
<file path=[Content_Types].xml><?xml version="1.0" encoding="utf-8"?>
<Types xmlns="http://schemas.openxmlformats.org/package/2006/content-types">
  <Default Extension="png" ContentType="image/png"/>
  <Default Extension="vsd" ContentType="application/vnd.visio"/>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4"/>
  </p:notesMasterIdLst>
  <p:sldIdLst>
    <p:sldId id="256" r:id="rId3"/>
    <p:sldId id="804" r:id="rId4"/>
    <p:sldId id="806" r:id="rId5"/>
    <p:sldId id="807" r:id="rId6"/>
    <p:sldId id="809" r:id="rId7"/>
    <p:sldId id="1212" r:id="rId8"/>
    <p:sldId id="810" r:id="rId9"/>
    <p:sldId id="546" r:id="rId10"/>
    <p:sldId id="811" r:id="rId11"/>
    <p:sldId id="812" r:id="rId12"/>
    <p:sldId id="813" r:id="rId13"/>
    <p:sldId id="544" r:id="rId14"/>
    <p:sldId id="545" r:id="rId15"/>
    <p:sldId id="439" r:id="rId16"/>
    <p:sldId id="814" r:id="rId17"/>
    <p:sldId id="815" r:id="rId18"/>
    <p:sldId id="816" r:id="rId19"/>
    <p:sldId id="817" r:id="rId20"/>
    <p:sldId id="819" r:id="rId21"/>
    <p:sldId id="820" r:id="rId22"/>
    <p:sldId id="824" r:id="rId23"/>
    <p:sldId id="826" r:id="rId24"/>
    <p:sldId id="828" r:id="rId25"/>
    <p:sldId id="833" r:id="rId26"/>
    <p:sldId id="834" r:id="rId27"/>
    <p:sldId id="835" r:id="rId28"/>
    <p:sldId id="836" r:id="rId29"/>
    <p:sldId id="837" r:id="rId30"/>
    <p:sldId id="838" r:id="rId31"/>
    <p:sldId id="839" r:id="rId32"/>
    <p:sldId id="840" r:id="rId33"/>
    <p:sldId id="842" r:id="rId34"/>
    <p:sldId id="843" r:id="rId35"/>
    <p:sldId id="844" r:id="rId36"/>
    <p:sldId id="845" r:id="rId37"/>
    <p:sldId id="846" r:id="rId38"/>
    <p:sldId id="847" r:id="rId39"/>
    <p:sldId id="848" r:id="rId40"/>
    <p:sldId id="852" r:id="rId41"/>
    <p:sldId id="853" r:id="rId42"/>
    <p:sldId id="854" r:id="rId43"/>
    <p:sldId id="855" r:id="rId44"/>
    <p:sldId id="856" r:id="rId45"/>
    <p:sldId id="857" r:id="rId46"/>
    <p:sldId id="861" r:id="rId47"/>
    <p:sldId id="862" r:id="rId48"/>
    <p:sldId id="863" r:id="rId49"/>
    <p:sldId id="864" r:id="rId50"/>
    <p:sldId id="865" r:id="rId51"/>
    <p:sldId id="866" r:id="rId52"/>
    <p:sldId id="867" r:id="rId53"/>
    <p:sldId id="868" r:id="rId54"/>
    <p:sldId id="869" r:id="rId55"/>
    <p:sldId id="870" r:id="rId56"/>
    <p:sldId id="871" r:id="rId57"/>
    <p:sldId id="872" r:id="rId58"/>
    <p:sldId id="873" r:id="rId59"/>
    <p:sldId id="874" r:id="rId60"/>
    <p:sldId id="875" r:id="rId61"/>
    <p:sldId id="876" r:id="rId62"/>
    <p:sldId id="879" r:id="rId63"/>
    <p:sldId id="880" r:id="rId64"/>
    <p:sldId id="881" r:id="rId65"/>
    <p:sldId id="882" r:id="rId66"/>
    <p:sldId id="883" r:id="rId67"/>
    <p:sldId id="884" r:id="rId68"/>
    <p:sldId id="397" r:id="rId69"/>
    <p:sldId id="398" r:id="rId70"/>
    <p:sldId id="401" r:id="rId71"/>
    <p:sldId id="404" r:id="rId72"/>
    <p:sldId id="407" r:id="rId73"/>
    <p:sldId id="885" r:id="rId74"/>
    <p:sldId id="886" r:id="rId75"/>
    <p:sldId id="887" r:id="rId76"/>
    <p:sldId id="600" r:id="rId77"/>
    <p:sldId id="599" r:id="rId78"/>
    <p:sldId id="602" r:id="rId79"/>
    <p:sldId id="1213" r:id="rId80"/>
    <p:sldId id="1214" r:id="rId81"/>
    <p:sldId id="888" r:id="rId82"/>
    <p:sldId id="596" r:id="rId83"/>
    <p:sldId id="604" r:id="rId84"/>
    <p:sldId id="890" r:id="rId85"/>
    <p:sldId id="605" r:id="rId86"/>
    <p:sldId id="606" r:id="rId87"/>
    <p:sldId id="607" r:id="rId88"/>
    <p:sldId id="608" r:id="rId89"/>
    <p:sldId id="609" r:id="rId90"/>
    <p:sldId id="891" r:id="rId91"/>
    <p:sldId id="654" r:id="rId92"/>
    <p:sldId id="694" r:id="rId93"/>
    <p:sldId id="611" r:id="rId94"/>
    <p:sldId id="655" r:id="rId95"/>
    <p:sldId id="669" r:id="rId96"/>
    <p:sldId id="665" r:id="rId97"/>
    <p:sldId id="670" r:id="rId98"/>
    <p:sldId id="666" r:id="rId99"/>
    <p:sldId id="667" r:id="rId100"/>
    <p:sldId id="668" r:id="rId101"/>
    <p:sldId id="672" r:id="rId102"/>
    <p:sldId id="674" r:id="rId103"/>
    <p:sldId id="675" r:id="rId104"/>
    <p:sldId id="677" r:id="rId105"/>
    <p:sldId id="673" r:id="rId106"/>
    <p:sldId id="678" r:id="rId107"/>
    <p:sldId id="679" r:id="rId108"/>
    <p:sldId id="681" r:id="rId109"/>
    <p:sldId id="686" r:id="rId110"/>
    <p:sldId id="687" r:id="rId111"/>
    <p:sldId id="688" r:id="rId112"/>
    <p:sldId id="692" r:id="rId113"/>
    <p:sldId id="680" r:id="rId114"/>
    <p:sldId id="693" r:id="rId115"/>
    <p:sldId id="689" r:id="rId116"/>
    <p:sldId id="690" r:id="rId117"/>
    <p:sldId id="926" r:id="rId118"/>
    <p:sldId id="895" r:id="rId119"/>
    <p:sldId id="896" r:id="rId120"/>
    <p:sldId id="897" r:id="rId121"/>
    <p:sldId id="898" r:id="rId122"/>
    <p:sldId id="899" r:id="rId123"/>
    <p:sldId id="900" r:id="rId124"/>
    <p:sldId id="901" r:id="rId125"/>
    <p:sldId id="902" r:id="rId126"/>
    <p:sldId id="903" r:id="rId127"/>
    <p:sldId id="904" r:id="rId128"/>
    <p:sldId id="905" r:id="rId129"/>
    <p:sldId id="906" r:id="rId130"/>
    <p:sldId id="907" r:id="rId131"/>
    <p:sldId id="909" r:id="rId132"/>
    <p:sldId id="910" r:id="rId133"/>
    <p:sldId id="911" r:id="rId134"/>
    <p:sldId id="912" r:id="rId135"/>
    <p:sldId id="913" r:id="rId136"/>
    <p:sldId id="914" r:id="rId137"/>
    <p:sldId id="915" r:id="rId138"/>
    <p:sldId id="916" r:id="rId139"/>
    <p:sldId id="917" r:id="rId140"/>
    <p:sldId id="918" r:id="rId141"/>
    <p:sldId id="919" r:id="rId142"/>
    <p:sldId id="920" r:id="rId143"/>
    <p:sldId id="921" r:id="rId144"/>
    <p:sldId id="922" r:id="rId145"/>
    <p:sldId id="923" r:id="rId146"/>
    <p:sldId id="924" r:id="rId147"/>
    <p:sldId id="925" r:id="rId148"/>
    <p:sldId id="893" r:id="rId149"/>
    <p:sldId id="257" r:id="rId150"/>
    <p:sldId id="260" r:id="rId151"/>
    <p:sldId id="259" r:id="rId152"/>
    <p:sldId id="274" r:id="rId153"/>
    <p:sldId id="275" r:id="rId154"/>
    <p:sldId id="458" r:id="rId155"/>
    <p:sldId id="459" r:id="rId156"/>
    <p:sldId id="460" r:id="rId157"/>
    <p:sldId id="461" r:id="rId158"/>
    <p:sldId id="462" r:id="rId159"/>
    <p:sldId id="463" r:id="rId160"/>
    <p:sldId id="464" r:id="rId161"/>
    <p:sldId id="465" r:id="rId162"/>
    <p:sldId id="927" r:id="rId163"/>
    <p:sldId id="928" r:id="rId164"/>
    <p:sldId id="929" r:id="rId165"/>
    <p:sldId id="930" r:id="rId166"/>
    <p:sldId id="696" r:id="rId167"/>
    <p:sldId id="697" r:id="rId168"/>
    <p:sldId id="698" r:id="rId169"/>
    <p:sldId id="699" r:id="rId170"/>
    <p:sldId id="700" r:id="rId171"/>
    <p:sldId id="701" r:id="rId172"/>
    <p:sldId id="702" r:id="rId173"/>
    <p:sldId id="931" r:id="rId174"/>
    <p:sldId id="932" r:id="rId175"/>
    <p:sldId id="933" r:id="rId176"/>
    <p:sldId id="934" r:id="rId177"/>
    <p:sldId id="1215" r:id="rId178"/>
    <p:sldId id="935" r:id="rId179"/>
    <p:sldId id="937" r:id="rId180"/>
    <p:sldId id="939" r:id="rId181"/>
    <p:sldId id="942" r:id="rId182"/>
    <p:sldId id="945" r:id="rId183"/>
    <p:sldId id="946" r:id="rId184"/>
    <p:sldId id="947" r:id="rId185"/>
    <p:sldId id="952" r:id="rId186"/>
    <p:sldId id="953" r:id="rId187"/>
    <p:sldId id="954" r:id="rId188"/>
    <p:sldId id="1086" r:id="rId189"/>
    <p:sldId id="1123" r:id="rId190"/>
    <p:sldId id="1126" r:id="rId191"/>
    <p:sldId id="1127" r:id="rId192"/>
    <p:sldId id="1129" r:id="rId193"/>
    <p:sldId id="1130" r:id="rId194"/>
    <p:sldId id="1133" r:id="rId195"/>
    <p:sldId id="1134" r:id="rId196"/>
    <p:sldId id="1135" r:id="rId197"/>
    <p:sldId id="1136" r:id="rId198"/>
    <p:sldId id="1141" r:id="rId199"/>
    <p:sldId id="1143" r:id="rId200"/>
    <p:sldId id="1146" r:id="rId201"/>
    <p:sldId id="1147" r:id="rId202"/>
    <p:sldId id="1148" r:id="rId203"/>
    <p:sldId id="1149" r:id="rId204"/>
    <p:sldId id="1150" r:id="rId205"/>
    <p:sldId id="1151" r:id="rId206"/>
    <p:sldId id="1152" r:id="rId207"/>
    <p:sldId id="1153" r:id="rId208"/>
    <p:sldId id="955" r:id="rId209"/>
    <p:sldId id="958" r:id="rId210"/>
    <p:sldId id="959" r:id="rId211"/>
    <p:sldId id="960" r:id="rId212"/>
    <p:sldId id="961" r:id="rId213"/>
    <p:sldId id="965" r:id="rId214"/>
    <p:sldId id="968" r:id="rId215"/>
    <p:sldId id="970" r:id="rId216"/>
    <p:sldId id="971" r:id="rId217"/>
    <p:sldId id="973" r:id="rId218"/>
    <p:sldId id="975" r:id="rId219"/>
    <p:sldId id="992" r:id="rId220"/>
    <p:sldId id="993" r:id="rId221"/>
    <p:sldId id="1061" r:id="rId222"/>
    <p:sldId id="1062" r:id="rId223"/>
    <p:sldId id="1063" r:id="rId224"/>
    <p:sldId id="1064" r:id="rId225"/>
    <p:sldId id="1065" r:id="rId226"/>
    <p:sldId id="1066" r:id="rId227"/>
    <p:sldId id="1067" r:id="rId228"/>
    <p:sldId id="1073" r:id="rId229"/>
    <p:sldId id="1074" r:id="rId230"/>
    <p:sldId id="1075" r:id="rId231"/>
    <p:sldId id="1077" r:id="rId232"/>
    <p:sldId id="1078" r:id="rId233"/>
    <p:sldId id="1080" r:id="rId234"/>
    <p:sldId id="1081" r:id="rId235"/>
    <p:sldId id="1082" r:id="rId236"/>
    <p:sldId id="1083" r:id="rId237"/>
    <p:sldId id="1084" r:id="rId238"/>
    <p:sldId id="1154" r:id="rId239"/>
    <p:sldId id="1155" r:id="rId240"/>
    <p:sldId id="1156" r:id="rId241"/>
    <p:sldId id="1157" r:id="rId242"/>
    <p:sldId id="1158" r:id="rId243"/>
    <p:sldId id="1159" r:id="rId244"/>
    <p:sldId id="1163" r:id="rId245"/>
    <p:sldId id="1160" r:id="rId246"/>
    <p:sldId id="1161" r:id="rId247"/>
    <p:sldId id="1164" r:id="rId248"/>
    <p:sldId id="1165" r:id="rId249"/>
    <p:sldId id="1166" r:id="rId250"/>
    <p:sldId id="1169" r:id="rId251"/>
    <p:sldId id="1167" r:id="rId252"/>
    <p:sldId id="1168" r:id="rId253"/>
    <p:sldId id="1174" r:id="rId254"/>
    <p:sldId id="1175" r:id="rId255"/>
    <p:sldId id="1176" r:id="rId256"/>
    <p:sldId id="1177" r:id="rId257"/>
    <p:sldId id="1170" r:id="rId258"/>
    <p:sldId id="1171" r:id="rId259"/>
    <p:sldId id="1178" r:id="rId260"/>
    <p:sldId id="1172" r:id="rId261"/>
    <p:sldId id="1173" r:id="rId262"/>
    <p:sldId id="1179" r:id="rId263"/>
    <p:sldId id="1180" r:id="rId264"/>
    <p:sldId id="1181" r:id="rId265"/>
    <p:sldId id="1182" r:id="rId266"/>
    <p:sldId id="1183" r:id="rId267"/>
    <p:sldId id="1184" r:id="rId268"/>
    <p:sldId id="1185" r:id="rId269"/>
    <p:sldId id="1186" r:id="rId270"/>
    <p:sldId id="1187" r:id="rId271"/>
    <p:sldId id="1085" r:id="rId272"/>
    <p:sldId id="330" r:id="rId273"/>
    <p:sldId id="1188" r:id="rId274"/>
    <p:sldId id="1189" r:id="rId275"/>
    <p:sldId id="1190" r:id="rId276"/>
    <p:sldId id="1191" r:id="rId277"/>
    <p:sldId id="1211" r:id="rId278"/>
    <p:sldId id="1195" r:id="rId279"/>
    <p:sldId id="1216" r:id="rId280"/>
    <p:sldId id="1196" r:id="rId281"/>
    <p:sldId id="1197" r:id="rId282"/>
    <p:sldId id="1198" r:id="rId283"/>
    <p:sldId id="1199" r:id="rId284"/>
    <p:sldId id="1200" r:id="rId285"/>
    <p:sldId id="1201" r:id="rId286"/>
    <p:sldId id="1204" r:id="rId287"/>
    <p:sldId id="1205" r:id="rId288"/>
    <p:sldId id="1206" r:id="rId289"/>
    <p:sldId id="1207" r:id="rId290"/>
    <p:sldId id="1208" r:id="rId291"/>
    <p:sldId id="1209" r:id="rId292"/>
    <p:sldId id="262" r:id="rId2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33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946"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viewProps" Target="view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theme" Target="theme/theme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tableStyles" Target="tableStyle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35A21-77FC-40FE-A83D-C77B626E08A7}"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F06B1-6FCD-48D5-91FC-E18070691E13}" type="slidenum">
              <a:rPr lang="en-US" smtClean="0"/>
              <a:t>‹#›</a:t>
            </a:fld>
            <a:endParaRPr lang="en-US"/>
          </a:p>
        </p:txBody>
      </p:sp>
    </p:spTree>
    <p:extLst>
      <p:ext uri="{BB962C8B-B14F-4D97-AF65-F5344CB8AC3E}">
        <p14:creationId xmlns:p14="http://schemas.microsoft.com/office/powerpoint/2010/main" val="233514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F06B1-6FCD-48D5-91FC-E18070691E13}" type="slidenum">
              <a:rPr lang="en-US" smtClean="0"/>
              <a:t>10</a:t>
            </a:fld>
            <a:endParaRPr lang="en-US"/>
          </a:p>
        </p:txBody>
      </p:sp>
    </p:spTree>
    <p:extLst>
      <p:ext uri="{BB962C8B-B14F-4D97-AF65-F5344CB8AC3E}">
        <p14:creationId xmlns:p14="http://schemas.microsoft.com/office/powerpoint/2010/main" val="254967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F06B1-6FCD-48D5-91FC-E18070691E13}" type="slidenum">
              <a:rPr lang="en-US" smtClean="0"/>
              <a:t>11</a:t>
            </a:fld>
            <a:endParaRPr lang="en-US"/>
          </a:p>
        </p:txBody>
      </p:sp>
    </p:spTree>
    <p:extLst>
      <p:ext uri="{BB962C8B-B14F-4D97-AF65-F5344CB8AC3E}">
        <p14:creationId xmlns:p14="http://schemas.microsoft.com/office/powerpoint/2010/main" val="69578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F06B1-6FCD-48D5-91FC-E18070691E13}" type="slidenum">
              <a:rPr lang="en-US" smtClean="0"/>
              <a:t>162</a:t>
            </a:fld>
            <a:endParaRPr lang="en-US"/>
          </a:p>
        </p:txBody>
      </p:sp>
    </p:spTree>
    <p:extLst>
      <p:ext uri="{BB962C8B-B14F-4D97-AF65-F5344CB8AC3E}">
        <p14:creationId xmlns:p14="http://schemas.microsoft.com/office/powerpoint/2010/main" val="344608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F06B1-6FCD-48D5-91FC-E18070691E13}" type="slidenum">
              <a:rPr lang="en-US" smtClean="0"/>
              <a:t>267</a:t>
            </a:fld>
            <a:endParaRPr lang="en-US"/>
          </a:p>
        </p:txBody>
      </p:sp>
    </p:spTree>
    <p:extLst>
      <p:ext uri="{BB962C8B-B14F-4D97-AF65-F5344CB8AC3E}">
        <p14:creationId xmlns:p14="http://schemas.microsoft.com/office/powerpoint/2010/main" val="349584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343065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340807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209525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A9863E-A023-4154-AAD0-8004A7F233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13863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98702-833D-4D4A-B547-5F086FE78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95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67C434-0F4C-4CF6-AD1C-462CBCE44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83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1FE78-0700-4D1B-A04F-B851DC0B8C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56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40B70E-28AE-452D-90CD-708308C5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24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3B8209-1163-4245-86B5-BBACDA313F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797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7D2FAA-0FF3-462A-A581-928EF58A6B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102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3CC739-B2A5-4A63-9793-C5B88B14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05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2991628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F8044F-6518-408F-BBDB-235FBC8D8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869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30CBB8-C36F-4B65-97AA-BC51283FC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06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548A1-A626-4A94-A02C-F109DDCAB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341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EA269C-74C6-4461-AE5E-62AA1AF15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758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107584-FDEA-4E33-A4DB-629ECA6BE4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03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29D659-8E47-4EA3-98A2-6BB6D7C7D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7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136813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3072844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272203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165558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278125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271911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306D-DCFB-459B-823D-FC6C83B09783}" type="slidenum">
              <a:rPr lang="en-US" smtClean="0"/>
              <a:t>‹#›</a:t>
            </a:fld>
            <a:endParaRPr lang="en-US"/>
          </a:p>
        </p:txBody>
      </p:sp>
    </p:spTree>
    <p:extLst>
      <p:ext uri="{BB962C8B-B14F-4D97-AF65-F5344CB8AC3E}">
        <p14:creationId xmlns:p14="http://schemas.microsoft.com/office/powerpoint/2010/main" val="57628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D306D-DCFB-459B-823D-FC6C83B09783}" type="slidenum">
              <a:rPr lang="en-US" smtClean="0"/>
              <a:t>‹#›</a:t>
            </a:fld>
            <a:endParaRPr lang="en-US"/>
          </a:p>
        </p:txBody>
      </p:sp>
    </p:spTree>
    <p:extLst>
      <p:ext uri="{BB962C8B-B14F-4D97-AF65-F5344CB8AC3E}">
        <p14:creationId xmlns:p14="http://schemas.microsoft.com/office/powerpoint/2010/main" val="1659238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b="1">
              <a:solidFill>
                <a:srgbClr val="000000"/>
              </a:solidFill>
              <a:latin typeface="Times New Roman" pitchFamily="18" charset="0"/>
              <a:cs typeface="Nazanin" pitchFamily="2" charset="-7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b="1">
              <a:solidFill>
                <a:srgbClr val="000000"/>
              </a:solidFill>
              <a:latin typeface="Times New Roman" pitchFamily="18" charset="0"/>
              <a:cs typeface="Nazanin" pitchFamily="2" charset="-7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5C032043-D564-4153-BC75-EAFB0260BA94}" type="slidenum">
              <a:rPr lang="en-US" b="1">
                <a:solidFill>
                  <a:srgbClr val="000000"/>
                </a:solidFill>
                <a:latin typeface="Times New Roman" pitchFamily="18" charset="0"/>
                <a:cs typeface="Nazanin" pitchFamily="2" charset="-78"/>
              </a:rPr>
              <a:pPr eaLnBrk="0" fontAlgn="base" hangingPunct="0">
                <a:spcBef>
                  <a:spcPct val="0"/>
                </a:spcBef>
                <a:spcAft>
                  <a:spcPct val="0"/>
                </a:spcAft>
                <a:defRPr/>
              </a:pPr>
              <a:t>‹#›</a:t>
            </a:fld>
            <a:endParaRPr lang="en-US" b="1">
              <a:solidFill>
                <a:srgbClr val="000000"/>
              </a:solidFill>
              <a:latin typeface="Times New Roman" pitchFamily="18" charset="0"/>
              <a:cs typeface="Nazanin" pitchFamily="2" charset="-78"/>
            </a:endParaRPr>
          </a:p>
        </p:txBody>
      </p:sp>
    </p:spTree>
    <p:extLst>
      <p:ext uri="{BB962C8B-B14F-4D97-AF65-F5344CB8AC3E}">
        <p14:creationId xmlns:p14="http://schemas.microsoft.com/office/powerpoint/2010/main" val="214959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1" eaLnBrk="0" fontAlgn="base" hangingPunct="0">
        <a:spcBef>
          <a:spcPct val="0"/>
        </a:spcBef>
        <a:spcAft>
          <a:spcPct val="0"/>
        </a:spcAft>
        <a:defRPr sz="4400">
          <a:solidFill>
            <a:srgbClr val="FF6600"/>
          </a:solidFill>
          <a:latin typeface="+mj-lt"/>
          <a:ea typeface="+mj-ea"/>
          <a:cs typeface="+mj-cs"/>
        </a:defRPr>
      </a:lvl1pPr>
      <a:lvl2pPr algn="ctr" rtl="1" eaLnBrk="0" fontAlgn="base" hangingPunct="0">
        <a:spcBef>
          <a:spcPct val="0"/>
        </a:spcBef>
        <a:spcAft>
          <a:spcPct val="0"/>
        </a:spcAft>
        <a:defRPr sz="4400">
          <a:solidFill>
            <a:srgbClr val="FF6600"/>
          </a:solidFill>
          <a:latin typeface="Arial" charset="0"/>
          <a:cs typeface="B Titr" pitchFamily="2" charset="-78"/>
        </a:defRPr>
      </a:lvl2pPr>
      <a:lvl3pPr algn="ctr" rtl="1" eaLnBrk="0" fontAlgn="base" hangingPunct="0">
        <a:spcBef>
          <a:spcPct val="0"/>
        </a:spcBef>
        <a:spcAft>
          <a:spcPct val="0"/>
        </a:spcAft>
        <a:defRPr sz="4400">
          <a:solidFill>
            <a:srgbClr val="FF6600"/>
          </a:solidFill>
          <a:latin typeface="Arial" charset="0"/>
          <a:cs typeface="B Titr" pitchFamily="2" charset="-78"/>
        </a:defRPr>
      </a:lvl3pPr>
      <a:lvl4pPr algn="ctr" rtl="1" eaLnBrk="0" fontAlgn="base" hangingPunct="0">
        <a:spcBef>
          <a:spcPct val="0"/>
        </a:spcBef>
        <a:spcAft>
          <a:spcPct val="0"/>
        </a:spcAft>
        <a:defRPr sz="4400">
          <a:solidFill>
            <a:srgbClr val="FF6600"/>
          </a:solidFill>
          <a:latin typeface="Arial" charset="0"/>
          <a:cs typeface="B Titr" pitchFamily="2" charset="-78"/>
        </a:defRPr>
      </a:lvl4pPr>
      <a:lvl5pPr algn="ctr" rtl="1" eaLnBrk="0" fontAlgn="base" hangingPunct="0">
        <a:spcBef>
          <a:spcPct val="0"/>
        </a:spcBef>
        <a:spcAft>
          <a:spcPct val="0"/>
        </a:spcAft>
        <a:defRPr sz="4400">
          <a:solidFill>
            <a:srgbClr val="FF6600"/>
          </a:solidFill>
          <a:latin typeface="Arial" charset="0"/>
          <a:cs typeface="B Titr" pitchFamily="2" charset="-78"/>
        </a:defRPr>
      </a:lvl5pPr>
      <a:lvl6pPr marL="457200" algn="ctr" rtl="1" fontAlgn="base">
        <a:spcBef>
          <a:spcPct val="0"/>
        </a:spcBef>
        <a:spcAft>
          <a:spcPct val="0"/>
        </a:spcAft>
        <a:defRPr sz="4400">
          <a:solidFill>
            <a:srgbClr val="FF6600"/>
          </a:solidFill>
          <a:latin typeface="Arial" charset="0"/>
          <a:cs typeface="B Titr" pitchFamily="2" charset="-78"/>
        </a:defRPr>
      </a:lvl6pPr>
      <a:lvl7pPr marL="914400" algn="ctr" rtl="1" fontAlgn="base">
        <a:spcBef>
          <a:spcPct val="0"/>
        </a:spcBef>
        <a:spcAft>
          <a:spcPct val="0"/>
        </a:spcAft>
        <a:defRPr sz="4400">
          <a:solidFill>
            <a:srgbClr val="FF6600"/>
          </a:solidFill>
          <a:latin typeface="Arial" charset="0"/>
          <a:cs typeface="B Titr" pitchFamily="2" charset="-78"/>
        </a:defRPr>
      </a:lvl7pPr>
      <a:lvl8pPr marL="1371600" algn="ctr" rtl="1" fontAlgn="base">
        <a:spcBef>
          <a:spcPct val="0"/>
        </a:spcBef>
        <a:spcAft>
          <a:spcPct val="0"/>
        </a:spcAft>
        <a:defRPr sz="4400">
          <a:solidFill>
            <a:srgbClr val="FF6600"/>
          </a:solidFill>
          <a:latin typeface="Arial" charset="0"/>
          <a:cs typeface="B Titr" pitchFamily="2" charset="-78"/>
        </a:defRPr>
      </a:lvl8pPr>
      <a:lvl9pPr marL="1828800" algn="ctr" rtl="1" fontAlgn="base">
        <a:spcBef>
          <a:spcPct val="0"/>
        </a:spcBef>
        <a:spcAft>
          <a:spcPct val="0"/>
        </a:spcAft>
        <a:defRPr sz="4400">
          <a:solidFill>
            <a:srgbClr val="FF6600"/>
          </a:solidFill>
          <a:latin typeface="Arial" charset="0"/>
          <a:cs typeface="B Titr" pitchFamily="2" charset="-78"/>
        </a:defRPr>
      </a:lvl9pPr>
    </p:titleStyle>
    <p:bodyStyle>
      <a:lvl1pPr marL="342900" indent="-342900" algn="just" rtl="1" eaLnBrk="0" fontAlgn="base" hangingPunct="0">
        <a:spcBef>
          <a:spcPct val="20000"/>
        </a:spcBef>
        <a:spcAft>
          <a:spcPct val="0"/>
        </a:spcAft>
        <a:buChar char="•"/>
        <a:defRPr sz="3200" b="1">
          <a:solidFill>
            <a:schemeClr val="tx1"/>
          </a:solidFill>
          <a:latin typeface="+mn-lt"/>
          <a:ea typeface="+mn-ea"/>
          <a:cs typeface="+mn-cs"/>
        </a:defRPr>
      </a:lvl1pPr>
      <a:lvl2pPr marL="827088" indent="-285750" algn="just" rtl="1" eaLnBrk="0" fontAlgn="base" hangingPunct="0">
        <a:spcBef>
          <a:spcPct val="20000"/>
        </a:spcBef>
        <a:spcAft>
          <a:spcPct val="0"/>
        </a:spcAft>
        <a:buChar char="–"/>
        <a:defRPr sz="2800" b="1">
          <a:solidFill>
            <a:schemeClr val="tx1"/>
          </a:solidFill>
          <a:latin typeface="+mn-lt"/>
          <a:cs typeface="+mn-cs"/>
        </a:defRPr>
      </a:lvl2pPr>
      <a:lvl3pPr marL="1235075" indent="-228600" algn="just" rtl="1" eaLnBrk="0" fontAlgn="base" hangingPunct="0">
        <a:spcBef>
          <a:spcPct val="20000"/>
        </a:spcBef>
        <a:spcAft>
          <a:spcPct val="0"/>
        </a:spcAft>
        <a:buChar char="•"/>
        <a:defRPr sz="2400" b="1">
          <a:solidFill>
            <a:schemeClr val="tx1"/>
          </a:solidFill>
          <a:latin typeface="+mn-lt"/>
          <a:cs typeface="+mn-cs"/>
        </a:defRPr>
      </a:lvl3pPr>
      <a:lvl4pPr marL="1643063" indent="-228600" algn="just" rtl="1" eaLnBrk="0" fontAlgn="base" hangingPunct="0">
        <a:spcBef>
          <a:spcPct val="20000"/>
        </a:spcBef>
        <a:spcAft>
          <a:spcPct val="0"/>
        </a:spcAft>
        <a:buChar char="–"/>
        <a:defRPr sz="2000" b="1">
          <a:solidFill>
            <a:schemeClr val="tx1"/>
          </a:solidFill>
          <a:latin typeface="+mn-lt"/>
          <a:cs typeface="+mn-cs"/>
        </a:defRPr>
      </a:lvl4pPr>
      <a:lvl5pPr marL="2057400" indent="-228600" algn="just" rtl="1" eaLnBrk="0" fontAlgn="base" hangingPunct="0">
        <a:spcBef>
          <a:spcPct val="20000"/>
        </a:spcBef>
        <a:spcAft>
          <a:spcPct val="0"/>
        </a:spcAft>
        <a:buChar char="»"/>
        <a:defRPr sz="2000" b="1">
          <a:solidFill>
            <a:schemeClr val="tx1"/>
          </a:solidFill>
          <a:latin typeface="+mn-lt"/>
          <a:cs typeface="+mn-cs"/>
        </a:defRPr>
      </a:lvl5pPr>
      <a:lvl6pPr marL="2514600" indent="-228600" algn="just" rtl="1" fontAlgn="base">
        <a:spcBef>
          <a:spcPct val="20000"/>
        </a:spcBef>
        <a:spcAft>
          <a:spcPct val="0"/>
        </a:spcAft>
        <a:buChar char="»"/>
        <a:defRPr sz="2000" b="1">
          <a:solidFill>
            <a:schemeClr val="tx1"/>
          </a:solidFill>
          <a:latin typeface="+mn-lt"/>
          <a:cs typeface="+mn-cs"/>
        </a:defRPr>
      </a:lvl6pPr>
      <a:lvl7pPr marL="2971800" indent="-228600" algn="just" rtl="1" fontAlgn="base">
        <a:spcBef>
          <a:spcPct val="20000"/>
        </a:spcBef>
        <a:spcAft>
          <a:spcPct val="0"/>
        </a:spcAft>
        <a:buChar char="»"/>
        <a:defRPr sz="2000" b="1">
          <a:solidFill>
            <a:schemeClr val="tx1"/>
          </a:solidFill>
          <a:latin typeface="+mn-lt"/>
          <a:cs typeface="+mn-cs"/>
        </a:defRPr>
      </a:lvl7pPr>
      <a:lvl8pPr marL="3429000" indent="-228600" algn="just" rtl="1" fontAlgn="base">
        <a:spcBef>
          <a:spcPct val="20000"/>
        </a:spcBef>
        <a:spcAft>
          <a:spcPct val="0"/>
        </a:spcAft>
        <a:buChar char="»"/>
        <a:defRPr sz="2000" b="1">
          <a:solidFill>
            <a:schemeClr val="tx1"/>
          </a:solidFill>
          <a:latin typeface="+mn-lt"/>
          <a:cs typeface="+mn-cs"/>
        </a:defRPr>
      </a:lvl8pPr>
      <a:lvl9pPr marL="3886200" indent="-228600" algn="just" rtl="1"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5.crdownload"/><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79.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Visio_2003-2010_Drawing1.vsd"/><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Visio_2003-2010_Drawing2.vsd"/><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Visio_2003-2010_Drawing3.vsd"/><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88.xml.rels><?xml version="1.0" encoding="UTF-8" standalone="yes"?>
<Relationships xmlns="http://schemas.openxmlformats.org/package/2006/relationships"><Relationship Id="rId2" Type="http://schemas.openxmlformats.org/officeDocument/2006/relationships/image" Target="../media/image26.crdownload"/><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38936" y="772160"/>
            <a:ext cx="9894824" cy="3495040"/>
          </a:xfrm>
          <a:solidFill>
            <a:srgbClr val="66FF66"/>
          </a:solidFill>
          <a:ln>
            <a:solidFill>
              <a:schemeClr val="tx1">
                <a:lumMod val="95000"/>
                <a:lumOff val="5000"/>
              </a:schemeClr>
            </a:solidFill>
          </a:ln>
        </p:spPr>
        <p:txBody>
          <a:bodyPr>
            <a:noAutofit/>
          </a:bodyPr>
          <a:lstStyle/>
          <a:p>
            <a:pPr rtl="1"/>
            <a:r>
              <a:rPr lang="fa-IR" b="1" dirty="0" smtClean="0">
                <a:cs typeface="B Zar" panose="00000400000000000000" pitchFamily="2" charset="-78"/>
              </a:rPr>
              <a:t/>
            </a:r>
            <a:br>
              <a:rPr lang="fa-IR" b="1" dirty="0" smtClean="0">
                <a:cs typeface="B Zar" panose="00000400000000000000" pitchFamily="2" charset="-78"/>
              </a:rPr>
            </a:br>
            <a:r>
              <a:rPr lang="fa-IR" b="1" dirty="0">
                <a:cs typeface="B Zar" panose="00000400000000000000" pitchFamily="2" charset="-78"/>
              </a:rPr>
              <a:t/>
            </a:r>
            <a:br>
              <a:rPr lang="fa-IR" b="1" dirty="0">
                <a:cs typeface="B Zar" panose="00000400000000000000" pitchFamily="2" charset="-78"/>
              </a:rPr>
            </a:br>
            <a:r>
              <a:rPr lang="fa-IR" b="1" dirty="0" smtClean="0">
                <a:cs typeface="B Zar" panose="00000400000000000000" pitchFamily="2" charset="-78"/>
              </a:rPr>
              <a:t/>
            </a:r>
            <a:br>
              <a:rPr lang="fa-IR" b="1" dirty="0" smtClean="0">
                <a:cs typeface="B Zar" panose="00000400000000000000" pitchFamily="2" charset="-78"/>
              </a:rPr>
            </a:br>
            <a:r>
              <a:rPr lang="fa-IR" b="1" dirty="0">
                <a:cs typeface="B Zar" panose="00000400000000000000" pitchFamily="2" charset="-78"/>
              </a:rPr>
              <a:t/>
            </a:r>
            <a:br>
              <a:rPr lang="fa-IR" b="1" dirty="0">
                <a:cs typeface="B Zar" panose="00000400000000000000" pitchFamily="2" charset="-78"/>
              </a:rPr>
            </a:br>
            <a:r>
              <a:rPr lang="fa-IR" b="1" dirty="0" smtClean="0">
                <a:cs typeface="B Zar" panose="00000400000000000000" pitchFamily="2" charset="-78"/>
              </a:rPr>
              <a:t/>
            </a:r>
            <a:br>
              <a:rPr lang="fa-IR" b="1" dirty="0" smtClean="0">
                <a:cs typeface="B Zar" panose="00000400000000000000" pitchFamily="2" charset="-78"/>
              </a:rPr>
            </a:br>
            <a:r>
              <a:rPr lang="fa-IR" b="1" dirty="0">
                <a:cs typeface="B Zar" panose="00000400000000000000" pitchFamily="2" charset="-78"/>
              </a:rPr>
              <a:t/>
            </a:r>
            <a:br>
              <a:rPr lang="fa-IR" b="1" dirty="0">
                <a:cs typeface="B Zar" panose="00000400000000000000" pitchFamily="2" charset="-78"/>
              </a:rPr>
            </a:br>
            <a:r>
              <a:rPr lang="fa-IR" b="1" dirty="0" smtClean="0">
                <a:cs typeface="B Zar" panose="00000400000000000000" pitchFamily="2" charset="-78"/>
              </a:rPr>
              <a:t/>
            </a:r>
            <a:br>
              <a:rPr lang="fa-IR" b="1" dirty="0" smtClean="0">
                <a:cs typeface="B Zar" panose="00000400000000000000" pitchFamily="2" charset="-78"/>
              </a:rPr>
            </a:br>
            <a:r>
              <a:rPr lang="fa-IR" b="1" dirty="0" smtClean="0">
                <a:cs typeface="B Zar" panose="00000400000000000000" pitchFamily="2" charset="-78"/>
              </a:rPr>
              <a:t>مدیریت </a:t>
            </a:r>
            <a:r>
              <a:rPr lang="fa-IR" b="1" dirty="0">
                <a:cs typeface="B Zar" panose="00000400000000000000" pitchFamily="2" charset="-78"/>
              </a:rPr>
              <a:t>سازمان‌ها </a:t>
            </a:r>
            <a:r>
              <a:rPr lang="fa-IR" b="1" dirty="0">
                <a:cs typeface="B Zar" panose="00000400000000000000" pitchFamily="2" charset="-78"/>
              </a:rPr>
              <a:t>و </a:t>
            </a:r>
            <a:r>
              <a:rPr lang="fa-IR" b="1" dirty="0">
                <a:cs typeface="B Zar" panose="00000400000000000000" pitchFamily="2" charset="-78"/>
              </a:rPr>
              <a:t>مسابقات </a:t>
            </a:r>
            <a:r>
              <a:rPr lang="fa-IR" b="1" dirty="0" smtClean="0">
                <a:cs typeface="B Zar" panose="00000400000000000000" pitchFamily="2" charset="-78"/>
              </a:rPr>
              <a:t>ورزشی</a:t>
            </a:r>
            <a:br>
              <a:rPr lang="fa-IR" b="1" dirty="0" smtClean="0">
                <a:cs typeface="B Zar" panose="00000400000000000000" pitchFamily="2" charset="-78"/>
              </a:rPr>
            </a:br>
            <a:endParaRPr lang="en-US" b="1" dirty="0">
              <a:cs typeface="B Zar" panose="00000400000000000000" pitchFamily="2" charset="-78"/>
            </a:endParaRPr>
          </a:p>
        </p:txBody>
      </p:sp>
      <p:sp>
        <p:nvSpPr>
          <p:cNvPr id="3" name="Subtitle 2"/>
          <p:cNvSpPr>
            <a:spLocks noGrp="1"/>
          </p:cNvSpPr>
          <p:nvPr>
            <p:ph type="subTitle" idx="1"/>
          </p:nvPr>
        </p:nvSpPr>
        <p:spPr>
          <a:xfrm>
            <a:off x="2951480" y="4915726"/>
            <a:ext cx="5897880" cy="1109154"/>
          </a:xfrm>
          <a:solidFill>
            <a:srgbClr val="FFFF00"/>
          </a:solidFill>
        </p:spPr>
        <p:txBody>
          <a:bodyPr/>
          <a:lstStyle/>
          <a:p>
            <a:pPr rtl="1"/>
            <a:r>
              <a:rPr lang="fa-IR" sz="2800" b="1" dirty="0" smtClean="0">
                <a:cs typeface="B Mitra" panose="00000400000000000000" pitchFamily="2" charset="-78"/>
              </a:rPr>
              <a:t>دکتر رسول نوروزی سید حسینی</a:t>
            </a:r>
          </a:p>
          <a:p>
            <a:pPr rtl="1"/>
            <a:r>
              <a:rPr lang="fa-IR" b="1" dirty="0" smtClean="0">
                <a:cs typeface="B Mitra" panose="00000400000000000000" pitchFamily="2" charset="-78"/>
              </a:rPr>
              <a:t>دانشیار مدیریت ورزشی </a:t>
            </a:r>
            <a:r>
              <a:rPr lang="fa-IR" b="1" dirty="0" smtClean="0">
                <a:cs typeface="B Mitra" panose="00000400000000000000" pitchFamily="2" charset="-78"/>
              </a:rPr>
              <a:t>دانشگاه تربیت مدرس</a:t>
            </a:r>
            <a:endParaRPr lang="en-US" b="1" dirty="0">
              <a:cs typeface="B Mitra" panose="00000400000000000000" pitchFamily="2" charset="-78"/>
            </a:endParaRPr>
          </a:p>
        </p:txBody>
      </p:sp>
    </p:spTree>
    <p:extLst>
      <p:ext uri="{BB962C8B-B14F-4D97-AF65-F5344CB8AC3E}">
        <p14:creationId xmlns:p14="http://schemas.microsoft.com/office/powerpoint/2010/main" val="376461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مهارت های مدیریتی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smtClean="0">
                <a:cs typeface="B Mitra" panose="00000400000000000000" pitchFamily="2" charset="-78"/>
              </a:rPr>
              <a:t>مهارت‌های مدیریتی به سه دسته زیر تقسیم می‌شوند</a:t>
            </a:r>
            <a:r>
              <a:rPr lang="fa-IR" dirty="0">
                <a:cs typeface="B Mitra" panose="00000400000000000000" pitchFamily="2" charset="-78"/>
              </a:rPr>
              <a:t>: </a:t>
            </a:r>
            <a:endParaRPr lang="en-US" dirty="0">
              <a:cs typeface="B Mitra" panose="00000400000000000000" pitchFamily="2" charset="-78"/>
            </a:endParaRPr>
          </a:p>
          <a:p>
            <a:pPr marL="0" indent="0" algn="just" rtl="1">
              <a:buNone/>
            </a:pPr>
            <a:r>
              <a:rPr lang="fa-IR" dirty="0">
                <a:cs typeface="B Mitra" panose="00000400000000000000" pitchFamily="2" charset="-78"/>
              </a:rPr>
              <a:t>1- </a:t>
            </a:r>
            <a:r>
              <a:rPr lang="fa-IR" b="1" dirty="0">
                <a:cs typeface="B Mitra" panose="00000400000000000000" pitchFamily="2" charset="-78"/>
              </a:rPr>
              <a:t>مهارت فنی</a:t>
            </a:r>
            <a:r>
              <a:rPr lang="fa-IR" dirty="0">
                <a:cs typeface="B Mitra" panose="00000400000000000000" pitchFamily="2" charset="-78"/>
              </a:rPr>
              <a:t>: </a:t>
            </a:r>
            <a:r>
              <a:rPr lang="en-US" dirty="0">
                <a:cs typeface="B Mitra" panose="00000400000000000000" pitchFamily="2" charset="-78"/>
              </a:rPr>
              <a:t>(Technical Skill)</a:t>
            </a:r>
            <a:r>
              <a:rPr lang="fa-IR" dirty="0">
                <a:cs typeface="B Mitra" panose="00000400000000000000" pitchFamily="2" charset="-78"/>
              </a:rPr>
              <a:t>: توانایی به­کار بردن دانش و روش وسایل لازم برای اجرای وظایف خاص که از راه تجربه آموزش و تعلیم به دست آمده باشد. </a:t>
            </a:r>
            <a:endParaRPr lang="en-US" dirty="0">
              <a:cs typeface="B Mitra" panose="00000400000000000000" pitchFamily="2" charset="-78"/>
            </a:endParaRPr>
          </a:p>
          <a:p>
            <a:pPr marL="0" indent="0" algn="just" rtl="1">
              <a:buNone/>
            </a:pPr>
            <a:r>
              <a:rPr lang="fa-IR" dirty="0">
                <a:cs typeface="B Mitra" panose="00000400000000000000" pitchFamily="2" charset="-78"/>
              </a:rPr>
              <a:t>2- </a:t>
            </a:r>
            <a:r>
              <a:rPr lang="fa-IR" b="1" dirty="0">
                <a:cs typeface="B Mitra" panose="00000400000000000000" pitchFamily="2" charset="-78"/>
              </a:rPr>
              <a:t>مهارت انسانی</a:t>
            </a:r>
            <a:r>
              <a:rPr lang="fa-IR" dirty="0">
                <a:cs typeface="B Mitra" panose="00000400000000000000" pitchFamily="2" charset="-78"/>
              </a:rPr>
              <a:t> </a:t>
            </a:r>
            <a:r>
              <a:rPr lang="en-US" dirty="0">
                <a:cs typeface="B Mitra" panose="00000400000000000000" pitchFamily="2" charset="-78"/>
              </a:rPr>
              <a:t>(Human Skill)</a:t>
            </a:r>
            <a:r>
              <a:rPr lang="fa-IR" dirty="0">
                <a:cs typeface="B Mitra" panose="00000400000000000000" pitchFamily="2" charset="-78"/>
              </a:rPr>
              <a:t>: توانایی و داوری در کار با و به‌وسیله‌ی مردم به انضمام آگاهی از حسن تشویق و بکار گرفتن رهبری مؤثر. </a:t>
            </a:r>
            <a:endParaRPr lang="en-US" dirty="0">
              <a:cs typeface="B Mitra" panose="00000400000000000000" pitchFamily="2" charset="-78"/>
            </a:endParaRPr>
          </a:p>
          <a:p>
            <a:pPr marL="0" indent="0" algn="just" rtl="1">
              <a:buNone/>
            </a:pPr>
            <a:r>
              <a:rPr lang="fa-IR" dirty="0">
                <a:cs typeface="B Mitra" panose="00000400000000000000" pitchFamily="2" charset="-78"/>
              </a:rPr>
              <a:t>3- </a:t>
            </a:r>
            <a:r>
              <a:rPr lang="fa-IR" b="1" dirty="0">
                <a:cs typeface="B Mitra" panose="00000400000000000000" pitchFamily="2" charset="-78"/>
              </a:rPr>
              <a:t>مهارت‌های مفهومی یا ادراکی</a:t>
            </a:r>
            <a:r>
              <a:rPr lang="fa-IR" dirty="0">
                <a:cs typeface="B Mitra" panose="00000400000000000000" pitchFamily="2" charset="-78"/>
              </a:rPr>
              <a:t> </a:t>
            </a:r>
            <a:r>
              <a:rPr lang="en-US" dirty="0">
                <a:cs typeface="B Mitra" panose="00000400000000000000" pitchFamily="2" charset="-78"/>
              </a:rPr>
              <a:t>(Conceptual skill)</a:t>
            </a:r>
            <a:r>
              <a:rPr lang="fa-IR" dirty="0">
                <a:cs typeface="B Mitra" panose="00000400000000000000" pitchFamily="2" charset="-78"/>
              </a:rPr>
              <a:t>: توانایی ادراک مشکلات کلی سازمان و اینکه کار شخص مناسب چه بخشی از سازمان است. چنین دانشی به شخص اجازه می‌دهد که بر اساس اهداف همه‌ی سازمان عمل کند. یعنی بر پایه‌ی اهداف و احتیاجات گروه مربوط به خود. در حقیقت مدیریتی که بتواند جایگاه خود را در کل سازمان تشخیص داده، آینده‌نگر و گسترده نگر باشد و کل سازمان را مورد توجه قرار دهد، از مهارت ادراکی برخوردار است. </a:t>
            </a:r>
            <a:endParaRPr lang="en-US" dirty="0">
              <a:cs typeface="B Mitra" panose="00000400000000000000" pitchFamily="2" charset="-78"/>
            </a:endParaRPr>
          </a:p>
        </p:txBody>
      </p:sp>
    </p:spTree>
    <p:extLst>
      <p:ext uri="{BB962C8B-B14F-4D97-AF65-F5344CB8AC3E}">
        <p14:creationId xmlns:p14="http://schemas.microsoft.com/office/powerpoint/2010/main" val="8288278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a:r>
              <a:rPr lang="fa-IR" b="1" dirty="0">
                <a:cs typeface="B Mitra" panose="00000400000000000000" pitchFamily="2" charset="-78"/>
              </a:rPr>
              <a:t>تربیت‌بدنی وزارت آموزش‌وپرورش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معاونت تربیت‌بدنی و سلامت وزارت آموزش‌وپرورش بعد از کش‌وقوس‌های فراوان مجدداً در سال‌های اخیر تشکیل گردید. کلیه‌ی برنامه‌های مربوط به گسترش توسعه و تعمیم ورزش دانش‌آموزی و هم‌چنین بهداشت، سلامت و تندرستی در حیطه‌ی وظایف این معاونت است. </a:t>
            </a:r>
            <a:endParaRPr lang="en-US" dirty="0">
              <a:cs typeface="B Mitra" panose="00000400000000000000" pitchFamily="2" charset="-78"/>
            </a:endParaRPr>
          </a:p>
          <a:p>
            <a:pPr algn="just" rtl="1"/>
            <a:r>
              <a:rPr lang="fa-IR" dirty="0">
                <a:cs typeface="B Mitra" panose="00000400000000000000" pitchFamily="2" charset="-78"/>
              </a:rPr>
              <a:t>اکنون دو اداره کل تربیت‌بدنی پسران و دختران در وزارت آموزش‌وپرورش، مسئول رسیدگی به برنامه‌های درس تربیت‌بدنی و ورزش دانش آموزان هستند. </a:t>
            </a:r>
            <a:endParaRPr lang="fa-IR" dirty="0" smtClean="0">
              <a:cs typeface="B Mitra" panose="00000400000000000000" pitchFamily="2" charset="-78"/>
            </a:endParaRPr>
          </a:p>
          <a:p>
            <a:pPr algn="just" rtl="1"/>
            <a:r>
              <a:rPr lang="fa-IR" dirty="0" smtClean="0">
                <a:cs typeface="B Mitra" panose="00000400000000000000" pitchFamily="2" charset="-78"/>
              </a:rPr>
              <a:t>همچنین </a:t>
            </a:r>
            <a:r>
              <a:rPr lang="fa-IR" dirty="0">
                <a:cs typeface="B Mitra" panose="00000400000000000000" pitchFamily="2" charset="-78"/>
              </a:rPr>
              <a:t>انجمن‌های ورزشی در این اداره، وظیفه‌ی برنامه‌ریزی، سازمان‌دهی و برگزاری جشنواره‌های تابستانی و زمستانی ورزشی دانش آموزان و مدیریت کانون‌های ورزشی و ایجاد زمینه لازم جهت شکوفایی استعدادهای ورزشی را عهده دارند.</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4124870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a:r>
              <a:rPr lang="fa-IR" b="1" dirty="0">
                <a:cs typeface="B Mitra" panose="00000400000000000000" pitchFamily="2" charset="-78"/>
              </a:rPr>
              <a:t>تربیت‌بدنی وزارت آموزش‌وپرورش </a:t>
            </a:r>
            <a:endParaRPr lang="en-US" dirty="0">
              <a:cs typeface="B Mitra" panose="00000400000000000000" pitchFamily="2" charset="-78"/>
            </a:endParaRPr>
          </a:p>
        </p:txBody>
      </p:sp>
      <p:sp>
        <p:nvSpPr>
          <p:cNvPr id="3" name="Content Placeholder 2"/>
          <p:cNvSpPr>
            <a:spLocks noGrp="1"/>
          </p:cNvSpPr>
          <p:nvPr>
            <p:ph idx="1"/>
          </p:nvPr>
        </p:nvSpPr>
        <p:spPr>
          <a:xfrm>
            <a:off x="6048710" y="2584577"/>
            <a:ext cx="5614416" cy="3898519"/>
          </a:xfrm>
        </p:spPr>
        <p:txBody>
          <a:bodyPr>
            <a:noAutofit/>
          </a:bodyPr>
          <a:lstStyle/>
          <a:p>
            <a:pPr marL="0" lvl="0" indent="0" algn="r" rtl="1">
              <a:buNone/>
            </a:pPr>
            <a:r>
              <a:rPr lang="fa-IR" sz="1800" b="1" dirty="0" smtClean="0">
                <a:solidFill>
                  <a:srgbClr val="FF0000"/>
                </a:solidFill>
                <a:effectLst>
                  <a:outerShdw blurRad="38100" dist="38100" dir="2700000" algn="tl">
                    <a:srgbClr val="000000">
                      <a:alpha val="43137"/>
                    </a:srgbClr>
                  </a:outerShdw>
                </a:effectLst>
                <a:cs typeface="B Mitra" panose="00000400000000000000" pitchFamily="2" charset="-78"/>
              </a:rPr>
              <a:t>توسعه </a:t>
            </a: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ورزش دانش‌آموزی</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lvl="0" algn="r" rtl="1"/>
            <a:r>
              <a:rPr lang="fa-IR" sz="1800" dirty="0">
                <a:cs typeface="B Mitra" panose="00000400000000000000" pitchFamily="2" charset="-78"/>
              </a:rPr>
              <a:t>توسعه ورزش همگانی</a:t>
            </a:r>
            <a:endParaRPr lang="en-US" sz="1800" dirty="0">
              <a:cs typeface="B Mitra" panose="00000400000000000000" pitchFamily="2" charset="-78"/>
            </a:endParaRPr>
          </a:p>
          <a:p>
            <a:pPr lvl="0" algn="r" rtl="1"/>
            <a:r>
              <a:rPr lang="fa-IR" sz="1800" dirty="0">
                <a:cs typeface="B Mitra" panose="00000400000000000000" pitchFamily="2" charset="-78"/>
              </a:rPr>
              <a:t>توسعه و تقویت کانون‌ها، باشگاه‌های ورزشی و مراکز استعدادیابی</a:t>
            </a:r>
            <a:endParaRPr lang="en-US" sz="1800" dirty="0">
              <a:cs typeface="B Mitra" panose="00000400000000000000" pitchFamily="2" charset="-78"/>
            </a:endParaRPr>
          </a:p>
          <a:p>
            <a:pPr lvl="0" algn="r" rtl="1"/>
            <a:r>
              <a:rPr lang="fa-IR" sz="1800" dirty="0">
                <a:cs typeface="B Mitra" panose="00000400000000000000" pitchFamily="2" charset="-78"/>
              </a:rPr>
              <a:t>توسعه نیروی انسانی، امور مدارس و هنرستان‌های تربیت‌بدنی</a:t>
            </a:r>
            <a:endParaRPr lang="en-US" sz="1800" dirty="0">
              <a:cs typeface="B Mitra" panose="00000400000000000000" pitchFamily="2" charset="-78"/>
            </a:endParaRPr>
          </a:p>
          <a:p>
            <a:pPr lvl="0" algn="r" rtl="1"/>
            <a:r>
              <a:rPr lang="fa-IR" sz="1800" dirty="0">
                <a:cs typeface="B Mitra" panose="00000400000000000000" pitchFamily="2" charset="-78"/>
              </a:rPr>
              <a:t>توسعه فعالیت‌های فرهنگی ورزشی</a:t>
            </a:r>
            <a:endParaRPr lang="en-US" sz="1800" dirty="0">
              <a:cs typeface="B Mitra" panose="00000400000000000000" pitchFamily="2" charset="-78"/>
            </a:endParaRPr>
          </a:p>
          <a:p>
            <a:pPr lvl="0" algn="r" rtl="1"/>
            <a:r>
              <a:rPr lang="fa-IR" sz="1800" dirty="0">
                <a:cs typeface="B Mitra" panose="00000400000000000000" pitchFamily="2" charset="-78"/>
              </a:rPr>
              <a:t>کیفیت‌بخشی به درس تربیت‌بدنی</a:t>
            </a:r>
            <a:endParaRPr lang="en-US" sz="1800" dirty="0">
              <a:cs typeface="B Mitra" panose="00000400000000000000" pitchFamily="2" charset="-78"/>
            </a:endParaRPr>
          </a:p>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توسعه و به­سازی منابع انسانی</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lvl="0" algn="r" rtl="1"/>
            <a:r>
              <a:rPr lang="fa-IR" sz="1800" dirty="0">
                <a:cs typeface="B Mitra" panose="00000400000000000000" pitchFamily="2" charset="-78"/>
              </a:rPr>
              <a:t>دانش‌افزایی و ارتقای سطح علمی و عملی معلمان و کارکنان تربیت‌بدنی</a:t>
            </a:r>
            <a:endParaRPr lang="en-US" sz="1800" dirty="0">
              <a:cs typeface="B Mitra" panose="00000400000000000000" pitchFamily="2" charset="-78"/>
            </a:endParaRPr>
          </a:p>
          <a:p>
            <a:pPr lvl="0" algn="r" rtl="1"/>
            <a:r>
              <a:rPr lang="fa-IR" sz="1800" dirty="0">
                <a:cs typeface="B Mitra" panose="00000400000000000000" pitchFamily="2" charset="-78"/>
              </a:rPr>
              <a:t>برگزاری مسابقات علمی ـ تخصصی معلمان تربیت‌بدنی کشور</a:t>
            </a:r>
            <a:endParaRPr lang="en-US" sz="1800" dirty="0">
              <a:cs typeface="B Mitra" panose="00000400000000000000" pitchFamily="2" charset="-78"/>
            </a:endParaRPr>
          </a:p>
          <a:p>
            <a:pPr lvl="0" algn="r" rtl="1"/>
            <a:r>
              <a:rPr lang="fa-IR" sz="1800" dirty="0">
                <a:cs typeface="B Mitra" panose="00000400000000000000" pitchFamily="2" charset="-78"/>
              </a:rPr>
              <a:t>برگزاری دوره‌های آموزشی رؤسای گروه و کارشناسان تربیت‌بدنی </a:t>
            </a:r>
            <a:r>
              <a:rPr lang="fa-IR" sz="1800" dirty="0" smtClean="0">
                <a:cs typeface="B Mitra" panose="00000400000000000000" pitchFamily="2" charset="-78"/>
              </a:rPr>
              <a:t>کشور</a:t>
            </a:r>
            <a:endParaRPr lang="en-US" sz="1800" dirty="0">
              <a:cs typeface="B Mitra" panose="00000400000000000000" pitchFamily="2" charset="-78"/>
            </a:endParaRPr>
          </a:p>
        </p:txBody>
      </p:sp>
      <p:sp>
        <p:nvSpPr>
          <p:cNvPr id="4" name="Content Placeholder 2"/>
          <p:cNvSpPr txBox="1">
            <a:spLocks/>
          </p:cNvSpPr>
          <p:nvPr/>
        </p:nvSpPr>
        <p:spPr>
          <a:xfrm>
            <a:off x="-70914" y="2506662"/>
            <a:ext cx="539576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برگزاری مسابقات ورزشی</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r" rtl="1"/>
            <a:r>
              <a:rPr lang="fa-IR" sz="1800" dirty="0" smtClean="0">
                <a:cs typeface="B Mitra" panose="00000400000000000000" pitchFamily="2" charset="-78"/>
              </a:rPr>
              <a:t>برگزاری مسابقات ورزشی قهرمانی مدارس کشور</a:t>
            </a:r>
            <a:endParaRPr lang="en-US" sz="1800" dirty="0" smtClean="0">
              <a:cs typeface="B Mitra" panose="00000400000000000000" pitchFamily="2" charset="-78"/>
            </a:endParaRPr>
          </a:p>
          <a:p>
            <a:pPr algn="r" rtl="1"/>
            <a:r>
              <a:rPr lang="fa-IR" sz="1800" dirty="0" smtClean="0">
                <a:cs typeface="B Mitra" panose="00000400000000000000" pitchFamily="2" charset="-78"/>
              </a:rPr>
              <a:t>آماده‌سازی و اعزام تیم‌های دانش‌آموزی به مسابقات جهانی و آسیایی</a:t>
            </a:r>
            <a:endParaRPr lang="en-US" sz="1800" dirty="0" smtClean="0">
              <a:cs typeface="B Mitra" panose="00000400000000000000" pitchFamily="2" charset="-78"/>
            </a:endParaRPr>
          </a:p>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توسعه و تجهیز فضاهای ورزشی دانش‌آموزی</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r" rtl="1"/>
            <a:r>
              <a:rPr lang="fa-IR" sz="1800" dirty="0" smtClean="0">
                <a:cs typeface="B Mitra" panose="00000400000000000000" pitchFamily="2" charset="-78"/>
              </a:rPr>
              <a:t>کمک به احداث استخرهای روباز در مناطق گرمسیر کشور</a:t>
            </a:r>
            <a:endParaRPr lang="en-US" sz="1800" dirty="0" smtClean="0">
              <a:cs typeface="B Mitra" panose="00000400000000000000" pitchFamily="2" charset="-78"/>
            </a:endParaRPr>
          </a:p>
          <a:p>
            <a:pPr algn="r" rtl="1"/>
            <a:r>
              <a:rPr lang="fa-IR" sz="1800" dirty="0" smtClean="0">
                <a:cs typeface="B Mitra" panose="00000400000000000000" pitchFamily="2" charset="-78"/>
              </a:rPr>
              <a:t>کمک به احداث سالن‌های ورزشی در داخل مدارس(پروژه‌های مشارکتی)</a:t>
            </a:r>
            <a:endParaRPr lang="en-US" sz="1800" dirty="0" smtClean="0">
              <a:cs typeface="B Mitra" panose="00000400000000000000" pitchFamily="2" charset="-78"/>
            </a:endParaRPr>
          </a:p>
          <a:p>
            <a:pPr algn="r" rtl="1"/>
            <a:r>
              <a:rPr lang="fa-IR" sz="1800" dirty="0" smtClean="0">
                <a:cs typeface="B Mitra" panose="00000400000000000000" pitchFamily="2" charset="-78"/>
              </a:rPr>
              <a:t>کمک به تغییر کاربری فضاهای کم یا بلااستفاده به فضاهای ورزشی داخل و خارج مدارس</a:t>
            </a:r>
            <a:endParaRPr lang="en-US" sz="1800" dirty="0" smtClean="0">
              <a:cs typeface="B Mitra" panose="00000400000000000000" pitchFamily="2" charset="-78"/>
            </a:endParaRPr>
          </a:p>
          <a:p>
            <a:pPr algn="r" rtl="1"/>
            <a:r>
              <a:rPr lang="fa-IR" sz="1800" dirty="0" smtClean="0">
                <a:cs typeface="B Mitra" panose="00000400000000000000" pitchFamily="2" charset="-78"/>
              </a:rPr>
              <a:t>کمک به احداث زمین فوتبال چمن مصنوعی در داخل مدارس</a:t>
            </a:r>
            <a:endParaRPr lang="en-US" sz="1800" dirty="0" smtClean="0">
              <a:cs typeface="B Mitra" panose="00000400000000000000" pitchFamily="2" charset="-78"/>
            </a:endParaRPr>
          </a:p>
          <a:p>
            <a:pPr algn="r" rtl="1"/>
            <a:r>
              <a:rPr lang="fa-IR" sz="1800" dirty="0" smtClean="0">
                <a:cs typeface="B Mitra" panose="00000400000000000000" pitchFamily="2" charset="-78"/>
              </a:rPr>
              <a:t>کمک به تهیه بسته‌های آموزشی ورزشی مدارس کشور</a:t>
            </a:r>
            <a:endParaRPr lang="en-US" sz="1800" dirty="0" smtClean="0">
              <a:cs typeface="B Mitra" panose="00000400000000000000" pitchFamily="2" charset="-78"/>
            </a:endParaRPr>
          </a:p>
          <a:p>
            <a:pPr algn="r" rtl="1"/>
            <a:r>
              <a:rPr lang="fa-IR" sz="1800" dirty="0" smtClean="0">
                <a:cs typeface="B Mitra" panose="00000400000000000000" pitchFamily="2" charset="-78"/>
              </a:rPr>
              <a:t>احداث اماکن ورزشی دانش آموزان در مناطق دارای سرانه صفر</a:t>
            </a:r>
            <a:endParaRPr lang="en-US" sz="1800" dirty="0">
              <a:cs typeface="B Mitra" panose="00000400000000000000" pitchFamily="2" charset="-78"/>
            </a:endParaRPr>
          </a:p>
        </p:txBody>
      </p:sp>
      <p:sp>
        <p:nvSpPr>
          <p:cNvPr id="5" name="Rectangle 4"/>
          <p:cNvSpPr/>
          <p:nvPr/>
        </p:nvSpPr>
        <p:spPr>
          <a:xfrm>
            <a:off x="3599963" y="1780755"/>
            <a:ext cx="4897495" cy="369332"/>
          </a:xfrm>
          <a:prstGeom prst="rect">
            <a:avLst/>
          </a:prstGeom>
          <a:solidFill>
            <a:schemeClr val="accent4">
              <a:lumMod val="60000"/>
              <a:lumOff val="40000"/>
            </a:schemeClr>
          </a:solidFill>
        </p:spPr>
        <p:txBody>
          <a:bodyPr wrap="none">
            <a:spAutoFit/>
          </a:bodyPr>
          <a:lstStyle/>
          <a:p>
            <a:pPr algn="r" rtl="1"/>
            <a:r>
              <a:rPr lang="fa-IR" b="1" dirty="0" smtClean="0">
                <a:cs typeface="B Mitra" panose="00000400000000000000" pitchFamily="2" charset="-78"/>
              </a:rPr>
              <a:t>برنامه‌های اداره کل تربیت‌بدنی مدارس شامل موارد زیر است:</a:t>
            </a:r>
            <a:endParaRPr lang="en-US" b="1" dirty="0">
              <a:cs typeface="B Mitra" panose="00000400000000000000" pitchFamily="2" charset="-78"/>
            </a:endParaRPr>
          </a:p>
        </p:txBody>
      </p:sp>
    </p:spTree>
    <p:extLst>
      <p:ext uri="{BB962C8B-B14F-4D97-AF65-F5344CB8AC3E}">
        <p14:creationId xmlns:p14="http://schemas.microsoft.com/office/powerpoint/2010/main" val="38109243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txBody>
          <a:bodyPr/>
          <a:lstStyle/>
          <a:p>
            <a:pPr algn="ctr" rtl="1"/>
            <a:r>
              <a:rPr lang="fa-IR" b="1" dirty="0">
                <a:cs typeface="B Mitra" panose="00000400000000000000" pitchFamily="2" charset="-78"/>
              </a:rPr>
              <a:t>تربیت‌بدنی وزارت علوم، تحقیقات و فناوری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اداره کل تربیت‌بدنی وزارت علوم عهده‌دار برنامه‌ریزی سازمان‌دهی و اجرای فعالیت‌های ورزشی سراسری دانشجویی است و فعالیت‌های ورزشی دانشگاه‌ها را هدایت می‌کند. </a:t>
            </a:r>
            <a:endParaRPr lang="fa-IR" dirty="0" smtClean="0">
              <a:cs typeface="B Mitra" panose="00000400000000000000" pitchFamily="2" charset="-78"/>
            </a:endParaRPr>
          </a:p>
          <a:p>
            <a:pPr algn="just" rtl="1"/>
            <a:r>
              <a:rPr lang="fa-IR" dirty="0" smtClean="0">
                <a:cs typeface="B Mitra" panose="00000400000000000000" pitchFamily="2" charset="-78"/>
              </a:rPr>
              <a:t>ساختار </a:t>
            </a:r>
            <a:r>
              <a:rPr lang="fa-IR" dirty="0">
                <a:cs typeface="B Mitra" panose="00000400000000000000" pitchFamily="2" charset="-78"/>
              </a:rPr>
              <a:t>تشکیلات مصوب این اداره کل از 13 پست، در قالب دو اداره‌ی امور تربیت‌بدنی و امور اردوها شکل گرفته است</a:t>
            </a:r>
            <a:r>
              <a:rPr lang="fa-IR" dirty="0" smtClean="0">
                <a:cs typeface="B Mitra" panose="00000400000000000000" pitchFamily="2" charset="-78"/>
              </a:rPr>
              <a:t>.</a:t>
            </a:r>
          </a:p>
          <a:p>
            <a:pPr algn="just" rtl="1"/>
            <a:r>
              <a:rPr lang="fa-IR" dirty="0" smtClean="0">
                <a:cs typeface="B Mitra" panose="00000400000000000000" pitchFamily="2" charset="-78"/>
              </a:rPr>
              <a:t> </a:t>
            </a:r>
            <a:r>
              <a:rPr lang="fa-IR" dirty="0">
                <a:cs typeface="B Mitra" panose="00000400000000000000" pitchFamily="2" charset="-78"/>
              </a:rPr>
              <a:t>این پست‌ها عبارت‌اند از مدیرکل، مسئول دفتر، متصدی امور دفتر و بایگانی، رئیس اداره امور تربیت‌بدنی با 3 کارشناس و یک کمک کارشناس امور تربیت‌بدنی؛ رئیس اداره‌ی اردوها با 3 کارشناس و یک کمک کارشناس. </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32201506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109567"/>
            <a:ext cx="10515600" cy="4351338"/>
          </a:xfrm>
          <a:prstGeom prst="rect">
            <a:avLst/>
          </a:prstGeom>
          <a:solidFill>
            <a:schemeClr val="accent4"/>
          </a:solidFill>
          <a:ln w="19050"/>
        </p:spPr>
        <p:style>
          <a:lnRef idx="2">
            <a:schemeClr val="dk1"/>
          </a:lnRef>
          <a:fillRef idx="1001">
            <a:schemeClr val="lt2"/>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p>
          <a:p>
            <a:pPr marL="0" indent="0" algn="ctr" rtl="1">
              <a:buNone/>
            </a:pPr>
            <a:endParaRPr lang="fa-IR" sz="4800" b="1" dirty="0"/>
          </a:p>
          <a:p>
            <a:pPr marL="0" indent="0" algn="ctr" rtl="1">
              <a:buNone/>
            </a:pPr>
            <a:r>
              <a:rPr lang="fa-IR" sz="4800" b="1" dirty="0" smtClean="0"/>
              <a:t>آشنایی با سازمان های ورزشی بین المللی</a:t>
            </a:r>
            <a:endParaRPr lang="en-US" sz="4800" b="1" dirty="0"/>
          </a:p>
        </p:txBody>
      </p:sp>
    </p:spTree>
    <p:extLst>
      <p:ext uri="{BB962C8B-B14F-4D97-AF65-F5344CB8AC3E}">
        <p14:creationId xmlns:p14="http://schemas.microsoft.com/office/powerpoint/2010/main" val="18216522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دور جدید بازی‌های المپیک توسط پیردوکوبرتن در سال 1894 در پاریس بنیاد نهاده شده و امروز 183 کشور جهان توسط کمیته‌ی ملی المپیک آن کشور به جنبش المپیک پیوسته‌اند. طبق منشور کمیته‌ی بین‌المللی المپیک </a:t>
            </a:r>
            <a:r>
              <a:rPr lang="en-US" dirty="0">
                <a:cs typeface="B Mitra" panose="00000400000000000000" pitchFamily="2" charset="-78"/>
              </a:rPr>
              <a:t>(IOC)</a:t>
            </a:r>
            <a:r>
              <a:rPr lang="fa-IR" dirty="0">
                <a:cs typeface="B Mitra" panose="00000400000000000000" pitchFamily="2" charset="-78"/>
              </a:rPr>
              <a:t> کشوری می‌تواند کمیته‌ی ملی المپیک خویش را تأسیس نماید که </a:t>
            </a:r>
            <a:r>
              <a:rPr lang="fa-IR" u="sng" dirty="0">
                <a:cs typeface="B Mitra" panose="00000400000000000000" pitchFamily="2" charset="-78"/>
              </a:rPr>
              <a:t>حداقل 5 رشته‌ی ورزشی</a:t>
            </a:r>
            <a:r>
              <a:rPr lang="fa-IR" dirty="0">
                <a:cs typeface="B Mitra" panose="00000400000000000000" pitchFamily="2" charset="-78"/>
              </a:rPr>
              <a:t> در آن کشور متداول و رایج باشد. </a:t>
            </a:r>
            <a:endParaRPr lang="en-US" dirty="0">
              <a:cs typeface="B Mitra" panose="00000400000000000000" pitchFamily="2" charset="-78"/>
            </a:endParaRPr>
          </a:p>
          <a:p>
            <a:pPr algn="just" rtl="1"/>
            <a:r>
              <a:rPr lang="fa-IR" dirty="0">
                <a:cs typeface="B Mitra" panose="00000400000000000000" pitchFamily="2" charset="-78"/>
              </a:rPr>
              <a:t>فدراسیون‌های بین‌المللی ورزشی مراجع اصلی تصمیم‌گیری در مورد ورزش‌های خود هستند و تاکنون </a:t>
            </a:r>
            <a:r>
              <a:rPr lang="fa-IR" dirty="0" smtClean="0">
                <a:cs typeface="B Mitra" panose="00000400000000000000" pitchFamily="2" charset="-78"/>
              </a:rPr>
              <a:t>44 فدراسیون </a:t>
            </a:r>
            <a:r>
              <a:rPr lang="fa-IR" dirty="0">
                <a:cs typeface="B Mitra" panose="00000400000000000000" pitchFamily="2" charset="-78"/>
              </a:rPr>
              <a:t>بین‌المللی ورزش توسط کمیته‌ی بین‌المللی المپیک مورد شناسایی قرار گرفته که </a:t>
            </a:r>
            <a:r>
              <a:rPr lang="fa-IR" dirty="0" smtClean="0">
                <a:cs typeface="B Mitra" panose="00000400000000000000" pitchFamily="2" charset="-78"/>
              </a:rPr>
              <a:t>35 فدراسیون </a:t>
            </a:r>
            <a:r>
              <a:rPr lang="fa-IR" dirty="0">
                <a:cs typeface="B Mitra" panose="00000400000000000000" pitchFamily="2" charset="-78"/>
              </a:rPr>
              <a:t>مربوط به ورزش‌هایی است که در برنامه‌ی بازی‌های المپیک به مورداجرا گذاشته می‌شود. </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223"/>
          <a:stretch/>
        </p:blipFill>
        <p:spPr>
          <a:xfrm>
            <a:off x="98475" y="5148072"/>
            <a:ext cx="3010486" cy="17099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709" y="4934140"/>
            <a:ext cx="2571750" cy="1781175"/>
          </a:xfrm>
          <a:prstGeom prst="rect">
            <a:avLst/>
          </a:prstGeom>
        </p:spPr>
      </p:pic>
    </p:spTree>
    <p:extLst>
      <p:ext uri="{BB962C8B-B14F-4D97-AF65-F5344CB8AC3E}">
        <p14:creationId xmlns:p14="http://schemas.microsoft.com/office/powerpoint/2010/main" val="189661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1520" y="1846960"/>
            <a:ext cx="8016239" cy="4602607"/>
          </a:xfrm>
          <a:prstGeom prst="rect">
            <a:avLst/>
          </a:prstGeom>
          <a:noFill/>
          <a:ln>
            <a:noFill/>
          </a:ln>
        </p:spPr>
      </p:pic>
    </p:spTree>
    <p:extLst>
      <p:ext uri="{BB962C8B-B14F-4D97-AF65-F5344CB8AC3E}">
        <p14:creationId xmlns:p14="http://schemas.microsoft.com/office/powerpoint/2010/main" val="533773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3877056" y="1825625"/>
            <a:ext cx="7476744" cy="4351338"/>
          </a:xfrm>
        </p:spPr>
        <p:txBody>
          <a:bodyPr>
            <a:normAutofit fontScale="92500" lnSpcReduction="10000"/>
          </a:bodyPr>
          <a:lstStyle/>
          <a:p>
            <a:pPr algn="just" rtl="1"/>
            <a:r>
              <a:rPr lang="en-US" dirty="0">
                <a:cs typeface="B Mitra" panose="00000400000000000000" pitchFamily="2" charset="-78"/>
              </a:rPr>
              <a:t>IOC</a:t>
            </a:r>
            <a:r>
              <a:rPr lang="fa-IR" dirty="0">
                <a:cs typeface="B Mitra" panose="00000400000000000000" pitchFamily="2" charset="-78"/>
              </a:rPr>
              <a:t> در سال 1894 در پاریس تأسیس گردید. </a:t>
            </a:r>
            <a:r>
              <a:rPr lang="en-US" dirty="0">
                <a:cs typeface="B Mitra" panose="00000400000000000000" pitchFamily="2" charset="-78"/>
              </a:rPr>
              <a:t>IOC</a:t>
            </a:r>
            <a:r>
              <a:rPr lang="fa-IR" dirty="0">
                <a:cs typeface="B Mitra" panose="00000400000000000000" pitchFamily="2" charset="-78"/>
              </a:rPr>
              <a:t> تشکیلاتی است مستقل و خصوصی که هادی و حاکم بر جنبش المپیک است. اصول کار </a:t>
            </a:r>
            <a:r>
              <a:rPr lang="en-US" dirty="0">
                <a:cs typeface="B Mitra" panose="00000400000000000000" pitchFamily="2" charset="-78"/>
              </a:rPr>
              <a:t>IOC</a:t>
            </a:r>
            <a:r>
              <a:rPr lang="fa-IR" dirty="0">
                <a:cs typeface="B Mitra" panose="00000400000000000000" pitchFamily="2" charset="-78"/>
              </a:rPr>
              <a:t> در منشور المپیک گردآوری شده است. </a:t>
            </a:r>
            <a:r>
              <a:rPr lang="fa-IR" u="sng" dirty="0">
                <a:cs typeface="B Mitra" panose="00000400000000000000" pitchFamily="2" charset="-78"/>
              </a:rPr>
              <a:t>منشور المپیک</a:t>
            </a:r>
            <a:r>
              <a:rPr lang="fa-IR" dirty="0">
                <a:cs typeface="B Mitra" panose="00000400000000000000" pitchFamily="2" charset="-78"/>
              </a:rPr>
              <a:t> یک سری اصول اساسی حاکم بر سازمان و عملکرد جنبش المپیک و شرایط برگزاری بازی‌های المپیک است. اعضای </a:t>
            </a:r>
            <a:r>
              <a:rPr lang="en-US" dirty="0">
                <a:cs typeface="B Mitra" panose="00000400000000000000" pitchFamily="2" charset="-78"/>
              </a:rPr>
              <a:t>ICO</a:t>
            </a:r>
            <a:r>
              <a:rPr lang="fa-IR" dirty="0">
                <a:cs typeface="B Mitra" panose="00000400000000000000" pitchFamily="2" charset="-78"/>
              </a:rPr>
              <a:t> توسط خود این سازمان انتخاب می‌شوند</a:t>
            </a:r>
            <a:r>
              <a:rPr lang="fa-IR" dirty="0" smtClean="0">
                <a:cs typeface="B Mitra" panose="00000400000000000000" pitchFamily="2" charset="-78"/>
              </a:rPr>
              <a:t>.</a:t>
            </a:r>
          </a:p>
          <a:p>
            <a:pPr algn="just" rtl="1"/>
            <a:r>
              <a:rPr lang="fa-IR" dirty="0" smtClean="0">
                <a:cs typeface="B Mitra" panose="00000400000000000000" pitchFamily="2" charset="-78"/>
              </a:rPr>
              <a:t> دفتر </a:t>
            </a:r>
            <a:r>
              <a:rPr lang="fa-IR" dirty="0">
                <a:cs typeface="B Mitra" panose="00000400000000000000" pitchFamily="2" charset="-78"/>
              </a:rPr>
              <a:t>مرکزی </a:t>
            </a:r>
            <a:r>
              <a:rPr lang="en-US" dirty="0">
                <a:cs typeface="B Mitra" panose="00000400000000000000" pitchFamily="2" charset="-78"/>
              </a:rPr>
              <a:t>IOC</a:t>
            </a:r>
            <a:r>
              <a:rPr lang="fa-IR" dirty="0">
                <a:cs typeface="B Mitra" panose="00000400000000000000" pitchFamily="2" charset="-78"/>
              </a:rPr>
              <a:t> در لوزان سوئیس است. یک ساختمان اداری و یک موزه‌ی المپیک و یک مرکز مطالعات در سوئیس ساخته و مورد بهره‌برداری قرار می‌گیرند. رئیس </a:t>
            </a:r>
            <a:r>
              <a:rPr lang="en-US" dirty="0">
                <a:cs typeface="B Mitra" panose="00000400000000000000" pitchFamily="2" charset="-78"/>
              </a:rPr>
              <a:t>IOC</a:t>
            </a:r>
            <a:r>
              <a:rPr lang="fa-IR" dirty="0">
                <a:cs typeface="B Mitra" panose="00000400000000000000" pitchFamily="2" charset="-78"/>
              </a:rPr>
              <a:t>، رئیس اجرایی و اجلاس </a:t>
            </a:r>
            <a:r>
              <a:rPr lang="en-US" dirty="0">
                <a:cs typeface="B Mitra" panose="00000400000000000000" pitchFamily="2" charset="-78"/>
              </a:rPr>
              <a:t>IOC</a:t>
            </a:r>
            <a:r>
              <a:rPr lang="fa-IR" dirty="0">
                <a:cs typeface="B Mitra" panose="00000400000000000000" pitchFamily="2" charset="-78"/>
              </a:rPr>
              <a:t> ارکان اصلی تصمیم‌گیری بین‌المللی را تشکیل می‌دهند. </a:t>
            </a:r>
            <a:endParaRPr lang="fa-IR" dirty="0" smtClean="0">
              <a:cs typeface="B Mitra" panose="00000400000000000000" pitchFamily="2" charset="-78"/>
            </a:endParaRPr>
          </a:p>
          <a:p>
            <a:pPr algn="just" rtl="1"/>
            <a:endParaRPr lang="en-US" dirty="0">
              <a:cs typeface="B Mitra" panose="00000400000000000000" pitchFamily="2" charset="-78"/>
            </a:endParaRPr>
          </a:p>
          <a:p>
            <a:pPr algn="just" rtl="1">
              <a:buFont typeface="Wingdings" panose="05000000000000000000" pitchFamily="2" charset="2"/>
              <a:buChar char="q"/>
            </a:pPr>
            <a:r>
              <a:rPr lang="fa-IR" b="1" dirty="0">
                <a:cs typeface="B Mitra" panose="00000400000000000000" pitchFamily="2" charset="-78"/>
              </a:rPr>
              <a:t>نکته: </a:t>
            </a:r>
            <a:r>
              <a:rPr lang="fa-IR" dirty="0">
                <a:cs typeface="B Mitra" panose="00000400000000000000" pitchFamily="2" charset="-78"/>
              </a:rPr>
              <a:t>ارکان اصلی کمیته‌ی بین‌المللی المپیک عبارت است از </a:t>
            </a:r>
            <a:r>
              <a:rPr lang="fa-IR" b="1" i="1" dirty="0">
                <a:cs typeface="B Mitra" panose="00000400000000000000" pitchFamily="2" charset="-78"/>
              </a:rPr>
              <a:t>اجلاس، هیئت اجرایی و دبیرخانه. </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2221991"/>
            <a:ext cx="3621024" cy="3132011"/>
          </a:xfrm>
          <a:prstGeom prst="rect">
            <a:avLst/>
          </a:prstGeom>
        </p:spPr>
      </p:pic>
    </p:spTree>
    <p:extLst>
      <p:ext uri="{BB962C8B-B14F-4D97-AF65-F5344CB8AC3E}">
        <p14:creationId xmlns:p14="http://schemas.microsoft.com/office/powerpoint/2010/main" val="23270151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4553712" y="1825625"/>
            <a:ext cx="6800088" cy="4351338"/>
          </a:xfrm>
        </p:spPr>
        <p:txBody>
          <a:bodyPr>
            <a:normAutofit fontScale="85000" lnSpcReduction="20000"/>
          </a:bodyPr>
          <a:lstStyle/>
          <a:p>
            <a:pPr marL="0" indent="0" algn="just" rtl="1">
              <a:buNone/>
            </a:pPr>
            <a:r>
              <a:rPr lang="fa-IR" dirty="0">
                <a:cs typeface="B Mitra" panose="00000400000000000000" pitchFamily="2" charset="-78"/>
              </a:rPr>
              <a:t>به‌صورت کلی مراحل نامزدی بازی‌های المپیک به‌صورت زیر است:</a:t>
            </a:r>
            <a:endParaRPr lang="en-US" dirty="0">
              <a:cs typeface="B Mitra" panose="00000400000000000000" pitchFamily="2" charset="-78"/>
            </a:endParaRPr>
          </a:p>
          <a:p>
            <a:pPr lvl="0" algn="just" rtl="1"/>
            <a:r>
              <a:rPr lang="fa-IR" dirty="0">
                <a:cs typeface="B Mitra" panose="00000400000000000000" pitchFamily="2" charset="-78"/>
              </a:rPr>
              <a:t>11 سال قبل از برگزاری رویداد نامه‌ای به کلیه اعضای کمیته بین‌المللی المپیک جهت میزبانی ارسال می‌شود.</a:t>
            </a:r>
            <a:endParaRPr lang="en-US" dirty="0">
              <a:cs typeface="B Mitra" panose="00000400000000000000" pitchFamily="2" charset="-78"/>
            </a:endParaRPr>
          </a:p>
          <a:p>
            <a:pPr lvl="0" algn="just" rtl="1"/>
            <a:r>
              <a:rPr lang="fa-IR" dirty="0">
                <a:cs typeface="B Mitra" panose="00000400000000000000" pitchFamily="2" charset="-78"/>
              </a:rPr>
              <a:t>ارائه رسمی نامزدی از طرف کشور متقاضی به همراه مدارک و مستندات مربوط به امکانات میزبانی</a:t>
            </a:r>
            <a:endParaRPr lang="en-US" dirty="0">
              <a:cs typeface="B Mitra" panose="00000400000000000000" pitchFamily="2" charset="-78"/>
            </a:endParaRPr>
          </a:p>
          <a:p>
            <a:pPr lvl="0" algn="just" rtl="1"/>
            <a:r>
              <a:rPr lang="fa-IR" dirty="0">
                <a:cs typeface="B Mitra" panose="00000400000000000000" pitchFamily="2" charset="-78"/>
              </a:rPr>
              <a:t>9 سال قبل از برگزاری رویداد کمیته اجرایی کمیته بین‌المللی المپیک هیئت‌های مختلفی را برای بررسی امکانات موردنیاز میزبانی به کشور یا شهر متقاضی ارسال می‌کند.</a:t>
            </a:r>
            <a:endParaRPr lang="en-US" dirty="0">
              <a:cs typeface="B Mitra" panose="00000400000000000000" pitchFamily="2" charset="-78"/>
            </a:endParaRPr>
          </a:p>
          <a:p>
            <a:pPr lvl="0" algn="just" rtl="1"/>
            <a:r>
              <a:rPr lang="fa-IR" dirty="0">
                <a:cs typeface="B Mitra" panose="00000400000000000000" pitchFamily="2" charset="-78"/>
              </a:rPr>
              <a:t>تأیید کشور یا شهرهایی که حداقل امکانات موردنیاز میزبانی را دارند.</a:t>
            </a:r>
            <a:endParaRPr lang="en-US" dirty="0">
              <a:cs typeface="B Mitra" panose="00000400000000000000" pitchFamily="2" charset="-78"/>
            </a:endParaRPr>
          </a:p>
          <a:p>
            <a:pPr lvl="0" algn="just" rtl="1"/>
            <a:r>
              <a:rPr lang="fa-IR" dirty="0">
                <a:cs typeface="B Mitra" panose="00000400000000000000" pitchFamily="2" charset="-78"/>
              </a:rPr>
              <a:t>7 سال قبل از برگزاری رویداد در یکی از شهرهای عضو </a:t>
            </a:r>
            <a:r>
              <a:rPr lang="en-US" dirty="0">
                <a:cs typeface="B Mitra" panose="00000400000000000000" pitchFamily="2" charset="-78"/>
              </a:rPr>
              <a:t>IOC </a:t>
            </a:r>
            <a:r>
              <a:rPr lang="fa-IR" dirty="0">
                <a:cs typeface="B Mitra" panose="00000400000000000000" pitchFamily="2" charset="-78"/>
              </a:rPr>
              <a:t>به‌غیراز شهرهای متقاضی برگزاری، جلسه‌ای برای رأی‌گیری از 115 عضو صورت می‌گیرد.</a:t>
            </a:r>
            <a:endParaRPr lang="en-US" dirty="0">
              <a:cs typeface="B Mitra" panose="00000400000000000000" pitchFamily="2" charset="-78"/>
            </a:endParaRPr>
          </a:p>
          <a:p>
            <a:pPr lvl="0" algn="just" rtl="1"/>
            <a:r>
              <a:rPr lang="fa-IR" dirty="0">
                <a:cs typeface="B Mitra" panose="00000400000000000000" pitchFamily="2" charset="-78"/>
              </a:rPr>
              <a:t>انعقاد قرارداد </a:t>
            </a:r>
            <a:r>
              <a:rPr lang="en-US" dirty="0">
                <a:cs typeface="B Mitra" panose="00000400000000000000" pitchFamily="2" charset="-78"/>
              </a:rPr>
              <a:t>IOC</a:t>
            </a:r>
            <a:r>
              <a:rPr lang="fa-IR" dirty="0">
                <a:cs typeface="B Mitra" panose="00000400000000000000" pitchFamily="2" charset="-78"/>
              </a:rPr>
              <a:t> با کشور یا شهر میزبان</a:t>
            </a:r>
            <a:endParaRPr lang="en-US" dirty="0">
              <a:cs typeface="B Mitra" panose="00000400000000000000" pitchFamily="2" charset="-78"/>
            </a:endParaRPr>
          </a:p>
          <a:p>
            <a:pPr algn="just" rtl="1"/>
            <a:endParaRPr lang="en-US" dirty="0">
              <a:cs typeface="B Mitra"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 y="2052655"/>
            <a:ext cx="3666744" cy="3918377"/>
          </a:xfrm>
          <a:prstGeom prst="rect">
            <a:avLst/>
          </a:prstGeom>
        </p:spPr>
      </p:pic>
    </p:spTree>
    <p:extLst>
      <p:ext uri="{BB962C8B-B14F-4D97-AF65-F5344CB8AC3E}">
        <p14:creationId xmlns:p14="http://schemas.microsoft.com/office/powerpoint/2010/main" val="30452172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966216" y="2506662"/>
            <a:ext cx="10515600" cy="3820986"/>
          </a:xfrm>
        </p:spPr>
        <p:txBody>
          <a:bodyPr>
            <a:normAutofit fontScale="92500" lnSpcReduction="10000"/>
          </a:bodyPr>
          <a:lstStyle/>
          <a:p>
            <a:pPr marL="0" indent="0" algn="just" rtl="1">
              <a:buNone/>
            </a:pPr>
            <a:r>
              <a:rPr lang="fa-IR" sz="2400" dirty="0" smtClean="0">
                <a:solidFill>
                  <a:srgbClr val="002060"/>
                </a:solidFill>
                <a:cs typeface="B Mitra" panose="00000400000000000000" pitchFamily="2" charset="-78"/>
              </a:rPr>
              <a:t>1</a:t>
            </a:r>
            <a:r>
              <a:rPr lang="fa-IR" sz="2400" u="sng" dirty="0" smtClean="0">
                <a:solidFill>
                  <a:srgbClr val="002060"/>
                </a:solidFill>
                <a:cs typeface="B Mitra" panose="00000400000000000000" pitchFamily="2" charset="-78"/>
              </a:rPr>
              <a:t>. </a:t>
            </a:r>
            <a:r>
              <a:rPr lang="fa-IR" sz="2400" b="1" u="sng" dirty="0" smtClean="0">
                <a:solidFill>
                  <a:srgbClr val="002060"/>
                </a:solidFill>
                <a:cs typeface="B Mitra" panose="00000400000000000000" pitchFamily="2" charset="-78"/>
              </a:rPr>
              <a:t>کمیته تشکیلاتی بازی های المپیک(</a:t>
            </a:r>
            <a:r>
              <a:rPr lang="en-US" sz="2400" b="1" u="sng" dirty="0" smtClean="0">
                <a:solidFill>
                  <a:srgbClr val="002060"/>
                </a:solidFill>
                <a:cs typeface="B Mitra" panose="00000400000000000000" pitchFamily="2" charset="-78"/>
              </a:rPr>
              <a:t>OCOGs</a:t>
            </a:r>
            <a:r>
              <a:rPr lang="fa-IR" sz="2400" b="1" u="sng" dirty="0" smtClean="0">
                <a:solidFill>
                  <a:srgbClr val="002060"/>
                </a:solidFill>
                <a:cs typeface="B Mitra" panose="00000400000000000000" pitchFamily="2" charset="-78"/>
              </a:rPr>
              <a:t>) </a:t>
            </a:r>
            <a:r>
              <a:rPr lang="fa-IR" sz="2400" dirty="0" smtClean="0">
                <a:solidFill>
                  <a:srgbClr val="002060"/>
                </a:solidFill>
                <a:cs typeface="B Mitra" panose="00000400000000000000" pitchFamily="2" charset="-78"/>
              </a:rPr>
              <a:t>: اولین اقدام کشور میزبان ایجاد کمیته تشکیلاتی است.</a:t>
            </a:r>
            <a:r>
              <a:rPr lang="en-US" sz="2400" dirty="0" smtClean="0">
                <a:solidFill>
                  <a:srgbClr val="002060"/>
                </a:solidFill>
                <a:cs typeface="B Mitra" panose="00000400000000000000" pitchFamily="2" charset="-78"/>
              </a:rPr>
              <a:t>IOC</a:t>
            </a:r>
            <a:r>
              <a:rPr lang="fa-IR" sz="2400" dirty="0" smtClean="0">
                <a:solidFill>
                  <a:srgbClr val="002060"/>
                </a:solidFill>
                <a:cs typeface="B Mitra" panose="00000400000000000000" pitchFamily="2" charset="-78"/>
              </a:rPr>
              <a:t>  اختیاراتی را به این کمیته می دهد. </a:t>
            </a:r>
          </a:p>
          <a:p>
            <a:pPr marL="0" indent="0" algn="just" rtl="1">
              <a:buNone/>
            </a:pPr>
            <a:r>
              <a:rPr lang="fa-IR" sz="2400" dirty="0" smtClean="0">
                <a:solidFill>
                  <a:schemeClr val="tx1"/>
                </a:solidFill>
                <a:cs typeface="B Mitra" panose="00000400000000000000" pitchFamily="2" charset="-78"/>
              </a:rPr>
              <a:t>2. </a:t>
            </a:r>
            <a:r>
              <a:rPr lang="fa-IR" sz="2400" b="1" u="sng" dirty="0" smtClean="0">
                <a:solidFill>
                  <a:schemeClr val="tx1"/>
                </a:solidFill>
                <a:cs typeface="B Mitra" panose="00000400000000000000" pitchFamily="2" charset="-78"/>
              </a:rPr>
              <a:t>استفاده انحصاری از استادیوم </a:t>
            </a:r>
            <a:r>
              <a:rPr lang="fa-IR" sz="2400" dirty="0" smtClean="0">
                <a:solidFill>
                  <a:schemeClr val="tx1"/>
                </a:solidFill>
                <a:cs typeface="B Mitra" panose="00000400000000000000" pitchFamily="2" charset="-78"/>
              </a:rPr>
              <a:t>: به فاصله یک هفته قبل و بعد از بازی های المپیک هیچگونه تظاهراتی در استادیوم اصلی برگزاری بازی ها مجاز نخواهد بود.</a:t>
            </a:r>
          </a:p>
          <a:p>
            <a:pPr marL="0" indent="0" algn="just" rtl="1">
              <a:buNone/>
            </a:pPr>
            <a:r>
              <a:rPr lang="fa-IR" sz="2400" dirty="0" smtClean="0">
                <a:solidFill>
                  <a:srgbClr val="002060"/>
                </a:solidFill>
                <a:cs typeface="B Mitra" panose="00000400000000000000" pitchFamily="2" charset="-78"/>
              </a:rPr>
              <a:t>3.  </a:t>
            </a:r>
            <a:r>
              <a:rPr lang="fa-IR" sz="2400" b="1" u="sng" dirty="0" smtClean="0">
                <a:solidFill>
                  <a:srgbClr val="002060"/>
                </a:solidFill>
                <a:cs typeface="B Mitra" panose="00000400000000000000" pitchFamily="2" charset="-78"/>
              </a:rPr>
              <a:t>جشنواره جوانان </a:t>
            </a:r>
            <a:r>
              <a:rPr lang="fa-IR" sz="2400" dirty="0" smtClean="0">
                <a:solidFill>
                  <a:srgbClr val="002060"/>
                </a:solidFill>
                <a:cs typeface="B Mitra" panose="00000400000000000000" pitchFamily="2" charset="-78"/>
              </a:rPr>
              <a:t>: المپیک جشنواره بزرگی است که نمایندگانی از جوانان سرتاسر جهان در ان شرکت میکنند. </a:t>
            </a:r>
          </a:p>
          <a:p>
            <a:pPr marL="0" indent="0" algn="just" rtl="1">
              <a:buNone/>
            </a:pPr>
            <a:r>
              <a:rPr lang="fa-IR" sz="2400" dirty="0" smtClean="0">
                <a:solidFill>
                  <a:schemeClr val="tx1"/>
                </a:solidFill>
                <a:cs typeface="B Mitra" panose="00000400000000000000" pitchFamily="2" charset="-78"/>
              </a:rPr>
              <a:t>4. </a:t>
            </a:r>
            <a:r>
              <a:rPr lang="fa-IR" sz="2400" b="1" u="sng" dirty="0" smtClean="0">
                <a:solidFill>
                  <a:schemeClr val="tx1"/>
                </a:solidFill>
                <a:cs typeface="B Mitra" panose="00000400000000000000" pitchFamily="2" charset="-78"/>
              </a:rPr>
              <a:t>شرکت کنندگان </a:t>
            </a:r>
            <a:r>
              <a:rPr lang="fa-IR" sz="2400" dirty="0" smtClean="0">
                <a:solidFill>
                  <a:schemeClr val="tx1"/>
                </a:solidFill>
                <a:cs typeface="B Mitra" panose="00000400000000000000" pitchFamily="2" charset="-78"/>
              </a:rPr>
              <a:t>: کلیه کمیته های ملی المپیک که </a:t>
            </a:r>
            <a:r>
              <a:rPr lang="en-US" sz="2400" dirty="0" smtClean="0">
                <a:solidFill>
                  <a:srgbClr val="002060"/>
                </a:solidFill>
                <a:cs typeface="B Mitra" panose="00000400000000000000" pitchFamily="2" charset="-78"/>
              </a:rPr>
              <a:t>IOC</a:t>
            </a:r>
            <a:r>
              <a:rPr lang="fa-IR" sz="2400" dirty="0" smtClean="0">
                <a:solidFill>
                  <a:schemeClr val="tx1"/>
                </a:solidFill>
                <a:cs typeface="B Mitra" panose="00000400000000000000" pitchFamily="2" charset="-78"/>
              </a:rPr>
              <a:t> به رسمیت شناخته است، میتوانند طبق ماده 37 منشور المپیک، بازیکنان و مقام های ورزشی خود را گسیل کنند و هیچگونه تبعیض نژادی یا مذهبی سیاسی وجود ندارد. </a:t>
            </a:r>
          </a:p>
          <a:p>
            <a:pPr marL="0" indent="0" algn="just" rtl="1">
              <a:buNone/>
            </a:pPr>
            <a:r>
              <a:rPr lang="fa-IR" sz="2400" dirty="0" smtClean="0">
                <a:solidFill>
                  <a:srgbClr val="002060"/>
                </a:solidFill>
                <a:cs typeface="B Mitra" panose="00000400000000000000" pitchFamily="2" charset="-78"/>
              </a:rPr>
              <a:t>5. </a:t>
            </a:r>
            <a:r>
              <a:rPr lang="fa-IR" sz="2400" b="1" u="sng" dirty="0" smtClean="0">
                <a:solidFill>
                  <a:srgbClr val="002060"/>
                </a:solidFill>
                <a:cs typeface="B Mitra" panose="00000400000000000000" pitchFamily="2" charset="-78"/>
              </a:rPr>
              <a:t>آرم المپیک </a:t>
            </a:r>
            <a:r>
              <a:rPr lang="fa-IR" sz="2400" dirty="0" smtClean="0">
                <a:solidFill>
                  <a:srgbClr val="002060"/>
                </a:solidFill>
                <a:cs typeface="B Mitra" panose="00000400000000000000" pitchFamily="2" charset="-78"/>
              </a:rPr>
              <a:t>: شهر میزبان متعهد میشود از 5 حلقه المپیک و آرمی که کمیته تشکیلاتی بازی های المپیک برای آن دوره برگزیده است، حراست کند.</a:t>
            </a:r>
          </a:p>
          <a:p>
            <a:pPr marL="0" indent="0" algn="just" rtl="1">
              <a:buNone/>
            </a:pPr>
            <a:r>
              <a:rPr lang="fa-IR" sz="2400" dirty="0" smtClean="0">
                <a:solidFill>
                  <a:schemeClr val="tx1"/>
                </a:solidFill>
                <a:cs typeface="B Mitra" panose="00000400000000000000" pitchFamily="2" charset="-78"/>
              </a:rPr>
              <a:t>6. </a:t>
            </a:r>
            <a:r>
              <a:rPr lang="fa-IR" sz="2400" b="1" u="sng" dirty="0" smtClean="0">
                <a:solidFill>
                  <a:schemeClr val="tx1"/>
                </a:solidFill>
                <a:cs typeface="B Mitra" panose="00000400000000000000" pitchFamily="2" charset="-78"/>
              </a:rPr>
              <a:t>پخش رادیو و تلویزیونی </a:t>
            </a:r>
            <a:r>
              <a:rPr lang="fa-IR" sz="2400" dirty="0" smtClean="0">
                <a:solidFill>
                  <a:schemeClr val="tx1"/>
                </a:solidFill>
                <a:cs typeface="B Mitra" panose="00000400000000000000" pitchFamily="2" charset="-78"/>
              </a:rPr>
              <a:t>: شهر میزبان ترتیبی خواهد داد که تجهیزات فنی مورد نیاز برای پخش رادیویی و تلویزیونی به خوبی مهیا شود. </a:t>
            </a:r>
            <a:endParaRPr lang="fa-IR" sz="2400" dirty="0" smtClean="0">
              <a:solidFill>
                <a:srgbClr val="002060"/>
              </a:solidFill>
              <a:cs typeface="B Mitra" panose="00000400000000000000" pitchFamily="2" charset="-78"/>
            </a:endParaRPr>
          </a:p>
          <a:p>
            <a:pPr marL="0" indent="0" algn="just" rtl="1">
              <a:buNone/>
            </a:pPr>
            <a:endParaRPr lang="en-US" sz="2400" dirty="0">
              <a:cs typeface="B Mitra" panose="00000400000000000000" pitchFamily="2" charset="-78"/>
            </a:endParaRPr>
          </a:p>
        </p:txBody>
      </p:sp>
      <p:sp>
        <p:nvSpPr>
          <p:cNvPr id="4" name="Rectangle 3"/>
          <p:cNvSpPr/>
          <p:nvPr/>
        </p:nvSpPr>
        <p:spPr>
          <a:xfrm>
            <a:off x="4509789" y="2003663"/>
            <a:ext cx="2642070" cy="369332"/>
          </a:xfrm>
          <a:prstGeom prst="rect">
            <a:avLst/>
          </a:prstGeom>
          <a:solidFill>
            <a:srgbClr val="FF0000"/>
          </a:solidFill>
        </p:spPr>
        <p:txBody>
          <a:bodyPr wrap="none">
            <a:spAutoFit/>
          </a:bodyPr>
          <a:lstStyle/>
          <a:p>
            <a:pPr algn="just" rtl="1"/>
            <a:r>
              <a:rPr lang="fa-IR" b="1" dirty="0" smtClean="0">
                <a:cs typeface="B Mitra" panose="00000400000000000000" pitchFamily="2" charset="-78"/>
              </a:rPr>
              <a:t>نکاتی در مورد بازی های المپیک</a:t>
            </a:r>
          </a:p>
        </p:txBody>
      </p:sp>
    </p:spTree>
    <p:extLst>
      <p:ext uri="{BB962C8B-B14F-4D97-AF65-F5344CB8AC3E}">
        <p14:creationId xmlns:p14="http://schemas.microsoft.com/office/powerpoint/2010/main" val="1592596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966216" y="2506662"/>
            <a:ext cx="10515600" cy="3820986"/>
          </a:xfrm>
        </p:spPr>
        <p:txBody>
          <a:bodyPr>
            <a:normAutofit fontScale="92500"/>
          </a:bodyPr>
          <a:lstStyle/>
          <a:p>
            <a:pPr marL="0" indent="0" algn="just" rtl="1">
              <a:buNone/>
            </a:pPr>
            <a:r>
              <a:rPr lang="fa-IR" sz="2400" dirty="0" smtClean="0">
                <a:solidFill>
                  <a:schemeClr val="tx1"/>
                </a:solidFill>
                <a:cs typeface="B Mitra" panose="00000400000000000000" pitchFamily="2" charset="-78"/>
              </a:rPr>
              <a:t>7</a:t>
            </a:r>
            <a:r>
              <a:rPr lang="fa-IR" sz="2400" dirty="0" smtClean="0">
                <a:solidFill>
                  <a:srgbClr val="002060"/>
                </a:solidFill>
                <a:cs typeface="B Mitra" panose="00000400000000000000" pitchFamily="2" charset="-78"/>
              </a:rPr>
              <a:t>. </a:t>
            </a:r>
            <a:r>
              <a:rPr lang="fa-IR" sz="2400" b="1" u="sng" dirty="0" smtClean="0">
                <a:solidFill>
                  <a:srgbClr val="002060"/>
                </a:solidFill>
                <a:cs typeface="B Mitra" panose="00000400000000000000" pitchFamily="2" charset="-78"/>
              </a:rPr>
              <a:t>نشانها و مدالهای المپیک </a:t>
            </a:r>
            <a:r>
              <a:rPr lang="fa-IR" sz="2400" dirty="0" smtClean="0">
                <a:solidFill>
                  <a:srgbClr val="002060"/>
                </a:solidFill>
                <a:cs typeface="B Mitra" panose="00000400000000000000" pitchFamily="2" charset="-78"/>
              </a:rPr>
              <a:t>: جوایز اهدایی شامل نشان المپیک و جام المپیک است</a:t>
            </a:r>
          </a:p>
          <a:p>
            <a:pPr marL="0" indent="0" algn="just" rtl="1">
              <a:buNone/>
            </a:pPr>
            <a:r>
              <a:rPr lang="fa-IR" sz="2400" dirty="0" smtClean="0">
                <a:solidFill>
                  <a:schemeClr val="tx1"/>
                </a:solidFill>
                <a:cs typeface="B Mitra" panose="00000400000000000000" pitchFamily="2" charset="-78"/>
              </a:rPr>
              <a:t>8.  </a:t>
            </a:r>
            <a:r>
              <a:rPr lang="fa-IR" sz="2400" b="1" u="sng" dirty="0" smtClean="0">
                <a:solidFill>
                  <a:schemeClr val="tx1"/>
                </a:solidFill>
                <a:cs typeface="B Mitra" panose="00000400000000000000" pitchFamily="2" charset="-78"/>
              </a:rPr>
              <a:t>تاسیسات و وسایل ورزشی </a:t>
            </a:r>
            <a:r>
              <a:rPr lang="fa-IR" sz="2400" dirty="0" smtClean="0">
                <a:solidFill>
                  <a:schemeClr val="tx1"/>
                </a:solidFill>
                <a:cs typeface="B Mitra" panose="00000400000000000000" pitchFamily="2" charset="-78"/>
              </a:rPr>
              <a:t>: تاسیسات باید از نظر فنی کیفیت خوبی داشته باشد. </a:t>
            </a:r>
          </a:p>
          <a:p>
            <a:pPr marL="0" indent="0" algn="just" rtl="1">
              <a:buNone/>
            </a:pPr>
            <a:r>
              <a:rPr lang="fa-IR" sz="2400" dirty="0" smtClean="0">
                <a:solidFill>
                  <a:srgbClr val="002060"/>
                </a:solidFill>
                <a:cs typeface="B Mitra" panose="00000400000000000000" pitchFamily="2" charset="-78"/>
              </a:rPr>
              <a:t>9. </a:t>
            </a:r>
            <a:r>
              <a:rPr lang="fa-IR" sz="2400" b="1" u="sng" dirty="0" smtClean="0">
                <a:solidFill>
                  <a:srgbClr val="002060"/>
                </a:solidFill>
                <a:cs typeface="B Mitra" panose="00000400000000000000" pitchFamily="2" charset="-78"/>
              </a:rPr>
              <a:t>هزینه ها </a:t>
            </a:r>
            <a:r>
              <a:rPr lang="fa-IR" sz="2400" dirty="0" smtClean="0">
                <a:solidFill>
                  <a:srgbClr val="002060"/>
                </a:solidFill>
                <a:cs typeface="B Mitra" panose="00000400000000000000" pitchFamily="2" charset="-78"/>
              </a:rPr>
              <a:t>: کمیته تشکیلاتی موظف است کلیه هزینه های اقامت، تغذیه و...ورزشکاران و همراهان را تا 17 روز تامین کند.</a:t>
            </a:r>
          </a:p>
          <a:p>
            <a:pPr marL="0" indent="0" algn="just" rtl="1">
              <a:buNone/>
            </a:pPr>
            <a:r>
              <a:rPr lang="fa-IR" sz="2400" dirty="0" smtClean="0">
                <a:solidFill>
                  <a:schemeClr val="tx1"/>
                </a:solidFill>
                <a:cs typeface="B Mitra" panose="00000400000000000000" pitchFamily="2" charset="-78"/>
              </a:rPr>
              <a:t>10. </a:t>
            </a:r>
            <a:r>
              <a:rPr lang="fa-IR" sz="2400" b="1" u="sng" dirty="0" smtClean="0">
                <a:solidFill>
                  <a:schemeClr val="tx1"/>
                </a:solidFill>
                <a:cs typeface="B Mitra" panose="00000400000000000000" pitchFamily="2" charset="-78"/>
              </a:rPr>
              <a:t>ودیعه </a:t>
            </a:r>
            <a:r>
              <a:rPr lang="fa-IR" sz="2400" dirty="0" smtClean="0">
                <a:solidFill>
                  <a:schemeClr val="tx1"/>
                </a:solidFill>
                <a:cs typeface="B Mitra" panose="00000400000000000000" pitchFamily="2" charset="-78"/>
              </a:rPr>
              <a:t>: شهر نامزد برگزاری مسابقات، موظف است 1 میلیون برای بازی های المپیک و 500 هزار دلار برای بازی های زمستانی ودیعه برای میزبانی تسلیم </a:t>
            </a:r>
            <a:r>
              <a:rPr lang="en-US" sz="2400" dirty="0" smtClean="0">
                <a:solidFill>
                  <a:schemeClr val="tx1"/>
                </a:solidFill>
                <a:cs typeface="B Mitra" panose="00000400000000000000" pitchFamily="2" charset="-78"/>
              </a:rPr>
              <a:t>IOC</a:t>
            </a:r>
            <a:r>
              <a:rPr lang="fa-IR" sz="2400" dirty="0" smtClean="0">
                <a:solidFill>
                  <a:schemeClr val="tx1"/>
                </a:solidFill>
                <a:cs typeface="B Mitra" panose="00000400000000000000" pitchFamily="2" charset="-78"/>
              </a:rPr>
              <a:t>  کند.</a:t>
            </a:r>
          </a:p>
          <a:p>
            <a:pPr marL="0" indent="0" algn="just" rtl="1">
              <a:buNone/>
            </a:pPr>
            <a:r>
              <a:rPr lang="fa-IR" sz="2400" dirty="0" smtClean="0">
                <a:solidFill>
                  <a:srgbClr val="002060"/>
                </a:solidFill>
                <a:cs typeface="B Mitra" panose="00000400000000000000" pitchFamily="2" charset="-78"/>
              </a:rPr>
              <a:t> 11. </a:t>
            </a:r>
            <a:r>
              <a:rPr lang="fa-IR" sz="2400" b="1" u="sng" dirty="0" smtClean="0">
                <a:solidFill>
                  <a:srgbClr val="002060"/>
                </a:solidFill>
                <a:cs typeface="B Mitra" panose="00000400000000000000" pitchFamily="2" charset="-78"/>
              </a:rPr>
              <a:t>رشته های ورزشی که باید در برنامه بازی ها باشد</a:t>
            </a:r>
            <a:r>
              <a:rPr lang="fa-IR" sz="2400" u="sng" dirty="0" smtClean="0">
                <a:solidFill>
                  <a:srgbClr val="002060"/>
                </a:solidFill>
                <a:cs typeface="B Mitra" panose="00000400000000000000" pitchFamily="2" charset="-78"/>
              </a:rPr>
              <a:t> </a:t>
            </a:r>
            <a:r>
              <a:rPr lang="fa-IR" sz="2400" dirty="0" smtClean="0">
                <a:solidFill>
                  <a:srgbClr val="002060"/>
                </a:solidFill>
                <a:cs typeface="B Mitra" panose="00000400000000000000" pitchFamily="2" charset="-78"/>
              </a:rPr>
              <a:t>:حداقل 15 رشته ورزشی باید از میان رشته های مشخص شده در برنامه بازی ها باشد.</a:t>
            </a:r>
          </a:p>
          <a:p>
            <a:pPr marL="0" indent="0" algn="just" rtl="1">
              <a:buNone/>
            </a:pPr>
            <a:r>
              <a:rPr lang="fa-IR" sz="2400" dirty="0" smtClean="0">
                <a:solidFill>
                  <a:schemeClr val="tx1"/>
                </a:solidFill>
                <a:cs typeface="B Mitra" panose="00000400000000000000" pitchFamily="2" charset="-78"/>
              </a:rPr>
              <a:t>12. </a:t>
            </a:r>
            <a:r>
              <a:rPr lang="fa-IR" sz="2400" b="1" u="sng" dirty="0" smtClean="0">
                <a:solidFill>
                  <a:schemeClr val="tx1"/>
                </a:solidFill>
                <a:cs typeface="B Mitra" panose="00000400000000000000" pitchFamily="2" charset="-78"/>
              </a:rPr>
              <a:t>نشان المپیک </a:t>
            </a:r>
            <a:r>
              <a:rPr lang="fa-IR" sz="2400" dirty="0" smtClean="0">
                <a:solidFill>
                  <a:schemeClr val="tx1"/>
                </a:solidFill>
                <a:cs typeface="B Mitra" panose="00000400000000000000" pitchFamily="2" charset="-78"/>
              </a:rPr>
              <a:t>: مدالهای طلا،نقره و برنز به انضمام نوار ویژه نشان المپیک است.</a:t>
            </a:r>
          </a:p>
          <a:p>
            <a:pPr marL="0" indent="0" algn="just" rtl="1">
              <a:buNone/>
            </a:pPr>
            <a:r>
              <a:rPr lang="fa-IR" sz="2400" dirty="0" smtClean="0">
                <a:solidFill>
                  <a:srgbClr val="002060"/>
                </a:solidFill>
                <a:cs typeface="B Mitra" panose="00000400000000000000" pitchFamily="2" charset="-78"/>
              </a:rPr>
              <a:t> 13. </a:t>
            </a:r>
            <a:r>
              <a:rPr lang="fa-IR" sz="2400" b="1" u="sng" dirty="0" smtClean="0">
                <a:solidFill>
                  <a:srgbClr val="002060"/>
                </a:solidFill>
                <a:cs typeface="B Mitra" panose="00000400000000000000" pitchFamily="2" charset="-78"/>
              </a:rPr>
              <a:t>جام المپیک </a:t>
            </a:r>
            <a:r>
              <a:rPr lang="fa-IR" sz="2400" dirty="0" smtClean="0">
                <a:solidFill>
                  <a:srgbClr val="002060"/>
                </a:solidFill>
                <a:cs typeface="B Mitra" panose="00000400000000000000" pitchFamily="2" charset="-78"/>
              </a:rPr>
              <a:t>: به موسسه ای تعلق میگیرد که درمورد هدفات مفید و موثر ورزشی نامور و در گسترش نهضت المپیک فعال باشد</a:t>
            </a:r>
            <a:r>
              <a:rPr lang="fa-IR" sz="2400" dirty="0" smtClean="0">
                <a:solidFill>
                  <a:schemeClr val="tx1"/>
                </a:solidFill>
                <a:cs typeface="B Mitra" panose="00000400000000000000" pitchFamily="2" charset="-78"/>
              </a:rPr>
              <a:t>.</a:t>
            </a:r>
            <a:endParaRPr lang="fa-IR" sz="2400" dirty="0">
              <a:solidFill>
                <a:schemeClr val="tx1"/>
              </a:solidFill>
              <a:cs typeface="B Mitra" panose="00000400000000000000" pitchFamily="2" charset="-78"/>
            </a:endParaRPr>
          </a:p>
        </p:txBody>
      </p:sp>
      <p:sp>
        <p:nvSpPr>
          <p:cNvPr id="4" name="Rectangle 3"/>
          <p:cNvSpPr/>
          <p:nvPr/>
        </p:nvSpPr>
        <p:spPr>
          <a:xfrm>
            <a:off x="4509789" y="2003663"/>
            <a:ext cx="2642070" cy="369332"/>
          </a:xfrm>
          <a:prstGeom prst="rect">
            <a:avLst/>
          </a:prstGeom>
          <a:solidFill>
            <a:srgbClr val="FF0000"/>
          </a:solidFill>
        </p:spPr>
        <p:txBody>
          <a:bodyPr wrap="none">
            <a:spAutoFit/>
          </a:bodyPr>
          <a:lstStyle/>
          <a:p>
            <a:pPr algn="just" rtl="1"/>
            <a:r>
              <a:rPr lang="fa-IR" b="1" dirty="0" smtClean="0">
                <a:cs typeface="B Mitra" panose="00000400000000000000" pitchFamily="2" charset="-78"/>
              </a:rPr>
              <a:t>نکاتی در مورد بازی های المپیک</a:t>
            </a:r>
          </a:p>
        </p:txBody>
      </p:sp>
    </p:spTree>
    <p:extLst>
      <p:ext uri="{BB962C8B-B14F-4D97-AF65-F5344CB8AC3E}">
        <p14:creationId xmlns:p14="http://schemas.microsoft.com/office/powerpoint/2010/main" val="2107650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مهارت های مدیریتی</a:t>
            </a:r>
            <a:endParaRPr lang="en-US" b="1" dirty="0">
              <a:cs typeface="B Mitra" panose="00000400000000000000" pitchFamily="2" charset="-78"/>
            </a:endParaRPr>
          </a:p>
        </p:txBody>
      </p:sp>
      <p:pic>
        <p:nvPicPr>
          <p:cNvPr id="4" name="Picture 3" descr="C:\Users\Administrator\Desktop\03.jpg"/>
          <p:cNvPicPr/>
          <p:nvPr/>
        </p:nvPicPr>
        <p:blipFill>
          <a:blip r:embed="rId3">
            <a:extLst>
              <a:ext uri="{28A0092B-C50C-407E-A947-70E740481C1C}">
                <a14:useLocalDpi xmlns:a14="http://schemas.microsoft.com/office/drawing/2010/main" val="0"/>
              </a:ext>
            </a:extLst>
          </a:blip>
          <a:srcRect/>
          <a:stretch>
            <a:fillRect/>
          </a:stretch>
        </p:blipFill>
        <p:spPr bwMode="auto">
          <a:xfrm>
            <a:off x="2227770" y="2371344"/>
            <a:ext cx="7007670" cy="3681984"/>
          </a:xfrm>
          <a:prstGeom prst="rect">
            <a:avLst/>
          </a:prstGeom>
          <a:noFill/>
          <a:ln>
            <a:noFill/>
          </a:ln>
        </p:spPr>
      </p:pic>
    </p:spTree>
    <p:extLst>
      <p:ext uri="{BB962C8B-B14F-4D97-AF65-F5344CB8AC3E}">
        <p14:creationId xmlns:p14="http://schemas.microsoft.com/office/powerpoint/2010/main" val="2250060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966216" y="2506662"/>
            <a:ext cx="10515600" cy="3820986"/>
          </a:xfrm>
        </p:spPr>
        <p:txBody>
          <a:bodyPr>
            <a:normAutofit/>
          </a:bodyPr>
          <a:lstStyle/>
          <a:p>
            <a:pPr marL="0" indent="0" algn="just" rtl="1">
              <a:buNone/>
            </a:pPr>
            <a:r>
              <a:rPr lang="fa-IR" sz="2400" dirty="0" smtClean="0">
                <a:solidFill>
                  <a:schemeClr val="tx1"/>
                </a:solidFill>
                <a:cs typeface="B Mitra" panose="00000400000000000000" pitchFamily="2" charset="-78"/>
              </a:rPr>
              <a:t>14. </a:t>
            </a:r>
            <a:r>
              <a:rPr lang="fa-IR" sz="2400" b="1" u="sng" dirty="0" smtClean="0">
                <a:solidFill>
                  <a:schemeClr val="tx1"/>
                </a:solidFill>
                <a:cs typeface="B Mitra" panose="00000400000000000000" pitchFamily="2" charset="-78"/>
              </a:rPr>
              <a:t>اتاق کار کمیته ملی المپیک </a:t>
            </a:r>
            <a:r>
              <a:rPr lang="fa-IR" sz="2400" dirty="0" smtClean="0">
                <a:solidFill>
                  <a:schemeClr val="tx1"/>
                </a:solidFill>
                <a:cs typeface="B Mitra" panose="00000400000000000000" pitchFamily="2" charset="-78"/>
              </a:rPr>
              <a:t>:  برای هر یک از هیئت های شرکت کننده حداقل یک اتاق جهت امور اداری در نظر گرفته م یشود.</a:t>
            </a:r>
          </a:p>
          <a:p>
            <a:pPr marL="0" indent="0" algn="just" rtl="1">
              <a:buNone/>
            </a:pPr>
            <a:r>
              <a:rPr lang="fa-IR" sz="2400" dirty="0" smtClean="0">
                <a:solidFill>
                  <a:srgbClr val="002060"/>
                </a:solidFill>
                <a:cs typeface="B Mitra" panose="00000400000000000000" pitchFamily="2" charset="-78"/>
              </a:rPr>
              <a:t>15.</a:t>
            </a:r>
            <a:r>
              <a:rPr lang="fa-IR" sz="2400" b="1" u="sng" dirty="0" smtClean="0">
                <a:solidFill>
                  <a:srgbClr val="002060"/>
                </a:solidFill>
                <a:cs typeface="B Mitra" panose="00000400000000000000" pitchFamily="2" charset="-78"/>
              </a:rPr>
              <a:t>دهکده المپیک </a:t>
            </a:r>
            <a:r>
              <a:rPr lang="fa-IR" sz="2400" dirty="0" smtClean="0">
                <a:solidFill>
                  <a:srgbClr val="002060"/>
                </a:solidFill>
                <a:cs typeface="B Mitra" panose="00000400000000000000" pitchFamily="2" charset="-78"/>
              </a:rPr>
              <a:t>:براساس مقررات، کلیه هیئت های شرکت کننده در دهکده بازی ها مستقر می شوند.</a:t>
            </a:r>
          </a:p>
          <a:p>
            <a:pPr marL="0" indent="0" algn="just" rtl="1">
              <a:buNone/>
            </a:pPr>
            <a:r>
              <a:rPr lang="fa-IR" sz="2400" dirty="0" smtClean="0">
                <a:solidFill>
                  <a:schemeClr val="tx1"/>
                </a:solidFill>
                <a:cs typeface="B Mitra" panose="00000400000000000000" pitchFamily="2" charset="-78"/>
              </a:rPr>
              <a:t>16. </a:t>
            </a:r>
            <a:r>
              <a:rPr lang="fa-IR" sz="2400" b="1" u="sng" dirty="0" smtClean="0">
                <a:solidFill>
                  <a:schemeClr val="tx1"/>
                </a:solidFill>
                <a:cs typeface="B Mitra" panose="00000400000000000000" pitchFamily="2" charset="-78"/>
              </a:rPr>
              <a:t>خدمات رایانه ای </a:t>
            </a:r>
            <a:r>
              <a:rPr lang="fa-IR" sz="2400" dirty="0" smtClean="0">
                <a:solidFill>
                  <a:schemeClr val="tx1"/>
                </a:solidFill>
                <a:cs typeface="B Mitra" panose="00000400000000000000" pitchFamily="2" charset="-78"/>
              </a:rPr>
              <a:t>: در تمامی دهکده ها خدمات رایانه ای باید وجود داشته باشد.</a:t>
            </a:r>
          </a:p>
          <a:p>
            <a:pPr marL="0" indent="0" algn="just" rtl="1">
              <a:buNone/>
            </a:pPr>
            <a:r>
              <a:rPr lang="fa-IR" sz="2400" dirty="0" smtClean="0">
                <a:solidFill>
                  <a:schemeClr val="tx1"/>
                </a:solidFill>
                <a:cs typeface="B Mitra" panose="00000400000000000000" pitchFamily="2" charset="-78"/>
              </a:rPr>
              <a:t>17</a:t>
            </a:r>
            <a:r>
              <a:rPr lang="fa-IR" sz="2400" dirty="0" smtClean="0">
                <a:solidFill>
                  <a:srgbClr val="002060"/>
                </a:solidFill>
                <a:cs typeface="B Mitra" panose="00000400000000000000" pitchFamily="2" charset="-78"/>
              </a:rPr>
              <a:t>. </a:t>
            </a:r>
            <a:r>
              <a:rPr lang="fa-IR" sz="2400" b="1" u="sng" dirty="0" smtClean="0">
                <a:solidFill>
                  <a:srgbClr val="002060"/>
                </a:solidFill>
                <a:cs typeface="B Mitra" panose="00000400000000000000" pitchFamily="2" charset="-78"/>
              </a:rPr>
              <a:t>مرکز خدمات کمیته ملی المپیک </a:t>
            </a:r>
            <a:r>
              <a:rPr lang="fa-IR" sz="2400" dirty="0" smtClean="0">
                <a:solidFill>
                  <a:srgbClr val="002060"/>
                </a:solidFill>
                <a:cs typeface="B Mitra" panose="00000400000000000000" pitchFamily="2" charset="-78"/>
              </a:rPr>
              <a:t>: در تمامی دهکده ها مرکز خدمات کمیته ملی المپیک وجود دارد و در صورت بروز مشکل و سوال پاسخگو میباشند</a:t>
            </a:r>
          </a:p>
          <a:p>
            <a:pPr marL="0" indent="0" algn="just" rtl="1">
              <a:buNone/>
            </a:pPr>
            <a:r>
              <a:rPr lang="fa-IR" sz="2400" dirty="0" smtClean="0">
                <a:solidFill>
                  <a:schemeClr val="tx1"/>
                </a:solidFill>
                <a:cs typeface="B Mitra" panose="00000400000000000000" pitchFamily="2" charset="-78"/>
              </a:rPr>
              <a:t>18. </a:t>
            </a:r>
            <a:r>
              <a:rPr lang="fa-IR" sz="2400" b="1" u="sng" dirty="0" smtClean="0">
                <a:solidFill>
                  <a:schemeClr val="tx1"/>
                </a:solidFill>
                <a:cs typeface="B Mitra" panose="00000400000000000000" pitchFamily="2" charset="-78"/>
              </a:rPr>
              <a:t>برنامه نماینده ویژه </a:t>
            </a:r>
            <a:r>
              <a:rPr lang="fa-IR" sz="2400" dirty="0" smtClean="0">
                <a:solidFill>
                  <a:schemeClr val="tx1"/>
                </a:solidFill>
                <a:cs typeface="B Mitra" panose="00000400000000000000" pitchFamily="2" charset="-78"/>
              </a:rPr>
              <a:t>: هیئت های شرکت کننده یک نماینده دارند که هماهنگ کننده بین رئیس وکمیته است.</a:t>
            </a:r>
          </a:p>
          <a:p>
            <a:pPr marL="0" indent="0" algn="just" rtl="1">
              <a:buNone/>
            </a:pPr>
            <a:r>
              <a:rPr lang="fa-IR" sz="2400" dirty="0" smtClean="0">
                <a:solidFill>
                  <a:srgbClr val="002060"/>
                </a:solidFill>
                <a:cs typeface="B Mitra" panose="00000400000000000000" pitchFamily="2" charset="-78"/>
              </a:rPr>
              <a:t>19.  </a:t>
            </a:r>
            <a:r>
              <a:rPr lang="fa-IR" sz="2400" b="1" u="sng" dirty="0" smtClean="0">
                <a:solidFill>
                  <a:srgbClr val="002060"/>
                </a:solidFill>
                <a:cs typeface="B Mitra" panose="00000400000000000000" pitchFamily="2" charset="-78"/>
              </a:rPr>
              <a:t>برنامه بازیهای المپیک </a:t>
            </a:r>
            <a:r>
              <a:rPr lang="fa-IR" sz="2400" dirty="0" smtClean="0">
                <a:solidFill>
                  <a:srgbClr val="002060"/>
                </a:solidFill>
                <a:cs typeface="B Mitra" panose="00000400000000000000" pitchFamily="2" charset="-78"/>
              </a:rPr>
              <a:t>: سازماندهی بازی های المپیک ،تمامی فعالیت ها شامل :مسابقات ،تمرین هاو... و کلیه جداول مسابقات و تمرینها از قبل انتشار داده میشود و هماهنگی لازم صورت میگیرد.</a:t>
            </a:r>
          </a:p>
          <a:p>
            <a:pPr algn="just" rtl="1"/>
            <a:endParaRPr lang="fa-IR" sz="2400" dirty="0">
              <a:cs typeface="B Mitra" panose="00000400000000000000" pitchFamily="2" charset="-78"/>
            </a:endParaRPr>
          </a:p>
        </p:txBody>
      </p:sp>
      <p:sp>
        <p:nvSpPr>
          <p:cNvPr id="4" name="Rectangle 3"/>
          <p:cNvSpPr/>
          <p:nvPr/>
        </p:nvSpPr>
        <p:spPr>
          <a:xfrm>
            <a:off x="4509789" y="2003663"/>
            <a:ext cx="2642070" cy="369332"/>
          </a:xfrm>
          <a:prstGeom prst="rect">
            <a:avLst/>
          </a:prstGeom>
          <a:solidFill>
            <a:srgbClr val="FF0000"/>
          </a:solidFill>
        </p:spPr>
        <p:txBody>
          <a:bodyPr wrap="none">
            <a:spAutoFit/>
          </a:bodyPr>
          <a:lstStyle/>
          <a:p>
            <a:pPr algn="just" rtl="1"/>
            <a:r>
              <a:rPr lang="fa-IR" b="1" dirty="0" smtClean="0">
                <a:cs typeface="B Mitra" panose="00000400000000000000" pitchFamily="2" charset="-78"/>
              </a:rPr>
              <a:t>نکاتی در مورد بازی های المپیک</a:t>
            </a:r>
          </a:p>
        </p:txBody>
      </p:sp>
    </p:spTree>
    <p:extLst>
      <p:ext uri="{BB962C8B-B14F-4D97-AF65-F5344CB8AC3E}">
        <p14:creationId xmlns:p14="http://schemas.microsoft.com/office/powerpoint/2010/main" val="8871051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rtl="1"/>
            <a:r>
              <a:rPr lang="fa-IR" b="1" dirty="0" smtClean="0">
                <a:cs typeface="B Mitra" panose="00000400000000000000" pitchFamily="2" charset="-78"/>
              </a:rPr>
              <a:t>کمیته بین المللی المپیک(</a:t>
            </a:r>
            <a:r>
              <a:rPr lang="en-US" b="1" dirty="0" smtClean="0">
                <a:cs typeface="B Mitra" panose="00000400000000000000" pitchFamily="2" charset="-78"/>
              </a:rPr>
              <a:t>IOC</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a:xfrm>
            <a:off x="966216" y="2506662"/>
            <a:ext cx="10515600" cy="3820986"/>
          </a:xfrm>
        </p:spPr>
        <p:txBody>
          <a:bodyPr>
            <a:normAutofit/>
          </a:bodyPr>
          <a:lstStyle/>
          <a:p>
            <a:pPr marL="0" indent="0" algn="r" rtl="1">
              <a:buNone/>
            </a:pPr>
            <a:r>
              <a:rPr lang="fa-IR" sz="2400" dirty="0" smtClean="0">
                <a:cs typeface="B Mitra" panose="00000400000000000000" pitchFamily="2" charset="-78"/>
              </a:rPr>
              <a:t>در سال 1979 در شهر سان خوان پورتوریکو، در نخستین مجمع عمومی تشکیل شد. زیرمجموعه‌های این انجمن در قاره‌ها: </a:t>
            </a:r>
          </a:p>
          <a:p>
            <a:pPr marL="0" indent="0" algn="r" rtl="1">
              <a:buNone/>
            </a:pPr>
            <a:endParaRPr lang="en-US" sz="2400" dirty="0" smtClean="0">
              <a:cs typeface="B Mitra" panose="00000400000000000000" pitchFamily="2" charset="-78"/>
            </a:endParaRPr>
          </a:p>
          <a:p>
            <a:pPr marL="0" indent="0" algn="r" rtl="1">
              <a:buNone/>
            </a:pPr>
            <a:r>
              <a:rPr lang="fa-IR" sz="2400" dirty="0" smtClean="0">
                <a:cs typeface="B Mitra" panose="00000400000000000000" pitchFamily="2" charset="-78"/>
              </a:rPr>
              <a:t>1- انجمن کمیته‌های ملی ‌المپیک آفریقا </a:t>
            </a:r>
            <a:r>
              <a:rPr lang="en-US" sz="2400" dirty="0" smtClean="0">
                <a:cs typeface="B Mitra" panose="00000400000000000000" pitchFamily="2" charset="-78"/>
              </a:rPr>
              <a:t>ANOCA</a:t>
            </a:r>
            <a:r>
              <a:rPr lang="fa-IR" sz="2400" dirty="0" smtClean="0">
                <a:cs typeface="B Mitra" panose="00000400000000000000" pitchFamily="2" charset="-78"/>
              </a:rPr>
              <a:t>- تأسیس 1981 </a:t>
            </a:r>
            <a:endParaRPr lang="en-US" sz="2400" dirty="0" smtClean="0">
              <a:cs typeface="B Mitra" panose="00000400000000000000" pitchFamily="2" charset="-78"/>
            </a:endParaRPr>
          </a:p>
          <a:p>
            <a:pPr marL="0" indent="0" algn="r" rtl="1">
              <a:buNone/>
            </a:pPr>
            <a:r>
              <a:rPr lang="fa-IR" sz="2400" dirty="0" smtClean="0">
                <a:cs typeface="B Mitra" panose="00000400000000000000" pitchFamily="2" charset="-78"/>
              </a:rPr>
              <a:t>2- کمیته‌های ملی المپیک اروپا </a:t>
            </a:r>
            <a:r>
              <a:rPr lang="en-US" sz="2400" dirty="0" smtClean="0">
                <a:cs typeface="B Mitra" panose="00000400000000000000" pitchFamily="2" charset="-78"/>
              </a:rPr>
              <a:t>EOC</a:t>
            </a:r>
            <a:r>
              <a:rPr lang="fa-IR" sz="2400" dirty="0" smtClean="0">
                <a:cs typeface="B Mitra" panose="00000400000000000000" pitchFamily="2" charset="-78"/>
              </a:rPr>
              <a:t> تأسیس 1974 </a:t>
            </a:r>
            <a:endParaRPr lang="en-US" sz="2400" dirty="0" smtClean="0">
              <a:cs typeface="B Mitra" panose="00000400000000000000" pitchFamily="2" charset="-78"/>
            </a:endParaRPr>
          </a:p>
          <a:p>
            <a:pPr marL="0" indent="0" algn="r" rtl="1">
              <a:buNone/>
            </a:pPr>
            <a:r>
              <a:rPr lang="fa-IR" sz="2400" dirty="0" smtClean="0">
                <a:cs typeface="B Mitra" panose="00000400000000000000" pitchFamily="2" charset="-78"/>
              </a:rPr>
              <a:t>3- شورای المپیک آسیا </a:t>
            </a:r>
            <a:r>
              <a:rPr lang="en-US" sz="2400" dirty="0" smtClean="0">
                <a:cs typeface="B Mitra" panose="00000400000000000000" pitchFamily="2" charset="-78"/>
              </a:rPr>
              <a:t>OCA</a:t>
            </a:r>
            <a:r>
              <a:rPr lang="fa-IR" sz="2400" dirty="0" smtClean="0">
                <a:cs typeface="B Mitra" panose="00000400000000000000" pitchFamily="2" charset="-78"/>
              </a:rPr>
              <a:t>- تأسیس 1982 </a:t>
            </a:r>
            <a:endParaRPr lang="en-US" sz="2400" dirty="0" smtClean="0">
              <a:cs typeface="B Mitra" panose="00000400000000000000" pitchFamily="2" charset="-78"/>
            </a:endParaRPr>
          </a:p>
          <a:p>
            <a:pPr marL="0" indent="0" algn="r" rtl="1">
              <a:buNone/>
            </a:pPr>
            <a:r>
              <a:rPr lang="fa-IR" sz="2400" dirty="0" smtClean="0">
                <a:cs typeface="B Mitra" panose="00000400000000000000" pitchFamily="2" charset="-78"/>
              </a:rPr>
              <a:t>4- سازمان ورزشی پان امریکن </a:t>
            </a:r>
            <a:r>
              <a:rPr lang="en-US" sz="2400" dirty="0" smtClean="0">
                <a:cs typeface="B Mitra" panose="00000400000000000000" pitchFamily="2" charset="-78"/>
              </a:rPr>
              <a:t>ODEPA</a:t>
            </a:r>
            <a:r>
              <a:rPr lang="fa-IR" sz="2400" dirty="0" smtClean="0">
                <a:cs typeface="B Mitra" panose="00000400000000000000" pitchFamily="2" charset="-78"/>
              </a:rPr>
              <a:t>- تأسیس 1948</a:t>
            </a:r>
            <a:endParaRPr lang="en-US" sz="2400" dirty="0" smtClean="0">
              <a:cs typeface="B Mitra" panose="00000400000000000000" pitchFamily="2" charset="-78"/>
            </a:endParaRPr>
          </a:p>
          <a:p>
            <a:pPr marL="0" indent="0" algn="r" rtl="1">
              <a:buNone/>
            </a:pPr>
            <a:r>
              <a:rPr lang="fa-IR" sz="2400" dirty="0" smtClean="0">
                <a:cs typeface="B Mitra" panose="00000400000000000000" pitchFamily="2" charset="-78"/>
              </a:rPr>
              <a:t>5- کمیته‌های ملی المپیک اقیانوسیه </a:t>
            </a:r>
            <a:r>
              <a:rPr lang="en-US" sz="2400" dirty="0" smtClean="0">
                <a:cs typeface="B Mitra" panose="00000400000000000000" pitchFamily="2" charset="-78"/>
              </a:rPr>
              <a:t>ONOC</a:t>
            </a:r>
            <a:r>
              <a:rPr lang="fa-IR" sz="2400" dirty="0" smtClean="0">
                <a:cs typeface="B Mitra" panose="00000400000000000000" pitchFamily="2" charset="-78"/>
              </a:rPr>
              <a:t>- تأسیس 1981 </a:t>
            </a:r>
            <a:endParaRPr lang="en-US" sz="2400" dirty="0" smtClean="0">
              <a:cs typeface="B Mitra" panose="00000400000000000000" pitchFamily="2" charset="-78"/>
            </a:endParaRPr>
          </a:p>
        </p:txBody>
      </p:sp>
      <p:sp>
        <p:nvSpPr>
          <p:cNvPr id="5" name="Rectangle 4"/>
          <p:cNvSpPr/>
          <p:nvPr/>
        </p:nvSpPr>
        <p:spPr>
          <a:xfrm>
            <a:off x="4223980" y="1914009"/>
            <a:ext cx="3180679" cy="369332"/>
          </a:xfrm>
          <a:prstGeom prst="rect">
            <a:avLst/>
          </a:prstGeom>
          <a:solidFill>
            <a:schemeClr val="accent6">
              <a:lumMod val="40000"/>
              <a:lumOff val="60000"/>
            </a:schemeClr>
          </a:solidFill>
        </p:spPr>
        <p:txBody>
          <a:bodyPr wrap="none">
            <a:spAutoFit/>
          </a:bodyPr>
          <a:lstStyle/>
          <a:p>
            <a:pPr algn="r" rtl="1"/>
            <a:r>
              <a:rPr lang="fa-IR" b="1" dirty="0" smtClean="0">
                <a:cs typeface="B Mitra" panose="00000400000000000000" pitchFamily="2" charset="-78"/>
              </a:rPr>
              <a:t>انجمن کمیته‌های ملی المپیک </a:t>
            </a:r>
            <a:r>
              <a:rPr lang="en-US" b="1" dirty="0" smtClean="0">
                <a:cs typeface="B Mitra" panose="00000400000000000000" pitchFamily="2" charset="-78"/>
              </a:rPr>
              <a:t>(ANOC)</a:t>
            </a:r>
            <a:endParaRPr lang="en-US" dirty="0" smtClean="0">
              <a:cs typeface="B Mitra"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011" y="3650170"/>
            <a:ext cx="5082890" cy="2549462"/>
          </a:xfrm>
          <a:prstGeom prst="rect">
            <a:avLst/>
          </a:prstGeom>
        </p:spPr>
      </p:pic>
    </p:spTree>
    <p:extLst>
      <p:ext uri="{BB962C8B-B14F-4D97-AF65-F5344CB8AC3E}">
        <p14:creationId xmlns:p14="http://schemas.microsoft.com/office/powerpoint/2010/main" val="14123750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3399"/>
          </a:solidFill>
        </p:spPr>
        <p:txBody>
          <a:bodyPr>
            <a:normAutofit/>
          </a:bodyPr>
          <a:lstStyle/>
          <a:p>
            <a:pPr algn="ctr" rtl="1"/>
            <a:r>
              <a:rPr lang="fa-IR" b="1" dirty="0">
                <a:cs typeface="B Mitra" panose="00000400000000000000" pitchFamily="2" charset="-78"/>
              </a:rPr>
              <a:t>کمیته‌ی بین‌المللی پارالمپیک </a:t>
            </a:r>
            <a:r>
              <a:rPr lang="en-US" b="1" dirty="0">
                <a:cs typeface="B Mitra" panose="00000400000000000000" pitchFamily="2" charset="-78"/>
              </a:rPr>
              <a:t>(IPC</a:t>
            </a:r>
            <a:r>
              <a:rPr lang="en-US" b="1" dirty="0" smtClean="0">
                <a:cs typeface="B Mitra" panose="00000400000000000000" pitchFamily="2" charset="-78"/>
              </a:rPr>
              <a:t>)</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200" dirty="0">
                <a:cs typeface="B Mitra" panose="00000400000000000000" pitchFamily="2" charset="-78"/>
              </a:rPr>
              <a:t>تاریخ نوپای جنبش پارالمپیک به سال 1948 یعنی به زمان برگزاری چهاردهمین دوره‌ی بازی‌های المپیک برمی‌گردد. در سال 1948 «سر ویلیام گاتمن» بازی‌های «استوک مندویل» را برای کهنه سربازان مجروح نخاعی در جنگ جهانی دوم آغاز کرد. </a:t>
            </a:r>
            <a:endParaRPr lang="fa-IR" sz="2200" dirty="0" smtClean="0">
              <a:cs typeface="B Mitra" panose="00000400000000000000" pitchFamily="2" charset="-78"/>
            </a:endParaRPr>
          </a:p>
          <a:p>
            <a:pPr algn="just" rtl="1"/>
            <a:r>
              <a:rPr lang="fa-IR" sz="2200" dirty="0" smtClean="0">
                <a:cs typeface="B Mitra" panose="00000400000000000000" pitchFamily="2" charset="-78"/>
              </a:rPr>
              <a:t>آن </a:t>
            </a:r>
            <a:r>
              <a:rPr lang="fa-IR" sz="2200" dirty="0">
                <a:cs typeface="B Mitra" panose="00000400000000000000" pitchFamily="2" charset="-78"/>
              </a:rPr>
              <a:t>بازی‌ها و نیز سایر رقابت‌های ورزشی چند معلولیتی که بعداً آغاز شد به تأسیس بازی‌های پارالمپیک و کمیته بین‌المللی هماهنگی سازمان‌های جهانی ورزش معلولان(</a:t>
            </a:r>
            <a:r>
              <a:rPr lang="en-US" sz="2200" dirty="0">
                <a:cs typeface="B Mitra" panose="00000400000000000000" pitchFamily="2" charset="-78"/>
              </a:rPr>
              <a:t>ICC</a:t>
            </a:r>
            <a:r>
              <a:rPr lang="fa-IR" sz="2200" dirty="0">
                <a:cs typeface="B Mitra" panose="00000400000000000000" pitchFamily="2" charset="-78"/>
              </a:rPr>
              <a:t>) انجامید</a:t>
            </a:r>
            <a:r>
              <a:rPr lang="en-US" sz="2200" dirty="0">
                <a:cs typeface="B Mitra" panose="00000400000000000000" pitchFamily="2" charset="-78"/>
              </a:rPr>
              <a:t>.</a:t>
            </a:r>
            <a:r>
              <a:rPr lang="fa-IR" sz="2200" dirty="0">
                <a:cs typeface="B Mitra" panose="00000400000000000000" pitchFamily="2" charset="-78"/>
              </a:rPr>
              <a:t> در سال 1989، کمیته بین‌المللی پارالمپیک(</a:t>
            </a:r>
            <a:r>
              <a:rPr lang="en-US" sz="2200" dirty="0">
                <a:cs typeface="B Mitra" panose="00000400000000000000" pitchFamily="2" charset="-78"/>
              </a:rPr>
              <a:t>IPC</a:t>
            </a:r>
            <a:r>
              <a:rPr lang="fa-IR" sz="2200" dirty="0">
                <a:cs typeface="B Mitra" panose="00000400000000000000" pitchFamily="2" charset="-78"/>
              </a:rPr>
              <a:t>) جایگزین </a:t>
            </a:r>
            <a:r>
              <a:rPr lang="en-US" sz="2200" dirty="0">
                <a:cs typeface="B Mitra" panose="00000400000000000000" pitchFamily="2" charset="-78"/>
              </a:rPr>
              <a:t>ICC</a:t>
            </a:r>
            <a:r>
              <a:rPr lang="fa-IR" sz="2200" dirty="0">
                <a:cs typeface="B Mitra" panose="00000400000000000000" pitchFamily="2" charset="-78"/>
              </a:rPr>
              <a:t> شد. </a:t>
            </a:r>
            <a:endParaRPr lang="fa-IR" sz="2200" dirty="0" smtClean="0">
              <a:cs typeface="B Mitra" panose="00000400000000000000" pitchFamily="2" charset="-78"/>
            </a:endParaRPr>
          </a:p>
          <a:p>
            <a:pPr algn="just" rtl="1"/>
            <a:r>
              <a:rPr lang="fa-IR" sz="2200" dirty="0" smtClean="0">
                <a:cs typeface="B Mitra" panose="00000400000000000000" pitchFamily="2" charset="-78"/>
              </a:rPr>
              <a:t>کمیته </a:t>
            </a:r>
            <a:r>
              <a:rPr lang="fa-IR" sz="2200" dirty="0">
                <a:cs typeface="B Mitra" panose="00000400000000000000" pitchFamily="2" charset="-78"/>
              </a:rPr>
              <a:t>بین‌المللی پارالمپیک(</a:t>
            </a:r>
            <a:r>
              <a:rPr lang="en-US" sz="2200" dirty="0">
                <a:cs typeface="B Mitra" panose="00000400000000000000" pitchFamily="2" charset="-78"/>
              </a:rPr>
              <a:t>IPC</a:t>
            </a:r>
            <a:r>
              <a:rPr lang="fa-IR" sz="2200" dirty="0">
                <a:cs typeface="B Mitra" panose="00000400000000000000" pitchFamily="2" charset="-78"/>
              </a:rPr>
              <a:t>) سازمانی غیرانتفاعی و بین‌المللی است که کمیته‌های ملی پارالمپیک(</a:t>
            </a:r>
            <a:r>
              <a:rPr lang="en-US" sz="2200" dirty="0">
                <a:cs typeface="B Mitra" panose="00000400000000000000" pitchFamily="2" charset="-78"/>
              </a:rPr>
              <a:t>NPC</a:t>
            </a:r>
            <a:r>
              <a:rPr lang="fa-IR" sz="2200" dirty="0">
                <a:cs typeface="B Mitra" panose="00000400000000000000" pitchFamily="2" charset="-78"/>
              </a:rPr>
              <a:t>) و چهار فدراسیون ورزش‌های بین‌المللی معلولیت‌های خاص(</a:t>
            </a:r>
            <a:r>
              <a:rPr lang="en-US" sz="2200" dirty="0">
                <a:cs typeface="B Mitra" panose="00000400000000000000" pitchFamily="2" charset="-78"/>
              </a:rPr>
              <a:t>IOSDs</a:t>
            </a:r>
            <a:r>
              <a:rPr lang="fa-IR" sz="2200" dirty="0">
                <a:cs typeface="B Mitra" panose="00000400000000000000" pitchFamily="2" charset="-78"/>
              </a:rPr>
              <a:t>) آن را تشکیل می‌دهند. </a:t>
            </a:r>
            <a:endParaRPr lang="en-US" sz="2200" dirty="0">
              <a:cs typeface="B Mitra" panose="00000400000000000000" pitchFamily="2" charset="-78"/>
            </a:endParaRPr>
          </a:p>
          <a:p>
            <a:pPr algn="just" rtl="1"/>
            <a:endParaRPr lang="en-US" sz="2200" dirty="0">
              <a:cs typeface="B Mitra" panose="000004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001294"/>
            <a:ext cx="3307549" cy="24231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0" y="4069080"/>
            <a:ext cx="5660768" cy="2660904"/>
          </a:xfrm>
          <a:prstGeom prst="rect">
            <a:avLst/>
          </a:prstGeom>
        </p:spPr>
      </p:pic>
    </p:spTree>
    <p:extLst>
      <p:ext uri="{BB962C8B-B14F-4D97-AF65-F5344CB8AC3E}">
        <p14:creationId xmlns:p14="http://schemas.microsoft.com/office/powerpoint/2010/main" val="2221194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rtl="1"/>
            <a:r>
              <a:rPr lang="fa-IR" b="1" dirty="0">
                <a:cs typeface="B Mitra" panose="00000400000000000000" pitchFamily="2" charset="-78"/>
              </a:rPr>
              <a:t>فدراسیون‌های بین‌المللی ورزشی </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هر فدراسیون مسئولیت فنی رشته‌ی ورزشی مربوط را در سطح بین‌المللی بر عهده دارند و تأسیس آن‌ها باید بر طبق موازین نهضت المپیک مندرج در منشور باشد. </a:t>
            </a:r>
            <a:r>
              <a:rPr lang="fa-IR" u="sng" dirty="0">
                <a:cs typeface="B Mitra" panose="00000400000000000000" pitchFamily="2" charset="-78"/>
              </a:rPr>
              <a:t>به رسمیت شناخته شدن هر فدراسیون بین‌المللی بر عهده‌ی کمیته بین‌المللی المپیک طبق شرایط و ضوابط مندرج در منشور المپیک است</a:t>
            </a:r>
            <a:r>
              <a:rPr lang="fa-IR" dirty="0">
                <a:cs typeface="B Mitra" panose="00000400000000000000" pitchFamily="2" charset="-78"/>
              </a:rPr>
              <a:t>. </a:t>
            </a:r>
            <a:endParaRPr lang="en-US" dirty="0">
              <a:cs typeface="B Mitra" panose="00000400000000000000" pitchFamily="2" charset="-78"/>
            </a:endParaRPr>
          </a:p>
          <a:p>
            <a:pPr algn="just" rtl="1"/>
            <a:r>
              <a:rPr lang="en-US" dirty="0">
                <a:cs typeface="B Mitra" panose="00000400000000000000" pitchFamily="2" charset="-78"/>
              </a:rPr>
              <a:t>IOC</a:t>
            </a:r>
            <a:r>
              <a:rPr lang="fa-IR" dirty="0">
                <a:cs typeface="B Mitra" panose="00000400000000000000" pitchFamily="2" charset="-78"/>
              </a:rPr>
              <a:t>، </a:t>
            </a:r>
            <a:r>
              <a:rPr lang="fa-IR" dirty="0" smtClean="0">
                <a:cs typeface="B Mitra" panose="00000400000000000000" pitchFamily="2" charset="-78"/>
              </a:rPr>
              <a:t>28 فدراسیون </a:t>
            </a:r>
            <a:r>
              <a:rPr lang="fa-IR" dirty="0">
                <a:cs typeface="B Mitra" panose="00000400000000000000" pitchFamily="2" charset="-78"/>
              </a:rPr>
              <a:t>در ورزش‌های المپیک تابستانی و </a:t>
            </a:r>
            <a:r>
              <a:rPr lang="fa-IR" dirty="0" smtClean="0">
                <a:cs typeface="B Mitra" panose="00000400000000000000" pitchFamily="2" charset="-78"/>
              </a:rPr>
              <a:t>7 </a:t>
            </a:r>
            <a:r>
              <a:rPr lang="fa-IR" dirty="0">
                <a:cs typeface="B Mitra" panose="00000400000000000000" pitchFamily="2" charset="-78"/>
              </a:rPr>
              <a:t>فدراسیون بین‌المللی در ورزش‌های بازی‌های المپیک زمستانی را </a:t>
            </a:r>
            <a:r>
              <a:rPr lang="fa-IR" dirty="0" smtClean="0">
                <a:cs typeface="B Mitra" panose="00000400000000000000" pitchFamily="2" charset="-78"/>
              </a:rPr>
              <a:t>به رسمیت شمرده است</a:t>
            </a:r>
            <a:r>
              <a:rPr lang="fa-IR" dirty="0">
                <a:cs typeface="B Mitra" panose="00000400000000000000" pitchFamily="2" charset="-78"/>
              </a:rPr>
              <a:t>. </a:t>
            </a:r>
            <a:endParaRPr lang="fa-IR" dirty="0" smtClean="0">
              <a:cs typeface="B Mitra" panose="00000400000000000000" pitchFamily="2" charset="-78"/>
            </a:endParaRPr>
          </a:p>
          <a:p>
            <a:pPr algn="just" rtl="1"/>
            <a:r>
              <a:rPr lang="fa-IR" dirty="0">
                <a:cs typeface="B Mitra" panose="00000400000000000000" pitchFamily="2" charset="-78"/>
              </a:rPr>
              <a:t>فدراسیون‌های بین‌المللی از طرف </a:t>
            </a:r>
            <a:r>
              <a:rPr lang="en-US" dirty="0">
                <a:cs typeface="B Mitra" panose="00000400000000000000" pitchFamily="2" charset="-78"/>
              </a:rPr>
              <a:t>IOC </a:t>
            </a:r>
            <a:r>
              <a:rPr lang="fa-IR" dirty="0" smtClean="0">
                <a:cs typeface="B Mitra" panose="00000400000000000000" pitchFamily="2" charset="-78"/>
              </a:rPr>
              <a:t> به‌عنوان </a:t>
            </a:r>
            <a:r>
              <a:rPr lang="fa-IR" u="sng" dirty="0">
                <a:cs typeface="B Mitra" panose="00000400000000000000" pitchFamily="2" charset="-78"/>
              </a:rPr>
              <a:t>عالی‌ترین مرجع حاکم بر ورزش جهان</a:t>
            </a:r>
            <a:r>
              <a:rPr lang="fa-IR" dirty="0">
                <a:cs typeface="B Mitra" panose="00000400000000000000" pitchFamily="2" charset="-78"/>
              </a:rPr>
              <a:t> شناخته می‌شوند. </a:t>
            </a:r>
            <a:endParaRPr lang="fa-IR" dirty="0" smtClean="0">
              <a:cs typeface="B Mitra" panose="00000400000000000000" pitchFamily="2" charset="-78"/>
            </a:endParaRPr>
          </a:p>
          <a:p>
            <a:pPr algn="just" rtl="1"/>
            <a:r>
              <a:rPr lang="fa-IR" dirty="0" smtClean="0">
                <a:cs typeface="B Mitra" panose="00000400000000000000" pitchFamily="2" charset="-78"/>
              </a:rPr>
              <a:t>فدراسیون‌های </a:t>
            </a:r>
            <a:r>
              <a:rPr lang="fa-IR" dirty="0">
                <a:cs typeface="B Mitra" panose="00000400000000000000" pitchFamily="2" charset="-78"/>
              </a:rPr>
              <a:t>بین‌المللی برای خود یک انجمن جهانی با عنوان انجمن عمومی فدراسیون‌های بین‌المللی ورزش </a:t>
            </a:r>
            <a:r>
              <a:rPr lang="en-US" dirty="0">
                <a:cs typeface="B Mitra" panose="00000400000000000000" pitchFamily="2" charset="-78"/>
              </a:rPr>
              <a:t>(GAISF)</a:t>
            </a:r>
            <a:r>
              <a:rPr lang="fa-IR" dirty="0">
                <a:cs typeface="B Mitra" panose="00000400000000000000" pitchFamily="2" charset="-78"/>
              </a:rPr>
              <a:t> تشکیل داده‌اند</a:t>
            </a:r>
            <a:r>
              <a:rPr lang="fa-IR" dirty="0" smtClean="0">
                <a:cs typeface="B Mitra" panose="00000400000000000000" pitchFamily="2" charset="-78"/>
              </a:rPr>
              <a:t>.</a:t>
            </a:r>
            <a:endParaRPr lang="en-US" dirty="0">
              <a:cs typeface="B Mitra" panose="00000400000000000000" pitchFamily="2" charset="-78"/>
            </a:endParaRPr>
          </a:p>
        </p:txBody>
      </p:sp>
    </p:spTree>
    <p:extLst>
      <p:ext uri="{BB962C8B-B14F-4D97-AF65-F5344CB8AC3E}">
        <p14:creationId xmlns:p14="http://schemas.microsoft.com/office/powerpoint/2010/main" val="18438394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pPr algn="ctr" rtl="1"/>
            <a:r>
              <a:rPr lang="fa-IR" b="1" dirty="0" smtClean="0">
                <a:cs typeface="B Mitra" panose="00000400000000000000" pitchFamily="2" charset="-78"/>
              </a:rPr>
              <a:t>دادگاه </a:t>
            </a:r>
            <a:r>
              <a:rPr lang="fa-IR" b="1" dirty="0">
                <a:cs typeface="B Mitra" panose="00000400000000000000" pitchFamily="2" charset="-78"/>
              </a:rPr>
              <a:t>حکمیت ورزشی(</a:t>
            </a:r>
            <a:r>
              <a:rPr lang="en-US" b="1" dirty="0">
                <a:cs typeface="B Mitra" panose="00000400000000000000" pitchFamily="2" charset="-78"/>
              </a:rPr>
              <a:t>CAS</a:t>
            </a:r>
            <a:r>
              <a:rPr lang="fa-IR" b="1" dirty="0" smtClean="0">
                <a:cs typeface="B Mitra" panose="00000400000000000000" pitchFamily="2" charset="-78"/>
              </a:rPr>
              <a:t>)</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400" dirty="0" smtClean="0">
                <a:cs typeface="B Mitra" panose="00000400000000000000" pitchFamily="2" charset="-78"/>
              </a:rPr>
              <a:t>هدف </a:t>
            </a:r>
            <a:r>
              <a:rPr lang="en-US" sz="2400" dirty="0">
                <a:cs typeface="B Mitra" panose="00000400000000000000" pitchFamily="2" charset="-78"/>
              </a:rPr>
              <a:t>CAS </a:t>
            </a:r>
            <a:r>
              <a:rPr lang="fa-IR" sz="2400" dirty="0" smtClean="0">
                <a:cs typeface="B Mitra" panose="00000400000000000000" pitchFamily="2" charset="-78"/>
              </a:rPr>
              <a:t> حل </a:t>
            </a:r>
            <a:r>
              <a:rPr lang="fa-IR" sz="2400" dirty="0">
                <a:cs typeface="B Mitra" panose="00000400000000000000" pitchFamily="2" charset="-78"/>
              </a:rPr>
              <a:t>اختلافات ورزشی است که به‌طورمعمول با درخواست علیه تصمیمات نهادها یا سازمان‌های ورزشی به داوری گذاشته می‌شود. </a:t>
            </a:r>
            <a:endParaRPr lang="fa-IR" sz="2400" dirty="0" smtClean="0">
              <a:cs typeface="B Mitra" panose="00000400000000000000" pitchFamily="2" charset="-78"/>
            </a:endParaRPr>
          </a:p>
          <a:p>
            <a:pPr algn="just" rtl="1"/>
            <a:r>
              <a:rPr lang="en-US" sz="2400" dirty="0" smtClean="0">
                <a:cs typeface="B Mitra" panose="00000400000000000000" pitchFamily="2" charset="-78"/>
              </a:rPr>
              <a:t>CAS </a:t>
            </a:r>
            <a:r>
              <a:rPr lang="fa-IR" sz="2400" dirty="0">
                <a:cs typeface="B Mitra" panose="00000400000000000000" pitchFamily="2" charset="-78"/>
              </a:rPr>
              <a:t>این کار را با صدور احکام قضایی انجام می‌دهد که قابلیت اجرایی مشابه احکام دادگاه‌های معمولی دارد</a:t>
            </a:r>
            <a:r>
              <a:rPr lang="en-US" sz="2400" dirty="0">
                <a:cs typeface="B Mitra" panose="00000400000000000000" pitchFamily="2" charset="-78"/>
              </a:rPr>
              <a:t>.</a:t>
            </a:r>
            <a:r>
              <a:rPr lang="fa-IR" sz="2400" dirty="0">
                <a:cs typeface="B Mitra" panose="00000400000000000000" pitchFamily="2" charset="-78"/>
              </a:rPr>
              <a:t> همچنین، در مواردی که آیین دادرسی اجازه می‌دهد، اختلاف دوطرف را دوستانه با میانجیگری حل می‌کند و درباره موضوعات ورزشی موردبحث در دادگاه مشاوره می‌دهد</a:t>
            </a:r>
            <a:r>
              <a:rPr lang="fa-IR" sz="2400" dirty="0" smtClean="0">
                <a:cs typeface="B Mitra" panose="00000400000000000000" pitchFamily="2" charset="-78"/>
              </a:rPr>
              <a:t>.</a:t>
            </a:r>
          </a:p>
          <a:p>
            <a:pPr algn="just" rtl="1"/>
            <a:r>
              <a:rPr lang="fa-IR" sz="2400" dirty="0" smtClean="0">
                <a:cs typeface="B Mitra" panose="00000400000000000000" pitchFamily="2" charset="-78"/>
              </a:rPr>
              <a:t> </a:t>
            </a:r>
            <a:r>
              <a:rPr lang="fa-IR" sz="2400" dirty="0">
                <a:cs typeface="B Mitra" panose="00000400000000000000" pitchFamily="2" charset="-78"/>
              </a:rPr>
              <a:t>افزون بر این، </a:t>
            </a:r>
            <a:r>
              <a:rPr lang="en-US" sz="2400" dirty="0">
                <a:cs typeface="B Mitra" panose="00000400000000000000" pitchFamily="2" charset="-78"/>
              </a:rPr>
              <a:t>CAS </a:t>
            </a:r>
            <a:r>
              <a:rPr lang="fa-IR" sz="2400" dirty="0" smtClean="0">
                <a:cs typeface="B Mitra" panose="00000400000000000000" pitchFamily="2" charset="-78"/>
              </a:rPr>
              <a:t> هیئت‌های </a:t>
            </a:r>
            <a:r>
              <a:rPr lang="fa-IR" sz="2400" dirty="0">
                <a:cs typeface="B Mitra" panose="00000400000000000000" pitchFamily="2" charset="-78"/>
              </a:rPr>
              <a:t>داوری غیردائمی با قوانین دادرسی ویژه را برای مسابقاتی مانند بازی‌های المپیک تعیین </a:t>
            </a:r>
            <a:r>
              <a:rPr lang="fa-IR" sz="2400" dirty="0" smtClean="0">
                <a:cs typeface="B Mitra" panose="00000400000000000000" pitchFamily="2" charset="-78"/>
              </a:rPr>
              <a:t>می‌کند.</a:t>
            </a:r>
          </a:p>
          <a:p>
            <a:pPr algn="just" rtl="1"/>
            <a:r>
              <a:rPr lang="fa-IR" sz="2400" dirty="0" smtClean="0">
                <a:cs typeface="B Mitra" panose="00000400000000000000" pitchFamily="2" charset="-78"/>
              </a:rPr>
              <a:t>دفتر </a:t>
            </a:r>
            <a:r>
              <a:rPr lang="fa-IR" sz="2400" dirty="0">
                <a:cs typeface="B Mitra" panose="00000400000000000000" pitchFamily="2" charset="-78"/>
              </a:rPr>
              <a:t>مرکزی آن در لوزان سوئیس مستقر است. </a:t>
            </a:r>
            <a:endParaRPr lang="en-US" sz="2400"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270248"/>
            <a:ext cx="5139690" cy="2350770"/>
          </a:xfrm>
          <a:prstGeom prst="rect">
            <a:avLst/>
          </a:prstGeom>
        </p:spPr>
      </p:pic>
    </p:spTree>
    <p:extLst>
      <p:ext uri="{BB962C8B-B14F-4D97-AF65-F5344CB8AC3E}">
        <p14:creationId xmlns:p14="http://schemas.microsoft.com/office/powerpoint/2010/main" val="10866261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rtl="1"/>
            <a:r>
              <a:rPr lang="fa-IR" b="1" dirty="0">
                <a:cs typeface="B Mitra" panose="00000400000000000000" pitchFamily="2" charset="-78"/>
              </a:rPr>
              <a:t>آژانس جهانی ضد دوپینگ(</a:t>
            </a:r>
            <a:r>
              <a:rPr lang="en-US" b="1" dirty="0">
                <a:cs typeface="B Mitra" panose="00000400000000000000" pitchFamily="2" charset="-78"/>
              </a:rPr>
              <a:t>WADA</a:t>
            </a:r>
            <a:r>
              <a:rPr lang="fa-IR" b="1" dirty="0">
                <a:cs typeface="B Mitra" panose="00000400000000000000" pitchFamily="2" charset="-78"/>
              </a:rPr>
              <a:t>)</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400" dirty="0">
                <a:cs typeface="B Mitra" panose="00000400000000000000" pitchFamily="2" charset="-78"/>
              </a:rPr>
              <a:t>آژانس جهانی ضد دوپینگ(</a:t>
            </a:r>
            <a:r>
              <a:rPr lang="en-US" sz="2400" dirty="0">
                <a:cs typeface="B Mitra" panose="00000400000000000000" pitchFamily="2" charset="-78"/>
              </a:rPr>
              <a:t>WADA</a:t>
            </a:r>
            <a:r>
              <a:rPr lang="fa-IR" sz="2400" dirty="0">
                <a:cs typeface="B Mitra" panose="00000400000000000000" pitchFamily="2" charset="-78"/>
              </a:rPr>
              <a:t>) در 10 نوامبر 1999 با حمایت و مشارکت نهادهای ورزشی، دولت‌ها، و سازمان‌های دیگر مسئول ترویج و هماهنگی مبارزه علیه دوپینگ در ورزش در سطح بین‌المللی تأسیس شد. </a:t>
            </a:r>
            <a:endParaRPr lang="fa-IR" sz="2400" dirty="0" smtClean="0">
              <a:cs typeface="B Mitra" panose="00000400000000000000" pitchFamily="2" charset="-78"/>
            </a:endParaRPr>
          </a:p>
          <a:p>
            <a:pPr algn="just" rtl="1"/>
            <a:r>
              <a:rPr lang="en-US" sz="2400" dirty="0" smtClean="0">
                <a:cs typeface="B Mitra" panose="00000400000000000000" pitchFamily="2" charset="-78"/>
              </a:rPr>
              <a:t>WADA</a:t>
            </a:r>
            <a:r>
              <a:rPr lang="fa-IR" sz="2400" dirty="0" smtClean="0">
                <a:cs typeface="B Mitra" panose="00000400000000000000" pitchFamily="2" charset="-78"/>
              </a:rPr>
              <a:t> هیئت </a:t>
            </a:r>
            <a:r>
              <a:rPr lang="fa-IR" sz="2400" dirty="0">
                <a:cs typeface="B Mitra" panose="00000400000000000000" pitchFamily="2" charset="-78"/>
              </a:rPr>
              <a:t>مؤسس، کمیته اجرایی، و چند کمیته تخصصی دارد. </a:t>
            </a:r>
            <a:endParaRPr lang="fa-IR" sz="2400" dirty="0" smtClean="0">
              <a:cs typeface="B Mitra" panose="00000400000000000000" pitchFamily="2" charset="-78"/>
            </a:endParaRPr>
          </a:p>
          <a:p>
            <a:pPr algn="just" rtl="1"/>
            <a:r>
              <a:rPr lang="fa-IR" sz="2400" dirty="0" smtClean="0">
                <a:cs typeface="B Mitra" panose="00000400000000000000" pitchFamily="2" charset="-78"/>
              </a:rPr>
              <a:t>هیئت </a:t>
            </a:r>
            <a:r>
              <a:rPr lang="fa-IR" sz="2400" dirty="0">
                <a:cs typeface="B Mitra" panose="00000400000000000000" pitchFamily="2" charset="-78"/>
              </a:rPr>
              <a:t>مؤسس مدیریت و اداره واقعی آژانس را واگذار می‌کند، شامل اجرای فعالیت‌ها و مدیریت دارایی‌ها به هیئت اجرایی که سیاست گزار نهایی است. </a:t>
            </a:r>
            <a:endParaRPr lang="fa-IR" sz="2400" dirty="0" smtClean="0">
              <a:cs typeface="B Mitra" panose="00000400000000000000" pitchFamily="2" charset="-78"/>
            </a:endParaRPr>
          </a:p>
          <a:p>
            <a:pPr algn="just" rtl="1"/>
            <a:r>
              <a:rPr lang="fa-IR" sz="2400" dirty="0" smtClean="0">
                <a:cs typeface="B Mitra" panose="00000400000000000000" pitchFamily="2" charset="-78"/>
              </a:rPr>
              <a:t>کمیته‌های </a:t>
            </a:r>
            <a:r>
              <a:rPr lang="en-US" sz="2400" dirty="0">
                <a:cs typeface="B Mitra" panose="00000400000000000000" pitchFamily="2" charset="-78"/>
              </a:rPr>
              <a:t>WADA </a:t>
            </a:r>
            <a:r>
              <a:rPr lang="fa-IR" sz="2400" dirty="0" smtClean="0">
                <a:cs typeface="B Mitra" panose="00000400000000000000" pitchFamily="2" charset="-78"/>
              </a:rPr>
              <a:t> نقش مشاوره ای </a:t>
            </a:r>
            <a:r>
              <a:rPr lang="fa-IR" sz="2400" dirty="0">
                <a:cs typeface="B Mitra" panose="00000400000000000000" pitchFamily="2" charset="-78"/>
              </a:rPr>
              <a:t>دارند و برای برنامه‌های </a:t>
            </a:r>
            <a:r>
              <a:rPr lang="en-US" sz="2400" dirty="0">
                <a:cs typeface="B Mitra" panose="00000400000000000000" pitchFamily="2" charset="-78"/>
              </a:rPr>
              <a:t>WADA </a:t>
            </a:r>
            <a:r>
              <a:rPr lang="fa-IR" sz="2400" dirty="0" smtClean="0">
                <a:cs typeface="B Mitra" panose="00000400000000000000" pitchFamily="2" charset="-78"/>
              </a:rPr>
              <a:t> خطوط </a:t>
            </a:r>
            <a:r>
              <a:rPr lang="fa-IR" sz="2400" dirty="0">
                <a:cs typeface="B Mitra" panose="00000400000000000000" pitchFamily="2" charset="-78"/>
              </a:rPr>
              <a:t>راهنمای لازم را ارائه می‌دهند.</a:t>
            </a:r>
            <a:endParaRPr lang="en-US" sz="2400" dirty="0">
              <a:cs typeface="B Mitra" panose="00000400000000000000" pitchFamily="2" charset="-78"/>
            </a:endParaRPr>
          </a:p>
          <a:p>
            <a:pPr algn="just" rtl="1"/>
            <a:endParaRPr lang="en-US" sz="2400" dirty="0">
              <a:cs typeface="B Mitra"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979" b="26017"/>
          <a:stretch/>
        </p:blipFill>
        <p:spPr>
          <a:xfrm>
            <a:off x="474154" y="4458081"/>
            <a:ext cx="3951542" cy="15861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984" y="4526280"/>
            <a:ext cx="4069095" cy="2212848"/>
          </a:xfrm>
          <a:prstGeom prst="rect">
            <a:avLst/>
          </a:prstGeom>
        </p:spPr>
      </p:pic>
    </p:spTree>
    <p:extLst>
      <p:ext uri="{BB962C8B-B14F-4D97-AF65-F5344CB8AC3E}">
        <p14:creationId xmlns:p14="http://schemas.microsoft.com/office/powerpoint/2010/main" val="7335800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پنجم: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سازماندهی مسابقات و جشنواره های ورزشی</a:t>
            </a:r>
            <a:endParaRPr lang="en-US" sz="5400" b="1" dirty="0">
              <a:cs typeface="B Mitra" panose="00000400000000000000" pitchFamily="2" charset="-78"/>
            </a:endParaRPr>
          </a:p>
        </p:txBody>
      </p:sp>
    </p:spTree>
    <p:extLst>
      <p:ext uri="{BB962C8B-B14F-4D97-AF65-F5344CB8AC3E}">
        <p14:creationId xmlns:p14="http://schemas.microsoft.com/office/powerpoint/2010/main" val="12454009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68096" y="166615"/>
            <a:ext cx="10515600" cy="1325563"/>
          </a:xfrm>
          <a:solidFill>
            <a:schemeClr val="accent1">
              <a:lumMod val="40000"/>
              <a:lumOff val="60000"/>
            </a:schemeClr>
          </a:solidFill>
          <a:ln w="19050">
            <a:solidFill>
              <a:schemeClr val="tx1"/>
            </a:solidFill>
          </a:ln>
        </p:spPr>
        <p:txBody>
          <a:bodyPr>
            <a:normAutofit/>
          </a:bodyPr>
          <a:lstStyle/>
          <a:p>
            <a:pPr algn="ctr" rtl="1" eaLnBrk="1" hangingPunct="1">
              <a:lnSpc>
                <a:spcPct val="150000"/>
              </a:lnSpc>
            </a:pPr>
            <a:r>
              <a:rPr lang="ar-SA" sz="3200" b="1" dirty="0">
                <a:latin typeface="Times" panose="02020603050405020304" pitchFamily="18" charset="0"/>
                <a:cs typeface="B Yagut" panose="00000400000000000000" pitchFamily="2" charset="-78"/>
              </a:rPr>
              <a:t>عوامل‌ مهم‌ در </a:t>
            </a:r>
            <a:r>
              <a:rPr lang="fa-IR" sz="3200" b="1" dirty="0" smtClean="0">
                <a:latin typeface="Times" panose="02020603050405020304" pitchFamily="18" charset="0"/>
                <a:cs typeface="B Yagut" panose="00000400000000000000" pitchFamily="2" charset="-78"/>
              </a:rPr>
              <a:t>سازماندهی </a:t>
            </a:r>
            <a:r>
              <a:rPr lang="ar-SA" sz="3200" b="1" dirty="0" smtClean="0">
                <a:latin typeface="Times" panose="02020603050405020304" pitchFamily="18" charset="0"/>
                <a:cs typeface="B Yagut" panose="00000400000000000000" pitchFamily="2" charset="-78"/>
              </a:rPr>
              <a:t>و برنامه‌ريزي</a:t>
            </a:r>
            <a:r>
              <a:rPr lang="fa-IR" sz="3200" b="1" dirty="0" smtClean="0">
                <a:latin typeface="Times" panose="02020603050405020304" pitchFamily="18" charset="0"/>
                <a:cs typeface="B Yagut" panose="00000400000000000000" pitchFamily="2" charset="-78"/>
              </a:rPr>
              <a:t> </a:t>
            </a:r>
            <a:r>
              <a:rPr lang="ar-SA" sz="3200" b="1" dirty="0" smtClean="0">
                <a:latin typeface="Times" panose="02020603050405020304" pitchFamily="18" charset="0"/>
                <a:cs typeface="B Yagut" panose="00000400000000000000" pitchFamily="2" charset="-78"/>
              </a:rPr>
              <a:t>مسابقات‌ </a:t>
            </a:r>
            <a:r>
              <a:rPr lang="ar-SA" sz="3200" b="1" dirty="0">
                <a:latin typeface="Times" panose="02020603050405020304" pitchFamily="18" charset="0"/>
                <a:cs typeface="B Yagut" panose="00000400000000000000" pitchFamily="2" charset="-78"/>
              </a:rPr>
              <a:t>ورزشي‌</a:t>
            </a:r>
            <a:r>
              <a:rPr lang="en-US" sz="3200" b="1" dirty="0"/>
              <a:t> </a:t>
            </a:r>
          </a:p>
        </p:txBody>
      </p:sp>
      <p:sp>
        <p:nvSpPr>
          <p:cNvPr id="6" name="Rectangle 3"/>
          <p:cNvSpPr txBox="1">
            <a:spLocks noChangeArrowheads="1"/>
          </p:cNvSpPr>
          <p:nvPr/>
        </p:nvSpPr>
        <p:spPr>
          <a:xfrm>
            <a:off x="6373368" y="1581984"/>
            <a:ext cx="5084064" cy="5184576"/>
          </a:xfrm>
          <a:prstGeom prst="rect">
            <a:avLst/>
          </a:prstGeom>
          <a:solidFill>
            <a:schemeClr val="accent4">
              <a:lumMod val="20000"/>
              <a:lumOff val="80000"/>
            </a:schemeClr>
          </a:solidFill>
        </p:spPr>
        <p:txBody>
          <a:bodyPr vert="horz" lIns="91440" tIns="45720" rIns="91440" bIns="45720" rtlCol="0">
            <a:normAutofit/>
          </a:bodyPr>
          <a:lstStyle/>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	 تعيين‌ زمان‌ مناسب‌ </a:t>
            </a:r>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2.     تداركات‌ لازم‌ </a:t>
            </a:r>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3.	 تخمين‌ هزينه‌هاي‌ لازم‌ </a:t>
            </a:r>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4.	 كادر اداري‌  </a:t>
            </a:r>
            <a:r>
              <a:rPr lang="en-US" sz="2000" dirty="0">
                <a:solidFill>
                  <a:srgbClr val="000000"/>
                </a:solidFill>
                <a:latin typeface="Math Symbol" charset="0"/>
                <a:cs typeface="B Yagut" panose="00000400000000000000" pitchFamily="2" charset="-78"/>
              </a:rPr>
              <a:t> -</a:t>
            </a:r>
            <a:r>
              <a:rPr lang="ar-SA" sz="2000" b="1" dirty="0">
                <a:solidFill>
                  <a:srgbClr val="000000"/>
                </a:solidFill>
                <a:latin typeface="Times" panose="02020603050405020304" pitchFamily="18" charset="0"/>
                <a:cs typeface="B Yagut" panose="00000400000000000000" pitchFamily="2" charset="-78"/>
              </a:rPr>
              <a:t> فني‌ و خدماتي‌ كارآمد</a:t>
            </a:r>
            <a:endParaRPr lang="ar-SA" sz="2000" dirty="0"/>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5.	 آگاهي‌ از تعداد شركت‌كنندگان‌ (تيمها  </a:t>
            </a:r>
            <a:r>
              <a:rPr lang="en-US" sz="2000" dirty="0">
                <a:solidFill>
                  <a:srgbClr val="000000"/>
                </a:solidFill>
                <a:latin typeface="Math Symbol" charset="0"/>
                <a:cs typeface="B Yagut" panose="00000400000000000000" pitchFamily="2" charset="-78"/>
              </a:rPr>
              <a:t> -</a:t>
            </a:r>
            <a:r>
              <a:rPr lang="ar-SA" sz="2000" b="1" dirty="0">
                <a:solidFill>
                  <a:srgbClr val="000000"/>
                </a:solidFill>
                <a:latin typeface="Times" panose="02020603050405020304" pitchFamily="18" charset="0"/>
                <a:cs typeface="B Yagut" panose="00000400000000000000" pitchFamily="2" charset="-78"/>
              </a:rPr>
              <a:t> افراد)</a:t>
            </a:r>
            <a:endParaRPr lang="ar-SA" sz="2000" dirty="0"/>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6.	 تعداد روزهاي‌ بازي‌</a:t>
            </a:r>
            <a:endParaRPr lang="ar-SA" sz="2000" dirty="0"/>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7.	 اطلاع‌ از تعداد بازيها </a:t>
            </a:r>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8.	 هماهنگي‌ برنامه‌ مسابقه‌ها با ساير برنامه‌ها</a:t>
            </a:r>
            <a:endParaRPr lang="ar-SA" sz="2000" dirty="0"/>
          </a:p>
          <a:p>
            <a:pPr marL="533400" indent="-533400" algn="just" rtl="1">
              <a:lnSpc>
                <a:spcPct val="12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9.	 تعيين‌ نحوة‌ برگزاري‌ </a:t>
            </a:r>
            <a:r>
              <a:rPr lang="ar-SA" sz="2000" b="1" dirty="0" smtClean="0">
                <a:solidFill>
                  <a:srgbClr val="000000"/>
                </a:solidFill>
                <a:latin typeface="Times" panose="02020603050405020304" pitchFamily="18" charset="0"/>
                <a:cs typeface="B Yagut" panose="00000400000000000000" pitchFamily="2" charset="-78"/>
              </a:rPr>
              <a:t>مسابقه‌ها</a:t>
            </a:r>
            <a:endParaRPr lang="fa-IR" sz="2000" b="1" dirty="0" smtClean="0">
              <a:solidFill>
                <a:srgbClr val="000000"/>
              </a:solidFill>
              <a:latin typeface="Times" panose="02020603050405020304" pitchFamily="18" charset="0"/>
              <a:cs typeface="B Yagut" panose="00000400000000000000" pitchFamily="2" charset="-78"/>
            </a:endParaRPr>
          </a:p>
          <a:p>
            <a:pPr marL="342900" indent="-342900" algn="just" rtl="1">
              <a:lnSpc>
                <a:spcPct val="15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10. پيش‌بيني‌ امور بهداشتي‌ و ايمني‌ (پزشك‌  </a:t>
            </a:r>
            <a:r>
              <a:rPr lang="ar-SA" sz="2000" dirty="0">
                <a:solidFill>
                  <a:srgbClr val="000000"/>
                </a:solidFill>
                <a:latin typeface="Math Symbol" charset="0"/>
                <a:cs typeface="B Yagut" panose="00000400000000000000" pitchFamily="2" charset="-78"/>
              </a:rPr>
              <a:t> -</a:t>
            </a:r>
            <a:r>
              <a:rPr lang="ar-SA" sz="2000" b="1" dirty="0">
                <a:solidFill>
                  <a:srgbClr val="000000"/>
                </a:solidFill>
                <a:latin typeface="Times" panose="02020603050405020304" pitchFamily="18" charset="0"/>
                <a:cs typeface="B Yagut" panose="00000400000000000000" pitchFamily="2" charset="-78"/>
              </a:rPr>
              <a:t> دارو)</a:t>
            </a:r>
            <a:endParaRPr lang="ar-SA" sz="2000" dirty="0"/>
          </a:p>
          <a:p>
            <a:pPr marL="342900" indent="-342900" algn="just" rtl="1">
              <a:lnSpc>
                <a:spcPct val="15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11. تدابير لازم‌ براي‌ اسكان‌ و تغذيه‌ كلية‌ افراد</a:t>
            </a:r>
            <a:endParaRPr lang="ar-SA" sz="2000" dirty="0"/>
          </a:p>
          <a:p>
            <a:pPr marL="533400" indent="-533400" algn="just" rtl="1">
              <a:lnSpc>
                <a:spcPct val="120000"/>
              </a:lnSpc>
              <a:spcBef>
                <a:spcPct val="20000"/>
              </a:spcBef>
              <a:defRPr/>
            </a:pPr>
            <a:endParaRPr lang="ar-SA" sz="2000" b="1" dirty="0">
              <a:solidFill>
                <a:srgbClr val="000000"/>
              </a:solidFill>
              <a:latin typeface="Times" panose="02020603050405020304" pitchFamily="18" charset="0"/>
              <a:cs typeface="B Yagut" panose="00000400000000000000" pitchFamily="2" charset="-78"/>
            </a:endParaRPr>
          </a:p>
        </p:txBody>
      </p:sp>
      <p:sp>
        <p:nvSpPr>
          <p:cNvPr id="5" name="Rectangle 3"/>
          <p:cNvSpPr txBox="1">
            <a:spLocks noChangeArrowheads="1"/>
          </p:cNvSpPr>
          <p:nvPr/>
        </p:nvSpPr>
        <p:spPr>
          <a:xfrm>
            <a:off x="768096" y="1718134"/>
            <a:ext cx="5166360" cy="4861892"/>
          </a:xfrm>
          <a:prstGeom prst="rect">
            <a:avLst/>
          </a:prstGeom>
          <a:solidFill>
            <a:schemeClr val="accent4">
              <a:lumMod val="20000"/>
              <a:lumOff val="80000"/>
            </a:schemeClr>
          </a:solidFill>
        </p:spPr>
        <p:txBody>
          <a:bodyPr vert="horz" lIns="91440" tIns="45720" rIns="91440" bIns="45720" rtlCol="0">
            <a:noAutofit/>
          </a:bodyPr>
          <a:lstStyle/>
          <a:p>
            <a:pPr marL="342900" indent="-342900" algn="just" rtl="1">
              <a:lnSpc>
                <a:spcPct val="150000"/>
              </a:lnSpc>
              <a:spcBef>
                <a:spcPct val="20000"/>
              </a:spcBef>
              <a:defRPr/>
            </a:pPr>
            <a:r>
              <a:rPr lang="ar-SA" sz="2000" b="1" dirty="0" smtClean="0">
                <a:solidFill>
                  <a:srgbClr val="000000"/>
                </a:solidFill>
                <a:latin typeface="Times" panose="02020603050405020304" pitchFamily="18" charset="0"/>
                <a:cs typeface="B Yagut" panose="00000400000000000000" pitchFamily="2" charset="-78"/>
              </a:rPr>
              <a:t>12</a:t>
            </a:r>
            <a:r>
              <a:rPr lang="ar-SA" sz="2000" b="1" dirty="0">
                <a:solidFill>
                  <a:srgbClr val="000000"/>
                </a:solidFill>
                <a:latin typeface="Times" panose="02020603050405020304" pitchFamily="18" charset="0"/>
                <a:cs typeface="B Yagut" panose="00000400000000000000" pitchFamily="2" charset="-78"/>
              </a:rPr>
              <a:t>. انتشارات‌ و تبليغات‌</a:t>
            </a:r>
            <a:endParaRPr lang="ar-SA" sz="2000" dirty="0"/>
          </a:p>
          <a:p>
            <a:pPr marL="342900" indent="-342900" algn="just" rtl="1">
              <a:lnSpc>
                <a:spcPct val="15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13. تشكيل‌ كميتة‌ انضباطي‌</a:t>
            </a:r>
            <a:endParaRPr lang="ar-SA" sz="2000" dirty="0"/>
          </a:p>
          <a:p>
            <a:pPr marL="342900" indent="-342900" algn="just" rtl="1">
              <a:lnSpc>
                <a:spcPct val="15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14. مراسم‌ افتتاح‌ و اختتام‌</a:t>
            </a:r>
            <a:endParaRPr lang="ar-SA" sz="2000" dirty="0"/>
          </a:p>
          <a:p>
            <a:pPr marL="342900" indent="-342900" algn="just" rtl="1">
              <a:lnSpc>
                <a:spcPct val="150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15. اعطاي‌ </a:t>
            </a:r>
            <a:r>
              <a:rPr lang="ar-SA" sz="2000" b="1" dirty="0" smtClean="0">
                <a:solidFill>
                  <a:srgbClr val="000000"/>
                </a:solidFill>
                <a:latin typeface="Times" panose="02020603050405020304" pitchFamily="18" charset="0"/>
                <a:cs typeface="B Yagut" panose="00000400000000000000" pitchFamily="2" charset="-78"/>
              </a:rPr>
              <a:t>جوايز</a:t>
            </a:r>
            <a:endParaRPr lang="fa-IR" sz="2000" b="1" dirty="0" smtClean="0">
              <a:solidFill>
                <a:srgbClr val="000000"/>
              </a:solidFill>
              <a:latin typeface="Times" panose="02020603050405020304" pitchFamily="18" charset="0"/>
              <a:cs typeface="B Yagut" panose="00000400000000000000" pitchFamily="2" charset="-78"/>
            </a:endParaRPr>
          </a:p>
          <a:p>
            <a:pPr marL="342900" indent="-342900" algn="just" rtl="1">
              <a:lnSpc>
                <a:spcPct val="155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16. ارائه‌ گزارش‌ كلي‌ از نتايج‌ مسابقه‌ها و رقابتها</a:t>
            </a:r>
            <a:endParaRPr lang="ar-SA" sz="2000" b="1" dirty="0"/>
          </a:p>
          <a:p>
            <a:pPr marL="342900" indent="-342900" algn="just" rtl="1">
              <a:lnSpc>
                <a:spcPct val="155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17. قدرداني‌ از مساعدت‌ مقامات‌ و افراد</a:t>
            </a:r>
            <a:endParaRPr lang="ar-SA" sz="2000" b="1" dirty="0"/>
          </a:p>
          <a:p>
            <a:pPr marL="342900" indent="-342900" algn="just" rtl="1">
              <a:lnSpc>
                <a:spcPct val="155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a:t>
            </a:r>
            <a:r>
              <a:rPr lang="ar-SA" sz="2000" b="1" dirty="0" smtClean="0">
                <a:solidFill>
                  <a:srgbClr val="000000"/>
                </a:solidFill>
                <a:latin typeface="Times" panose="02020603050405020304" pitchFamily="18" charset="0"/>
                <a:cs typeface="B Yagut" panose="00000400000000000000" pitchFamily="2" charset="-78"/>
              </a:rPr>
              <a:t>18.پيش‌بيني‌مواردي‌</a:t>
            </a:r>
            <a:r>
              <a:rPr lang="fa-IR" sz="2000" b="1" dirty="0" smtClean="0">
                <a:solidFill>
                  <a:srgbClr val="000000"/>
                </a:solidFill>
                <a:latin typeface="Times" panose="02020603050405020304" pitchFamily="18" charset="0"/>
                <a:cs typeface="B Yagut" panose="00000400000000000000" pitchFamily="2" charset="-78"/>
              </a:rPr>
              <a:t> ایجاد کننده وقفه در برنامه ها</a:t>
            </a:r>
            <a:endParaRPr lang="ar-SA" sz="2000" b="1" dirty="0"/>
          </a:p>
          <a:p>
            <a:pPr marL="342900" indent="-342900" algn="just" rtl="1">
              <a:lnSpc>
                <a:spcPct val="155000"/>
              </a:lnSpc>
              <a:spcBef>
                <a:spcPct val="20000"/>
              </a:spcBef>
              <a:defRPr/>
            </a:pPr>
            <a:r>
              <a:rPr lang="ar-SA" sz="2000" b="1" dirty="0">
                <a:solidFill>
                  <a:srgbClr val="000000"/>
                </a:solidFill>
                <a:latin typeface="Times" panose="02020603050405020304" pitchFamily="18" charset="0"/>
                <a:cs typeface="B Yagut" panose="00000400000000000000" pitchFamily="2" charset="-78"/>
              </a:rPr>
              <a:t> 19. رسيدگي‌ به‌ اعتراضات‌ و شكايات‌ احتمالي‌ و جز آن‌</a:t>
            </a:r>
          </a:p>
          <a:p>
            <a:pPr marL="342900" indent="-342900" algn="just" rtl="1">
              <a:lnSpc>
                <a:spcPct val="150000"/>
              </a:lnSpc>
              <a:spcBef>
                <a:spcPct val="20000"/>
              </a:spcBef>
              <a:defRPr/>
            </a:pPr>
            <a:endParaRPr lang="ar-SA" sz="2000" dirty="0"/>
          </a:p>
          <a:p>
            <a:pPr marL="342900" indent="-342900" algn="just" rtl="1">
              <a:lnSpc>
                <a:spcPct val="150000"/>
              </a:lnSpc>
              <a:spcBef>
                <a:spcPct val="20000"/>
              </a:spcBef>
              <a:defRPr/>
            </a:pPr>
            <a:endParaRPr lang="en-US" sz="2000" dirty="0"/>
          </a:p>
        </p:txBody>
      </p:sp>
    </p:spTree>
    <p:extLst>
      <p:ext uri="{BB962C8B-B14F-4D97-AF65-F5344CB8AC3E}">
        <p14:creationId xmlns:p14="http://schemas.microsoft.com/office/powerpoint/2010/main" val="3708805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solidFill>
            <a:schemeClr val="accent4">
              <a:lumMod val="20000"/>
              <a:lumOff val="80000"/>
            </a:schemeClr>
          </a:solidFill>
          <a:ln w="28575">
            <a:solidFill>
              <a:schemeClr val="tx1"/>
            </a:solidFill>
          </a:ln>
        </p:spPr>
        <p:txBody>
          <a:bodyPr>
            <a:normAutofit/>
          </a:bodyPr>
          <a:lstStyle/>
          <a:p>
            <a:pPr algn="ctr" eaLnBrk="1" hangingPunct="1">
              <a:lnSpc>
                <a:spcPct val="150000"/>
              </a:lnSpc>
            </a:pPr>
            <a:r>
              <a:rPr lang="en-US" sz="3200" b="1" dirty="0">
                <a:latin typeface="Times" panose="02020603050405020304" pitchFamily="18" charset="0"/>
                <a:cs typeface="B Yagut" panose="00000400000000000000" pitchFamily="2" charset="-78"/>
              </a:rPr>
              <a:t> </a:t>
            </a:r>
            <a:r>
              <a:rPr lang="fa-IR" sz="3200" b="1" dirty="0" smtClean="0">
                <a:latin typeface="Times" panose="02020603050405020304" pitchFamily="18" charset="0"/>
                <a:cs typeface="B Yagut" panose="00000400000000000000" pitchFamily="2" charset="-78"/>
              </a:rPr>
              <a:t>سازماندهی </a:t>
            </a:r>
            <a:r>
              <a:rPr lang="ar-SA" sz="3200" b="1" dirty="0" smtClean="0">
                <a:latin typeface="Times" panose="02020603050405020304" pitchFamily="18" charset="0"/>
                <a:cs typeface="B Yagut" panose="00000400000000000000" pitchFamily="2" charset="-78"/>
              </a:rPr>
              <a:t>و </a:t>
            </a:r>
            <a:r>
              <a:rPr lang="ar-SA" sz="3200" b="1" dirty="0">
                <a:latin typeface="Times" panose="02020603050405020304" pitchFamily="18" charset="0"/>
                <a:cs typeface="B Yagut" panose="00000400000000000000" pitchFamily="2" charset="-78"/>
              </a:rPr>
              <a:t>تنظيم‌ برنامة‌ مسابقات‌ ورزشي‌</a:t>
            </a:r>
            <a:r>
              <a:rPr lang="en-US" sz="3200" b="1" dirty="0"/>
              <a:t> </a:t>
            </a:r>
          </a:p>
        </p:txBody>
      </p:sp>
      <p:sp>
        <p:nvSpPr>
          <p:cNvPr id="2" name="Content Placeholder 1"/>
          <p:cNvSpPr>
            <a:spLocks noGrp="1"/>
          </p:cNvSpPr>
          <p:nvPr>
            <p:ph idx="1"/>
          </p:nvPr>
        </p:nvSpPr>
        <p:spPr/>
        <p:txBody>
          <a:bodyPr/>
          <a:lstStyle/>
          <a:p>
            <a:pPr marL="0" indent="0" algn="r" rtl="1">
              <a:buNone/>
            </a:pPr>
            <a:r>
              <a:rPr lang="fa-IR" dirty="0" smtClean="0">
                <a:cs typeface="B Mitra" panose="00000400000000000000" pitchFamily="2" charset="-78"/>
              </a:rPr>
              <a:t>در سازماندهی و تنظیم برنامه مسابقات ورزشی باید سه دسته اقدامات زیر را در نظر گرفت:</a:t>
            </a:r>
          </a:p>
          <a:p>
            <a:pPr marL="0" indent="0" algn="just" rtl="1">
              <a:lnSpc>
                <a:spcPct val="150000"/>
              </a:lnSpc>
              <a:spcBef>
                <a:spcPct val="20000"/>
              </a:spcBef>
              <a:buNone/>
              <a:defRPr/>
            </a:pPr>
            <a:r>
              <a:rPr lang="ar-SA" b="1" dirty="0">
                <a:latin typeface="Times" panose="02020603050405020304" pitchFamily="18" charset="0"/>
                <a:cs typeface="B Mitra" panose="00000400000000000000" pitchFamily="2" charset="-78"/>
              </a:rPr>
              <a:t>1.  	 اقدامات‌ پيش‌ از اجراي‌ رويداد ورزشي‌</a:t>
            </a:r>
            <a:endParaRPr lang="ar-SA" dirty="0">
              <a:cs typeface="B Mitra" panose="00000400000000000000" pitchFamily="2" charset="-78"/>
            </a:endParaRPr>
          </a:p>
          <a:p>
            <a:pPr marL="0" indent="0" algn="just" rtl="1">
              <a:lnSpc>
                <a:spcPct val="150000"/>
              </a:lnSpc>
              <a:spcBef>
                <a:spcPct val="20000"/>
              </a:spcBef>
              <a:buNone/>
              <a:defRPr/>
            </a:pPr>
            <a:r>
              <a:rPr lang="ar-SA" b="1" dirty="0">
                <a:latin typeface="Times" panose="02020603050405020304" pitchFamily="18" charset="0"/>
                <a:cs typeface="B Mitra" panose="00000400000000000000" pitchFamily="2" charset="-78"/>
              </a:rPr>
              <a:t> 2.	 اقدامات‌ ضمن‌ اجراي‌ رويداد ورزشي‌</a:t>
            </a:r>
            <a:endParaRPr lang="ar-SA" dirty="0">
              <a:cs typeface="B Mitra" panose="00000400000000000000" pitchFamily="2" charset="-78"/>
            </a:endParaRPr>
          </a:p>
          <a:p>
            <a:pPr marL="0" indent="0" algn="just" rtl="1">
              <a:lnSpc>
                <a:spcPct val="150000"/>
              </a:lnSpc>
              <a:spcBef>
                <a:spcPct val="20000"/>
              </a:spcBef>
              <a:buNone/>
              <a:defRPr/>
            </a:pPr>
            <a:r>
              <a:rPr lang="ar-SA" b="1" dirty="0">
                <a:latin typeface="Times" panose="02020603050405020304" pitchFamily="18" charset="0"/>
                <a:cs typeface="B Mitra" panose="00000400000000000000" pitchFamily="2" charset="-78"/>
              </a:rPr>
              <a:t> 3.	 اقدامات‌ پس‌ از اجراي‌ رويداد ورزشي‌</a:t>
            </a:r>
            <a:endParaRPr lang="ar-SA" dirty="0">
              <a:cs typeface="B Mitra" panose="00000400000000000000" pitchFamily="2" charset="-78"/>
            </a:endParaRPr>
          </a:p>
          <a:p>
            <a:pPr marL="342900" indent="-342900" algn="r" rtl="1">
              <a:lnSpc>
                <a:spcPct val="150000"/>
              </a:lnSpc>
              <a:spcBef>
                <a:spcPct val="20000"/>
              </a:spcBef>
              <a:defRPr/>
            </a:pPr>
            <a:endParaRPr lang="en-US" dirty="0">
              <a:cs typeface="B Mitra" panose="00000400000000000000" pitchFamily="2" charset="-78"/>
            </a:endParaRPr>
          </a:p>
          <a:p>
            <a:pPr algn="r" rtl="1"/>
            <a:endParaRPr lang="en-US" dirty="0">
              <a:cs typeface="B Mitra" panose="00000400000000000000" pitchFamily="2" charset="-78"/>
            </a:endParaRPr>
          </a:p>
        </p:txBody>
      </p:sp>
      <p:sp>
        <p:nvSpPr>
          <p:cNvPr id="5" name="Rectangle 3"/>
          <p:cNvSpPr txBox="1">
            <a:spLocks noChangeArrowheads="1"/>
          </p:cNvSpPr>
          <p:nvPr/>
        </p:nvSpPr>
        <p:spPr>
          <a:xfrm>
            <a:off x="2209800" y="1981200"/>
            <a:ext cx="7772400" cy="4114800"/>
          </a:xfrm>
          <a:prstGeom prst="rect">
            <a:avLst/>
          </a:prstGeom>
        </p:spPr>
        <p:txBody>
          <a:bodyPr vert="horz" lIns="91440" tIns="45720" rIns="91440" bIns="45720" rtlCol="0">
            <a:normAutofit/>
          </a:bodyPr>
          <a:lstStyle/>
          <a:p>
            <a:pPr marL="342900" indent="-342900" algn="r" rtl="1">
              <a:lnSpc>
                <a:spcPct val="150000"/>
              </a:lnSpc>
              <a:spcBef>
                <a:spcPct val="20000"/>
              </a:spcBef>
              <a:defRPr/>
            </a:pP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996" y="3095435"/>
            <a:ext cx="5164836" cy="3081528"/>
          </a:xfrm>
          <a:prstGeom prst="rect">
            <a:avLst/>
          </a:prstGeom>
        </p:spPr>
      </p:pic>
    </p:spTree>
    <p:extLst>
      <p:ext uri="{BB962C8B-B14F-4D97-AF65-F5344CB8AC3E}">
        <p14:creationId xmlns:p14="http://schemas.microsoft.com/office/powerpoint/2010/main" val="40279616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4">
              <a:lumMod val="20000"/>
              <a:lumOff val="80000"/>
            </a:schemeClr>
          </a:solidFill>
        </p:spPr>
        <p:txBody>
          <a:bodyPr/>
          <a:lstStyle/>
          <a:p>
            <a:pPr algn="ctr"/>
            <a:r>
              <a:rPr lang="ar-SA" b="1" dirty="0" smtClean="0">
                <a:latin typeface="Times" panose="02020603050405020304" pitchFamily="18" charset="0"/>
                <a:cs typeface="B Yagut" panose="00000400000000000000" pitchFamily="2" charset="-78"/>
              </a:rPr>
              <a:t> 1. اقدامات‌ قبل‌ از اجراي‌ رويداد ورزشي‌</a:t>
            </a:r>
            <a:endParaRPr lang="en-US" dirty="0"/>
          </a:p>
        </p:txBody>
      </p:sp>
      <p:sp>
        <p:nvSpPr>
          <p:cNvPr id="9" name="Content Placeholder 8"/>
          <p:cNvSpPr>
            <a:spLocks noGrp="1"/>
          </p:cNvSpPr>
          <p:nvPr>
            <p:ph idx="1"/>
          </p:nvPr>
        </p:nvSpPr>
        <p:spPr>
          <a:xfrm>
            <a:off x="838200" y="1825625"/>
            <a:ext cx="10515600" cy="4351338"/>
          </a:xfrm>
        </p:spPr>
        <p:txBody>
          <a:bodyPr>
            <a:normAutofit lnSpcReduction="10000"/>
          </a:bodyPr>
          <a:lstStyle/>
          <a:p>
            <a:pPr marL="0" indent="0" algn="r" rtl="1">
              <a:spcBef>
                <a:spcPct val="20000"/>
              </a:spcBef>
              <a:buNone/>
              <a:defRPr/>
            </a:pPr>
            <a:r>
              <a:rPr lang="ar-SA" dirty="0">
                <a:solidFill>
                  <a:srgbClr val="FF0000"/>
                </a:solidFill>
                <a:latin typeface="Times" panose="02020603050405020304" pitchFamily="18" charset="0"/>
                <a:cs typeface="B Yagut" panose="00000400000000000000" pitchFamily="2" charset="-78"/>
              </a:rPr>
              <a:t> </a:t>
            </a:r>
            <a:r>
              <a:rPr lang="ar-SA" b="1" dirty="0" smtClean="0">
                <a:solidFill>
                  <a:srgbClr val="FF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الف‌) ابلاغ‌ برنامة‌ مسابقات‌ به‌ واحدهاي‌ تحت‌ پوشش‌ جهت‌ برگزاري‌ مسابقات‌ انتخابي‌</a:t>
            </a:r>
          </a:p>
          <a:p>
            <a:pPr marL="0" indent="0" algn="r" rtl="1">
              <a:spcBef>
                <a:spcPct val="20000"/>
              </a:spcBef>
              <a:buNone/>
              <a:defRPr/>
            </a:pPr>
            <a:endParaRPr lang="ar-SA" dirty="0"/>
          </a:p>
          <a:p>
            <a:pPr marL="0" indent="0" algn="r" rtl="1">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ب‌) دعوت‌ از تيمهاي‌ شركت‌ كننده‌، دعوتنامه‌ بايد به‌ همراه‌ دستورالعملي‌، كه‌ حاوي‌ مطالب‌ زير است‌</a:t>
            </a:r>
            <a:r>
              <a:rPr lang="ar-SA" b="1" dirty="0">
                <a:solidFill>
                  <a:srgbClr val="000000"/>
                </a:solidFill>
                <a:latin typeface="Times" panose="02020603050405020304" pitchFamily="18" charset="0"/>
                <a:cs typeface="B Yagut" panose="00000400000000000000" pitchFamily="2" charset="-78"/>
              </a:rPr>
              <a:t>، تنظيم‌ و ارسال‌ شود:</a:t>
            </a:r>
            <a:endParaRPr lang="ar-SA" dirty="0"/>
          </a:p>
          <a:p>
            <a:pPr marL="0" indent="0" algn="r" rtl="1">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ar-SA"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زمان‌ و مكان‌ مسابقات‌</a:t>
            </a:r>
            <a:endParaRPr lang="ar-SA" dirty="0"/>
          </a:p>
          <a:p>
            <a:pPr marL="0" indent="0" algn="r" rtl="1">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ar-SA"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تعداد، شرايط‌ و تركيب‌ شركت‌كنندگان‌</a:t>
            </a:r>
            <a:endParaRPr lang="ar-SA" dirty="0"/>
          </a:p>
          <a:p>
            <a:pPr marL="0" indent="0" algn="r" rtl="1">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ar-SA"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آخرين‌ مهلت‌ اعلام‌ آمادگي‌ تيمهاي‌ شركت‌كننده‌</a:t>
            </a:r>
            <a:endParaRPr lang="ar-SA" dirty="0"/>
          </a:p>
          <a:p>
            <a:pPr marL="0" indent="0" algn="r" rtl="1">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ar-SA"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اصول‌ فني‌، نحوة‌ اجراي‌ مسابقات‌، جدول‌بندي‌ و غيره‌</a:t>
            </a:r>
            <a:endParaRPr lang="ar-SA" dirty="0"/>
          </a:p>
          <a:p>
            <a:pPr marL="0" indent="0" algn="r" rtl="1">
              <a:spcBef>
                <a:spcPct val="20000"/>
              </a:spcBef>
              <a:buNone/>
              <a:defRPr/>
            </a:pPr>
            <a:r>
              <a:rPr lang="ar-SA" b="1" dirty="0">
                <a:solidFill>
                  <a:srgbClr val="000000"/>
                </a:solidFill>
                <a:latin typeface="Times" panose="02020603050405020304" pitchFamily="18" charset="0"/>
                <a:cs typeface="B Yagut" panose="00000400000000000000" pitchFamily="2" charset="-78"/>
              </a:rPr>
              <a:t>		</a:t>
            </a:r>
            <a:endParaRPr lang="en-US" dirty="0"/>
          </a:p>
          <a:p>
            <a:pPr marL="0" indent="0" algn="r">
              <a:buNone/>
            </a:pPr>
            <a:endParaRPr lang="en-US" dirty="0"/>
          </a:p>
        </p:txBody>
      </p:sp>
    </p:spTree>
    <p:extLst>
      <p:ext uri="{BB962C8B-B14F-4D97-AF65-F5344CB8AC3E}">
        <p14:creationId xmlns:p14="http://schemas.microsoft.com/office/powerpoint/2010/main" val="2650657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smtClean="0">
                <a:cs typeface="B Mitra" panose="00000400000000000000" pitchFamily="2" charset="-78"/>
              </a:rPr>
              <a:t>سطوح مدیریت در ورزش و تربیت بدنی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سطوح مدیریت در ورزش عبارت است از مدیریت </a:t>
            </a:r>
            <a:r>
              <a:rPr lang="fa-IR" b="1" dirty="0">
                <a:cs typeface="B Mitra" panose="00000400000000000000" pitchFamily="2" charset="-78"/>
              </a:rPr>
              <a:t>راهبردی</a:t>
            </a:r>
            <a:r>
              <a:rPr lang="fa-IR" dirty="0">
                <a:cs typeface="B Mitra" panose="00000400000000000000" pitchFamily="2" charset="-78"/>
              </a:rPr>
              <a:t>، مدیریت </a:t>
            </a:r>
            <a:r>
              <a:rPr lang="fa-IR" b="1" dirty="0">
                <a:cs typeface="B Mitra" panose="00000400000000000000" pitchFamily="2" charset="-78"/>
              </a:rPr>
              <a:t>میانی</a:t>
            </a:r>
            <a:r>
              <a:rPr lang="fa-IR" dirty="0">
                <a:cs typeface="B Mitra" panose="00000400000000000000" pitchFamily="2" charset="-78"/>
              </a:rPr>
              <a:t> و مدیریت </a:t>
            </a:r>
            <a:r>
              <a:rPr lang="fa-IR" b="1" dirty="0">
                <a:cs typeface="B Mitra" panose="00000400000000000000" pitchFamily="2" charset="-78"/>
              </a:rPr>
              <a:t>عملیاتی</a:t>
            </a:r>
            <a:r>
              <a:rPr lang="fa-IR" dirty="0">
                <a:cs typeface="B Mitra" panose="00000400000000000000" pitchFamily="2" charset="-78"/>
              </a:rPr>
              <a:t>. </a:t>
            </a:r>
            <a:endParaRPr lang="fa-IR" dirty="0" smtClean="0">
              <a:cs typeface="B Mitra" panose="00000400000000000000" pitchFamily="2" charset="-78"/>
            </a:endParaRPr>
          </a:p>
          <a:p>
            <a:pPr algn="just" rtl="1"/>
            <a:endParaRPr lang="fa-IR" dirty="0" smtClean="0">
              <a:cs typeface="B Mitra" panose="00000400000000000000" pitchFamily="2" charset="-78"/>
            </a:endParaRPr>
          </a:p>
          <a:p>
            <a:pPr algn="just" rtl="1"/>
            <a:r>
              <a:rPr lang="fa-IR" dirty="0" smtClean="0">
                <a:cs typeface="B Mitra" panose="00000400000000000000" pitchFamily="2" charset="-78"/>
              </a:rPr>
              <a:t>در </a:t>
            </a:r>
            <a:r>
              <a:rPr lang="fa-IR" dirty="0">
                <a:cs typeface="B Mitra" panose="00000400000000000000" pitchFamily="2" charset="-78"/>
              </a:rPr>
              <a:t>سطح مدیریت راهبردی یا مدیران ارشد، تصمیمات اساسی و استراتژیک را اتخاذ می‌کنند که کلاً جنبه ادراکی و فکری دارد. </a:t>
            </a:r>
            <a:endParaRPr lang="fa-IR" dirty="0" smtClean="0">
              <a:cs typeface="B Mitra" panose="00000400000000000000" pitchFamily="2" charset="-78"/>
            </a:endParaRPr>
          </a:p>
          <a:p>
            <a:pPr algn="just" rtl="1"/>
            <a:r>
              <a:rPr lang="fa-IR" dirty="0" smtClean="0">
                <a:cs typeface="B Mitra" panose="00000400000000000000" pitchFamily="2" charset="-78"/>
              </a:rPr>
              <a:t>در </a:t>
            </a:r>
            <a:r>
              <a:rPr lang="fa-IR" dirty="0">
                <a:cs typeface="B Mitra" panose="00000400000000000000" pitchFamily="2" charset="-78"/>
              </a:rPr>
              <a:t>سطح مدیریت میانی یا (مدیریت فنی) کارشناسان و کارکنان خبره، امور فنی و علمی را هدایت می‌کنند. </a:t>
            </a:r>
            <a:endParaRPr lang="fa-IR" dirty="0" smtClean="0">
              <a:cs typeface="B Mitra" panose="00000400000000000000" pitchFamily="2" charset="-78"/>
            </a:endParaRPr>
          </a:p>
          <a:p>
            <a:pPr algn="just" rtl="1"/>
            <a:r>
              <a:rPr lang="fa-IR" dirty="0" smtClean="0">
                <a:cs typeface="B Mitra" panose="00000400000000000000" pitchFamily="2" charset="-78"/>
              </a:rPr>
              <a:t> </a:t>
            </a:r>
            <a:r>
              <a:rPr lang="fa-IR" dirty="0">
                <a:cs typeface="B Mitra" panose="00000400000000000000" pitchFamily="2" charset="-78"/>
              </a:rPr>
              <a:t>سطح مدیریت عملیاتی پایین‌ترین سطح مدیریت است که در آن امور عادی هدایت می‌شود. </a:t>
            </a:r>
            <a:endParaRPr lang="en-US" dirty="0">
              <a:cs typeface="B Mitra" panose="00000400000000000000" pitchFamily="2" charset="-78"/>
            </a:endParaRPr>
          </a:p>
        </p:txBody>
      </p:sp>
    </p:spTree>
    <p:extLst>
      <p:ext uri="{BB962C8B-B14F-4D97-AF65-F5344CB8AC3E}">
        <p14:creationId xmlns:p14="http://schemas.microsoft.com/office/powerpoint/2010/main" val="36119533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4">
              <a:lumMod val="20000"/>
              <a:lumOff val="80000"/>
            </a:schemeClr>
          </a:solidFill>
        </p:spPr>
        <p:txBody>
          <a:bodyPr/>
          <a:lstStyle/>
          <a:p>
            <a:pPr algn="ctr"/>
            <a:r>
              <a:rPr lang="ar-SA" b="1" dirty="0" smtClean="0">
                <a:latin typeface="Times" panose="02020603050405020304" pitchFamily="18" charset="0"/>
                <a:cs typeface="B Yagut" panose="00000400000000000000" pitchFamily="2" charset="-78"/>
              </a:rPr>
              <a:t> 1. اقدامات‌ قبل‌ از اجراي‌ رويداد ورزشي‌</a:t>
            </a:r>
            <a:endParaRPr lang="en-US" dirty="0"/>
          </a:p>
        </p:txBody>
      </p:sp>
      <p:sp>
        <p:nvSpPr>
          <p:cNvPr id="9" name="Content Placeholder 8"/>
          <p:cNvSpPr>
            <a:spLocks noGrp="1"/>
          </p:cNvSpPr>
          <p:nvPr>
            <p:ph idx="1"/>
          </p:nvPr>
        </p:nvSpPr>
        <p:spPr>
          <a:xfrm>
            <a:off x="838200" y="1825625"/>
            <a:ext cx="10515600" cy="4351338"/>
          </a:xfrm>
        </p:spPr>
        <p:txBody>
          <a:bodyPr>
            <a:normAutofit/>
          </a:bodyPr>
          <a:lstStyle/>
          <a:p>
            <a:pPr marL="0" indent="0" algn="just" rtl="1">
              <a:lnSpc>
                <a:spcPct val="120000"/>
              </a:lnSpc>
              <a:spcBef>
                <a:spcPct val="20000"/>
              </a:spcBef>
              <a:buNone/>
              <a:defRPr/>
            </a:pPr>
            <a:r>
              <a:rPr lang="ar-SA" b="1" dirty="0">
                <a:solidFill>
                  <a:srgbClr val="FF0000"/>
                </a:solidFill>
                <a:latin typeface="Times" panose="02020603050405020304" pitchFamily="18" charset="0"/>
                <a:cs typeface="B Yagut" panose="00000400000000000000" pitchFamily="2" charset="-78"/>
              </a:rPr>
              <a:t>ج‌) پيش‌بيني‌ كلية‌ كارهايي‌ كه‌ براي‌ اجراي‌ مطلوب‌ يك‌ مسابقه‌ لازم‌ است‌. </a:t>
            </a:r>
          </a:p>
          <a:p>
            <a:pPr marL="0" indent="0" algn="just" rtl="1">
              <a:lnSpc>
                <a:spcPct val="120000"/>
              </a:lnSpc>
              <a:spcBef>
                <a:spcPct val="20000"/>
              </a:spcBef>
              <a:buNone/>
              <a:defRPr/>
            </a:pPr>
            <a:r>
              <a:rPr lang="ar-SA" b="1" dirty="0" smtClean="0">
                <a:solidFill>
                  <a:srgbClr val="FF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د) تخصيص‌ بودجه‌ مصوب‌ و تأمين‌ شده‌ به‌ مسؤولان‌ مربوط‌</a:t>
            </a:r>
            <a:endParaRPr lang="ar-SA" dirty="0">
              <a:solidFill>
                <a:srgbClr val="FF0000"/>
              </a:solidFill>
            </a:endParaRPr>
          </a:p>
          <a:p>
            <a:pPr marL="0" indent="0" algn="just" rtl="1">
              <a:lnSpc>
                <a:spcPct val="120000"/>
              </a:lnSpc>
              <a:spcBef>
                <a:spcPct val="20000"/>
              </a:spcBef>
              <a:buNone/>
              <a:defRPr/>
            </a:pPr>
            <a:r>
              <a:rPr lang="ar-SA" b="1" dirty="0" smtClean="0">
                <a:solidFill>
                  <a:srgbClr val="FF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ه) بازديد از محل‌ اجراي‌ مسابقه‌ و هماهنگي‌ لازم‌ با مسؤولان‌ محلي‌</a:t>
            </a:r>
            <a:endParaRPr lang="ar-SA" dirty="0">
              <a:solidFill>
                <a:srgbClr val="FF0000"/>
              </a:solidFill>
            </a:endParaRPr>
          </a:p>
          <a:p>
            <a:pPr marL="0" indent="0" algn="just" rtl="1">
              <a:lnSpc>
                <a:spcPct val="120000"/>
              </a:lnSpc>
              <a:spcBef>
                <a:spcPct val="20000"/>
              </a:spcBef>
              <a:buNone/>
              <a:defRPr/>
            </a:pPr>
            <a:r>
              <a:rPr lang="ar-SA" b="1" dirty="0" smtClean="0">
                <a:solidFill>
                  <a:srgbClr val="FF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و) سازماندهي‌ برنامه‌ و تقسيم‌ وظايف‌ پيش‌بيني‌ شده‌</a:t>
            </a:r>
            <a:endParaRPr lang="ar-SA" dirty="0">
              <a:solidFill>
                <a:srgbClr val="FF0000"/>
              </a:solidFill>
            </a:endParaRPr>
          </a:p>
          <a:p>
            <a:pPr marL="0" indent="0" algn="just" rtl="1">
              <a:lnSpc>
                <a:spcPct val="120000"/>
              </a:lnSpc>
              <a:spcBef>
                <a:spcPct val="20000"/>
              </a:spcBef>
              <a:buNone/>
              <a:defRPr/>
            </a:pPr>
            <a:r>
              <a:rPr lang="ar-SA" b="1" dirty="0" smtClean="0">
                <a:solidFill>
                  <a:srgbClr val="FF0000"/>
                </a:solidFill>
                <a:latin typeface="Times" panose="02020603050405020304" pitchFamily="18" charset="0"/>
                <a:cs typeface="B Yagut" panose="00000400000000000000" pitchFamily="2" charset="-78"/>
              </a:rPr>
              <a:t> </a:t>
            </a:r>
            <a:r>
              <a:rPr lang="ar-SA" b="1" dirty="0">
                <a:solidFill>
                  <a:srgbClr val="FF0000"/>
                </a:solidFill>
                <a:latin typeface="Times" panose="02020603050405020304" pitchFamily="18" charset="0"/>
                <a:cs typeface="B Yagut" panose="00000400000000000000" pitchFamily="2" charset="-78"/>
              </a:rPr>
              <a:t>ز) دعوت‌ از مسؤولان‌ ذيربط‌</a:t>
            </a:r>
            <a:endParaRPr lang="ar-SA"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 y="4001294"/>
            <a:ext cx="3895344" cy="2545080"/>
          </a:xfrm>
          <a:prstGeom prst="rect">
            <a:avLst/>
          </a:prstGeom>
        </p:spPr>
      </p:pic>
    </p:spTree>
    <p:extLst>
      <p:ext uri="{BB962C8B-B14F-4D97-AF65-F5344CB8AC3E}">
        <p14:creationId xmlns:p14="http://schemas.microsoft.com/office/powerpoint/2010/main" val="27655833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1">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 </a:t>
            </a:r>
            <a:r>
              <a:rPr lang="fa-IR" b="1" dirty="0" smtClean="0">
                <a:latin typeface="Times" panose="02020603050405020304" pitchFamily="18" charset="0"/>
                <a:cs typeface="B Yagut" panose="00000400000000000000" pitchFamily="2" charset="-78"/>
              </a:rPr>
              <a:t>2</a:t>
            </a:r>
            <a:r>
              <a:rPr lang="ar-SA" b="1" dirty="0" smtClean="0">
                <a:latin typeface="Times" panose="02020603050405020304" pitchFamily="18" charset="0"/>
                <a:cs typeface="B Yagut" panose="00000400000000000000" pitchFamily="2" charset="-78"/>
              </a:rPr>
              <a:t>. اقدامات‌ </a:t>
            </a:r>
            <a:r>
              <a:rPr lang="fa-IR" b="1" dirty="0" smtClean="0">
                <a:latin typeface="Times" panose="02020603050405020304" pitchFamily="18" charset="0"/>
                <a:cs typeface="B Yagut" panose="00000400000000000000" pitchFamily="2" charset="-78"/>
              </a:rPr>
              <a:t>ضمن </a:t>
            </a:r>
            <a:r>
              <a:rPr lang="ar-SA" b="1" dirty="0" smtClean="0">
                <a:latin typeface="Times" panose="02020603050405020304" pitchFamily="18" charset="0"/>
                <a:cs typeface="B Yagut" panose="00000400000000000000" pitchFamily="2" charset="-78"/>
              </a:rPr>
              <a:t>اجراي‌ رويداد ورزشي‌</a:t>
            </a:r>
            <a:endParaRPr lang="en-US" dirty="0"/>
          </a:p>
        </p:txBody>
      </p:sp>
      <p:sp>
        <p:nvSpPr>
          <p:cNvPr id="9" name="Content Placeholder 8"/>
          <p:cNvSpPr>
            <a:spLocks noGrp="1"/>
          </p:cNvSpPr>
          <p:nvPr>
            <p:ph idx="1"/>
          </p:nvPr>
        </p:nvSpPr>
        <p:spPr>
          <a:xfrm>
            <a:off x="838200" y="1825625"/>
            <a:ext cx="10515600" cy="4351338"/>
          </a:xfrm>
        </p:spPr>
        <p:txBody>
          <a:bodyPr>
            <a:normAutofit/>
          </a:bodyPr>
          <a:lstStyle/>
          <a:p>
            <a:pPr marL="0" indent="0" algn="just" rtl="1">
              <a:lnSpc>
                <a:spcPct val="13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الف‌) پذيرش‌ تيمهاي‌ شركت‌كننده‌ در مسابقات‌</a:t>
            </a:r>
            <a:endParaRPr lang="ar-SA" dirty="0"/>
          </a:p>
          <a:p>
            <a:pPr marL="0" indent="0" algn="just" rtl="1">
              <a:lnSpc>
                <a:spcPct val="13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ب‌) اسكان‌ و تغذية‌ ورزشكاران‌، مربيان‌ و همراهان‌</a:t>
            </a:r>
            <a:endParaRPr lang="ar-SA" dirty="0"/>
          </a:p>
          <a:p>
            <a:pPr marL="0" indent="0" algn="just" rtl="1">
              <a:lnSpc>
                <a:spcPct val="13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ج‌) قرعه‌كشي‌ مسابقات‌ بر طبق‌ جدول‌ مورد توافق‌</a:t>
            </a:r>
            <a:endParaRPr lang="ar-SA" dirty="0"/>
          </a:p>
          <a:p>
            <a:pPr marL="0" indent="0" algn="just" rtl="1">
              <a:lnSpc>
                <a:spcPct val="13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د) ايجاد هماهنگي‌ در بين‌ واحدها </a:t>
            </a:r>
          </a:p>
          <a:p>
            <a:pPr marL="0" indent="0" algn="just" rtl="1">
              <a:lnSpc>
                <a:spcPct val="13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ه) اجراي‌ برنامة‌ افتتاحيه‌ و اختتامية‌ مسابقات‌</a:t>
            </a:r>
            <a:endParaRPr lang="ar-SA" dirty="0"/>
          </a:p>
          <a:p>
            <a:pPr marL="0" indent="0" algn="just" rtl="1">
              <a:lnSpc>
                <a:spcPct val="13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و) اجراي‌ فعاليتهاي‌ فوق‌ برنامه‌ در اوقات‌ </a:t>
            </a:r>
            <a:r>
              <a:rPr lang="ar-SA" b="1" dirty="0" smtClean="0">
                <a:solidFill>
                  <a:srgbClr val="000000"/>
                </a:solidFill>
                <a:latin typeface="Times" panose="02020603050405020304" pitchFamily="18" charset="0"/>
                <a:cs typeface="B Yagut" panose="00000400000000000000" pitchFamily="2" charset="-78"/>
              </a:rPr>
              <a:t>فراغت‌ </a:t>
            </a:r>
            <a:r>
              <a:rPr lang="ar-SA" b="1" dirty="0">
                <a:solidFill>
                  <a:srgbClr val="000000"/>
                </a:solidFill>
                <a:latin typeface="Times" panose="02020603050405020304" pitchFamily="18" charset="0"/>
                <a:cs typeface="B Yagut" panose="00000400000000000000" pitchFamily="2" charset="-78"/>
              </a:rPr>
              <a:t>شركت‌كنندگان‌</a:t>
            </a:r>
            <a:endParaRPr lang="ar-S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49" y="1901952"/>
            <a:ext cx="4293423" cy="3154680"/>
          </a:xfrm>
          <a:prstGeom prst="rect">
            <a:avLst/>
          </a:prstGeom>
        </p:spPr>
      </p:pic>
    </p:spTree>
    <p:extLst>
      <p:ext uri="{BB962C8B-B14F-4D97-AF65-F5344CB8AC3E}">
        <p14:creationId xmlns:p14="http://schemas.microsoft.com/office/powerpoint/2010/main" val="22356566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1">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 </a:t>
            </a:r>
            <a:r>
              <a:rPr lang="fa-IR" b="1" dirty="0" smtClean="0">
                <a:latin typeface="Times" panose="02020603050405020304" pitchFamily="18" charset="0"/>
                <a:cs typeface="B Yagut" panose="00000400000000000000" pitchFamily="2" charset="-78"/>
              </a:rPr>
              <a:t>3</a:t>
            </a:r>
            <a:r>
              <a:rPr lang="ar-SA" b="1" dirty="0" smtClean="0">
                <a:latin typeface="Times" panose="02020603050405020304" pitchFamily="18" charset="0"/>
                <a:cs typeface="B Yagut" panose="00000400000000000000" pitchFamily="2" charset="-78"/>
              </a:rPr>
              <a:t>. اقدامات‌ </a:t>
            </a:r>
            <a:r>
              <a:rPr lang="fa-IR" b="1" dirty="0" smtClean="0">
                <a:latin typeface="Times" panose="02020603050405020304" pitchFamily="18" charset="0"/>
                <a:cs typeface="B Yagut" panose="00000400000000000000" pitchFamily="2" charset="-78"/>
              </a:rPr>
              <a:t>پس از </a:t>
            </a:r>
            <a:r>
              <a:rPr lang="ar-SA" b="1" dirty="0" smtClean="0">
                <a:latin typeface="Times" panose="02020603050405020304" pitchFamily="18" charset="0"/>
                <a:cs typeface="B Yagut" panose="00000400000000000000" pitchFamily="2" charset="-78"/>
              </a:rPr>
              <a:t>اجراي‌ رويداد ورزشي‌</a:t>
            </a:r>
            <a:endParaRPr lang="en-US" dirty="0"/>
          </a:p>
        </p:txBody>
      </p:sp>
      <p:sp>
        <p:nvSpPr>
          <p:cNvPr id="9" name="Content Placeholder 8"/>
          <p:cNvSpPr>
            <a:spLocks noGrp="1"/>
          </p:cNvSpPr>
          <p:nvPr>
            <p:ph idx="1"/>
          </p:nvPr>
        </p:nvSpPr>
        <p:spPr>
          <a:xfrm>
            <a:off x="838200" y="1825625"/>
            <a:ext cx="10515600" cy="4351338"/>
          </a:xfrm>
        </p:spPr>
        <p:txBody>
          <a:bodyPr>
            <a:normAutofit/>
          </a:bodyPr>
          <a:lstStyle/>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الف‌) برگزاري‌ جلسة‌ عمومي‌ با شركت‌ مسؤولان‌ اجرايي‌ مسابقه‌ به‌ منظور ارزيابي‌ برنامه‌ اجرا شده‌</a:t>
            </a:r>
            <a:endParaRPr lang="ar-SA" dirty="0"/>
          </a:p>
          <a:p>
            <a:pPr marL="0" indent="0" algn="just" rtl="1">
              <a:lnSpc>
                <a:spcPct val="15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ب‌</a:t>
            </a:r>
            <a:r>
              <a:rPr lang="ar-SA" b="1" dirty="0">
                <a:solidFill>
                  <a:srgbClr val="000000"/>
                </a:solidFill>
                <a:latin typeface="Times" panose="02020603050405020304" pitchFamily="18" charset="0"/>
                <a:cs typeface="B Yagut" panose="00000400000000000000" pitchFamily="2" charset="-78"/>
              </a:rPr>
              <a:t>) گزارش‌ كلية‌ مسؤولان‌ و به‌ويژه‌، ارائه‌ گزارش‌ تحليلي‌ </a:t>
            </a:r>
          </a:p>
          <a:p>
            <a:pPr marL="0" indent="0" algn="just" rtl="1">
              <a:lnSpc>
                <a:spcPct val="15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ج‌</a:t>
            </a:r>
            <a:r>
              <a:rPr lang="ar-SA" b="1" dirty="0">
                <a:solidFill>
                  <a:srgbClr val="000000"/>
                </a:solidFill>
                <a:latin typeface="Times" panose="02020603050405020304" pitchFamily="18" charset="0"/>
                <a:cs typeface="B Yagut" panose="00000400000000000000" pitchFamily="2" charset="-78"/>
              </a:rPr>
              <a:t>) قدرداني‌ و سپاس‌ از همكاران‌ در رده‌هاي‌ مختلف‌</a:t>
            </a:r>
            <a:endParaRPr lang="ar-SA" dirty="0"/>
          </a:p>
          <a:p>
            <a:pPr marL="0" indent="0" algn="just" rtl="1">
              <a:lnSpc>
                <a:spcPct val="15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د</a:t>
            </a:r>
            <a:r>
              <a:rPr lang="ar-SA" b="1" dirty="0">
                <a:solidFill>
                  <a:srgbClr val="000000"/>
                </a:solidFill>
                <a:latin typeface="Times" panose="02020603050405020304" pitchFamily="18" charset="0"/>
                <a:cs typeface="B Yagut" panose="00000400000000000000" pitchFamily="2" charset="-78"/>
              </a:rPr>
              <a:t>) پرداخت‌ حق‌الزحمه‌ها و عمل‌ به‌ تعهدات‌ مربوط‌</a:t>
            </a:r>
            <a:endParaRPr lang="ar-S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98" y="2759964"/>
            <a:ext cx="2857500" cy="1905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072" y="4862702"/>
            <a:ext cx="2619375" cy="1743075"/>
          </a:xfrm>
          <a:prstGeom prst="rect">
            <a:avLst/>
          </a:prstGeom>
        </p:spPr>
      </p:pic>
    </p:spTree>
    <p:extLst>
      <p:ext uri="{BB962C8B-B14F-4D97-AF65-F5344CB8AC3E}">
        <p14:creationId xmlns:p14="http://schemas.microsoft.com/office/powerpoint/2010/main" val="13369441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solidFill>
            <a:schemeClr val="accent1">
              <a:lumMod val="60000"/>
              <a:lumOff val="40000"/>
            </a:schemeClr>
          </a:solidFill>
        </p:spPr>
        <p:txBody>
          <a:bodyPr>
            <a:normAutofit/>
          </a:bodyPr>
          <a:lstStyle/>
          <a:p>
            <a:pPr algn="ctr" eaLnBrk="1" hangingPunct="1">
              <a:lnSpc>
                <a:spcPct val="150000"/>
              </a:lnSpc>
            </a:pPr>
            <a:r>
              <a:rPr lang="en-US" sz="3200" b="1" dirty="0">
                <a:latin typeface="Times" panose="02020603050405020304" pitchFamily="18" charset="0"/>
                <a:cs typeface="B Yagut" panose="00000400000000000000" pitchFamily="2" charset="-78"/>
              </a:rPr>
              <a:t> </a:t>
            </a:r>
            <a:r>
              <a:rPr lang="ar-SA" sz="3200" b="1" dirty="0">
                <a:latin typeface="Times" panose="02020603050405020304" pitchFamily="18" charset="0"/>
                <a:cs typeface="B Yagut" panose="00000400000000000000" pitchFamily="2" charset="-78"/>
              </a:rPr>
              <a:t>سازماندهي‌ مسابقات‌ ورزشي‌</a:t>
            </a:r>
            <a:endParaRPr lang="en-US" sz="3200" b="1" dirty="0"/>
          </a:p>
        </p:txBody>
      </p:sp>
      <p:sp>
        <p:nvSpPr>
          <p:cNvPr id="2" name="Content Placeholder 1"/>
          <p:cNvSpPr>
            <a:spLocks noGrp="1"/>
          </p:cNvSpPr>
          <p:nvPr>
            <p:ph idx="1"/>
          </p:nvPr>
        </p:nvSpPr>
        <p:spPr/>
        <p:txBody>
          <a:bodyPr/>
          <a:lstStyle/>
          <a:p>
            <a:pPr marL="342900" indent="-342900" algn="just" rtl="1">
              <a:lnSpc>
                <a:spcPct val="120000"/>
              </a:lnSpc>
              <a:spcBef>
                <a:spcPct val="20000"/>
              </a:spcBef>
              <a:defRPr/>
            </a:pPr>
            <a:r>
              <a:rPr lang="fa-IR" dirty="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در سازماندهي</a:t>
            </a:r>
            <a:r>
              <a:rPr lang="ar-SA" dirty="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واحدهاي‌ ضروري‌ و مورد نياز يك‌ مسابقه‌ تعيين‌ و فعاليتهاي‌ پيش‌بيني‌ شده‌ مشابه‌ در يك‌ واحد مشخص‌ قرار مي‌گيرند. </a:t>
            </a:r>
          </a:p>
          <a:p>
            <a:pPr marL="342900" indent="-342900" algn="just" rtl="1">
              <a:lnSpc>
                <a:spcPct val="120000"/>
              </a:lnSpc>
              <a:spcBef>
                <a:spcPct val="20000"/>
              </a:spcBef>
              <a:defRPr/>
            </a:pPr>
            <a:r>
              <a:rPr lang="ar-SA" b="1" dirty="0">
                <a:solidFill>
                  <a:srgbClr val="000000"/>
                </a:solidFill>
                <a:latin typeface="Times" panose="02020603050405020304" pitchFamily="18" charset="0"/>
                <a:cs typeface="B Yagut" panose="00000400000000000000" pitchFamily="2" charset="-78"/>
              </a:rPr>
              <a:t>افراد هر واحد، با توجه‌ به‌ قابليتها و تواناييهاي‌ كمي‌ و كيفي‌ تحت‌ نظر مسؤول‌ واحد به‌ انجام‌ وظيفه‌ مشغول‌ مي‌شوند. وظايف‌ پيش‌بيني‌ شده‌ هر واحد بين‌ افراد واحد تقسيم‌ و ابلاغ‌ مي‌شود. </a:t>
            </a:r>
          </a:p>
          <a:p>
            <a:endParaRPr lang="en-US" dirty="0"/>
          </a:p>
        </p:txBody>
      </p:sp>
    </p:spTree>
    <p:extLst>
      <p:ext uri="{BB962C8B-B14F-4D97-AF65-F5344CB8AC3E}">
        <p14:creationId xmlns:p14="http://schemas.microsoft.com/office/powerpoint/2010/main" val="4044280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smtClean="0">
                <a:cs typeface="B Mitra" panose="00000400000000000000" pitchFamily="2" charset="-78"/>
              </a:rPr>
              <a:t>نمودار سازمانی یک مسابقه ورزشی</a:t>
            </a:r>
            <a:endParaRPr lang="en-US" b="1" dirty="0">
              <a:cs typeface="B Mitra" panose="00000400000000000000" pitchFamily="2" charset="-78"/>
            </a:endParaRPr>
          </a:p>
        </p:txBody>
      </p:sp>
      <p:pic>
        <p:nvPicPr>
          <p:cNvPr id="4" name="Picture 3"/>
          <p:cNvPicPr>
            <a:picLocks noChangeAspect="1"/>
          </p:cNvPicPr>
          <p:nvPr/>
        </p:nvPicPr>
        <p:blipFill>
          <a:blip r:embed="rId2"/>
          <a:stretch>
            <a:fillRect/>
          </a:stretch>
        </p:blipFill>
        <p:spPr>
          <a:xfrm>
            <a:off x="1448117" y="1920240"/>
            <a:ext cx="9153525" cy="4256723"/>
          </a:xfrm>
          <a:prstGeom prst="rect">
            <a:avLst/>
          </a:prstGeom>
        </p:spPr>
      </p:pic>
    </p:spTree>
    <p:extLst>
      <p:ext uri="{BB962C8B-B14F-4D97-AF65-F5344CB8AC3E}">
        <p14:creationId xmlns:p14="http://schemas.microsoft.com/office/powerpoint/2010/main" val="25317862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وظايف‌ واحد پذيرش‌ و تشريفات</a:t>
            </a:r>
            <a:r>
              <a:rPr lang="ar-SA" dirty="0" smtClean="0">
                <a:latin typeface="Times" panose="02020603050405020304" pitchFamily="18" charset="0"/>
                <a:cs typeface="B Yagut" panose="00000400000000000000" pitchFamily="2" charset="-78"/>
              </a:rPr>
              <a:t>‌</a:t>
            </a:r>
            <a:endParaRPr lang="en-US" dirty="0"/>
          </a:p>
        </p:txBody>
      </p:sp>
      <p:sp>
        <p:nvSpPr>
          <p:cNvPr id="3" name="Content Placeholder 2"/>
          <p:cNvSpPr>
            <a:spLocks noGrp="1"/>
          </p:cNvSpPr>
          <p:nvPr>
            <p:ph idx="1"/>
          </p:nvPr>
        </p:nvSpPr>
        <p:spPr>
          <a:xfrm>
            <a:off x="5285232" y="1690688"/>
            <a:ext cx="6519672" cy="4351338"/>
          </a:xfrm>
        </p:spPr>
        <p:txBody>
          <a:bodyPr>
            <a:normAutofit/>
          </a:bodyPr>
          <a:lstStyle/>
          <a:p>
            <a:pPr marL="0" indent="0" algn="just" rtl="1">
              <a:lnSpc>
                <a:spcPct val="150000"/>
              </a:lnSpc>
              <a:spcBef>
                <a:spcPct val="20000"/>
              </a:spcBef>
              <a:buNone/>
              <a:defRPr/>
            </a:pPr>
            <a:r>
              <a:rPr lang="ar-SA" sz="2400" dirty="0" smtClean="0">
                <a:solidFill>
                  <a:srgbClr val="000000"/>
                </a:solidFill>
                <a:latin typeface="Math Symbol" charset="0"/>
                <a:cs typeface="B Yagut" panose="00000400000000000000" pitchFamily="2" charset="-78"/>
              </a:rPr>
              <a:t>-</a:t>
            </a:r>
            <a:r>
              <a:rPr lang="ar-SA" sz="2400" b="1" dirty="0" smtClean="0">
                <a:solidFill>
                  <a:srgbClr val="000000"/>
                </a:solidFill>
                <a:latin typeface="Times" panose="02020603050405020304" pitchFamily="18" charset="0"/>
                <a:cs typeface="B Yagut" panose="00000400000000000000" pitchFamily="2" charset="-78"/>
              </a:rPr>
              <a:t> </a:t>
            </a:r>
            <a:r>
              <a:rPr lang="ar-SA" sz="2400" b="1" dirty="0">
                <a:solidFill>
                  <a:srgbClr val="000000"/>
                </a:solidFill>
                <a:latin typeface="Times" panose="02020603050405020304" pitchFamily="18" charset="0"/>
                <a:cs typeface="B Yagut" panose="00000400000000000000" pitchFamily="2" charset="-78"/>
              </a:rPr>
              <a:t>پذيرش‌ تيمهاي‌ شركت‌كننده‌ ‌</a:t>
            </a:r>
            <a:endParaRPr lang="ar-SA" sz="2400" dirty="0"/>
          </a:p>
          <a:p>
            <a:pPr marL="0" indent="0" algn="just" rtl="1">
              <a:lnSpc>
                <a:spcPct val="150000"/>
              </a:lnSpc>
              <a:spcBef>
                <a:spcPct val="20000"/>
              </a:spcBef>
              <a:buNone/>
              <a:defRPr/>
            </a:pPr>
            <a:r>
              <a:rPr lang="ar-SA" sz="2400" dirty="0" smtClean="0">
                <a:solidFill>
                  <a:srgbClr val="000000"/>
                </a:solidFill>
                <a:latin typeface="Math Symbol" charset="0"/>
                <a:cs typeface="B Yagut" panose="00000400000000000000" pitchFamily="2" charset="-78"/>
              </a:rPr>
              <a:t>-</a:t>
            </a:r>
            <a:r>
              <a:rPr lang="ar-SA" sz="2400" b="1" dirty="0" smtClean="0">
                <a:solidFill>
                  <a:srgbClr val="000000"/>
                </a:solidFill>
                <a:latin typeface="Times" panose="02020603050405020304" pitchFamily="18" charset="0"/>
                <a:cs typeface="B Yagut" panose="00000400000000000000" pitchFamily="2" charset="-78"/>
              </a:rPr>
              <a:t> </a:t>
            </a:r>
            <a:r>
              <a:rPr lang="ar-SA" sz="2400" b="1" dirty="0">
                <a:solidFill>
                  <a:srgbClr val="000000"/>
                </a:solidFill>
                <a:latin typeface="Times" panose="02020603050405020304" pitchFamily="18" charset="0"/>
                <a:cs typeface="B Yagut" panose="00000400000000000000" pitchFamily="2" charset="-78"/>
              </a:rPr>
              <a:t>ارائه‌ برنامة‌ مسابقات‌ به‌ سرپرست‌ تيمها و تحويل‌ كوپن‌ غذا و ديگر موارد لازم‌ </a:t>
            </a:r>
          </a:p>
          <a:p>
            <a:pPr marL="0" indent="0" algn="just" rtl="1">
              <a:lnSpc>
                <a:spcPct val="150000"/>
              </a:lnSpc>
              <a:spcBef>
                <a:spcPct val="20000"/>
              </a:spcBef>
              <a:buNone/>
              <a:defRPr/>
            </a:pPr>
            <a:r>
              <a:rPr lang="ar-SA" sz="2400" dirty="0" smtClean="0">
                <a:solidFill>
                  <a:srgbClr val="000000"/>
                </a:solidFill>
                <a:latin typeface="Math Symbol" charset="0"/>
                <a:cs typeface="B Yagut" panose="00000400000000000000" pitchFamily="2" charset="-78"/>
              </a:rPr>
              <a:t>-</a:t>
            </a:r>
            <a:r>
              <a:rPr lang="ar-SA" sz="2400" b="1" dirty="0" smtClean="0">
                <a:solidFill>
                  <a:srgbClr val="000000"/>
                </a:solidFill>
                <a:latin typeface="Times" panose="02020603050405020304" pitchFamily="18" charset="0"/>
                <a:cs typeface="B Yagut" panose="00000400000000000000" pitchFamily="2" charset="-78"/>
              </a:rPr>
              <a:t> </a:t>
            </a:r>
            <a:r>
              <a:rPr lang="ar-SA" sz="2400" b="1" dirty="0">
                <a:solidFill>
                  <a:srgbClr val="000000"/>
                </a:solidFill>
                <a:latin typeface="Times" panose="02020603050405020304" pitchFamily="18" charset="0"/>
                <a:cs typeface="B Yagut" panose="00000400000000000000" pitchFamily="2" charset="-78"/>
              </a:rPr>
              <a:t>هماهنگي‌ با نيروهاي‌ انتظامي‌ محلي‌ به‌ منظور برقراري‌ نظم‌ مسابقات‌ در طول‌ برگزاري‌</a:t>
            </a:r>
            <a:endParaRPr lang="ar-SA" sz="2400" dirty="0"/>
          </a:p>
          <a:p>
            <a:pPr marL="0" indent="0" algn="just" rtl="1">
              <a:lnSpc>
                <a:spcPct val="150000"/>
              </a:lnSpc>
              <a:spcBef>
                <a:spcPct val="20000"/>
              </a:spcBef>
              <a:buNone/>
              <a:defRPr/>
            </a:pPr>
            <a:r>
              <a:rPr lang="ar-SA" sz="2400" dirty="0" smtClean="0">
                <a:solidFill>
                  <a:srgbClr val="000000"/>
                </a:solidFill>
                <a:latin typeface="Math Symbol" charset="0"/>
                <a:cs typeface="B Yagut" panose="00000400000000000000" pitchFamily="2" charset="-78"/>
              </a:rPr>
              <a:t>-</a:t>
            </a:r>
            <a:r>
              <a:rPr lang="ar-SA" sz="2400" b="1" dirty="0" smtClean="0">
                <a:solidFill>
                  <a:srgbClr val="000000"/>
                </a:solidFill>
                <a:latin typeface="Times" panose="02020603050405020304" pitchFamily="18" charset="0"/>
                <a:cs typeface="B Yagut" panose="00000400000000000000" pitchFamily="2" charset="-78"/>
              </a:rPr>
              <a:t> </a:t>
            </a:r>
            <a:r>
              <a:rPr lang="ar-SA" sz="2400" b="1" dirty="0">
                <a:solidFill>
                  <a:srgbClr val="000000"/>
                </a:solidFill>
                <a:latin typeface="Times" panose="02020603050405020304" pitchFamily="18" charset="0"/>
                <a:cs typeface="B Yagut" panose="00000400000000000000" pitchFamily="2" charset="-78"/>
              </a:rPr>
              <a:t>راهنمايي‌ و استقرار خبرنگاران‌ ، عكاسان‌ و مدعوين‌</a:t>
            </a:r>
            <a:endParaRPr lang="ar-SA" sz="2400" dirty="0"/>
          </a:p>
          <a:p>
            <a:pPr marL="0" indent="0" algn="r" rtl="1">
              <a:lnSpc>
                <a:spcPct val="150000"/>
              </a:lnSpc>
              <a:spcBef>
                <a:spcPct val="20000"/>
              </a:spcBef>
              <a:buNone/>
              <a:defRPr/>
            </a:pPr>
            <a:endParaRPr lang="en-US" sz="2400" dirty="0"/>
          </a:p>
          <a:p>
            <a:pPr marL="0" indent="0">
              <a:buNone/>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31136"/>
            <a:ext cx="4817364" cy="4087368"/>
          </a:xfrm>
          <a:prstGeom prst="rect">
            <a:avLst/>
          </a:prstGeom>
        </p:spPr>
      </p:pic>
    </p:spTree>
    <p:extLst>
      <p:ext uri="{BB962C8B-B14F-4D97-AF65-F5344CB8AC3E}">
        <p14:creationId xmlns:p14="http://schemas.microsoft.com/office/powerpoint/2010/main" val="30581500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وظايف‌ واحد امور مالي‌ و اداري‌</a:t>
            </a:r>
            <a:endParaRPr lang="en-US" dirty="0"/>
          </a:p>
        </p:txBody>
      </p:sp>
      <p:sp>
        <p:nvSpPr>
          <p:cNvPr id="3" name="Content Placeholder 2"/>
          <p:cNvSpPr>
            <a:spLocks noGrp="1"/>
          </p:cNvSpPr>
          <p:nvPr>
            <p:ph idx="1"/>
          </p:nvPr>
        </p:nvSpPr>
        <p:spPr>
          <a:xfrm>
            <a:off x="4572000" y="1690688"/>
            <a:ext cx="6617208" cy="4351338"/>
          </a:xfrm>
        </p:spPr>
        <p:txBody>
          <a:bodyPr>
            <a:normAutofit/>
          </a:bodyPr>
          <a:lstStyle/>
          <a:p>
            <a:pPr marL="0" indent="0" algn="just" rtl="1">
              <a:lnSpc>
                <a:spcPct val="120000"/>
              </a:lnSpc>
              <a:spcBef>
                <a:spcPct val="20000"/>
              </a:spcBef>
              <a:buNone/>
              <a:defRPr/>
            </a:pPr>
            <a:r>
              <a:rPr lang="ar-SA" dirty="0">
                <a:solidFill>
                  <a:srgbClr val="000000"/>
                </a:solidFill>
                <a:latin typeface="Math Symbol" charset="0"/>
                <a:cs typeface="B Yagut" panose="00000400000000000000" pitchFamily="2" charset="-78"/>
              </a:rPr>
              <a:t>-</a:t>
            </a:r>
            <a:r>
              <a:rPr lang="ar-SA" b="1" dirty="0">
                <a:solidFill>
                  <a:srgbClr val="000000"/>
                </a:solidFill>
                <a:latin typeface="Times" panose="02020603050405020304" pitchFamily="18" charset="0"/>
                <a:cs typeface="B Yagut" panose="00000400000000000000" pitchFamily="2" charset="-78"/>
              </a:rPr>
              <a:t> برآورد هزينه‌هاي‌ لازم‌</a:t>
            </a:r>
            <a:endParaRPr lang="ar-SA" dirty="0"/>
          </a:p>
          <a:p>
            <a:pPr marL="0" indent="0" algn="just" rtl="1">
              <a:lnSpc>
                <a:spcPct val="120000"/>
              </a:lnSpc>
              <a:spcBef>
                <a:spcPct val="20000"/>
              </a:spcBef>
              <a:buNone/>
              <a:defRPr/>
            </a:pPr>
            <a:r>
              <a:rPr lang="ar-SA"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نظارت‌ بر هزينه‌هاي‌ مسابقات‌ </a:t>
            </a:r>
          </a:p>
          <a:p>
            <a:pPr marL="0" indent="0" algn="just" rtl="1">
              <a:lnSpc>
                <a:spcPct val="120000"/>
              </a:lnSpc>
              <a:spcBef>
                <a:spcPct val="20000"/>
              </a:spcBef>
              <a:buNone/>
              <a:defRPr/>
            </a:pPr>
            <a:r>
              <a:rPr lang="ar-SA"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بررسي‌ اسناد و مدارك‌ هزينه‌هاي‌ انجام‌ شده‌</a:t>
            </a:r>
            <a:endParaRPr lang="ar-SA" dirty="0"/>
          </a:p>
          <a:p>
            <a:pPr marL="0" indent="0" algn="just" rtl="1">
              <a:lnSpc>
                <a:spcPct val="120000"/>
              </a:lnSpc>
              <a:spcBef>
                <a:spcPct val="20000"/>
              </a:spcBef>
              <a:buNone/>
              <a:defRPr/>
            </a:pPr>
            <a:r>
              <a:rPr lang="ar-SA"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پرداخت‌ تعهدات‌ مربوط‌ به‌ مسابقات‌ 		 </a:t>
            </a:r>
            <a:r>
              <a:rPr lang="ar-SA" dirty="0">
                <a:solidFill>
                  <a:srgbClr val="000000"/>
                </a:solidFill>
                <a:latin typeface="Math Symbol" charset="0"/>
                <a:cs typeface="B Yagut" panose="00000400000000000000" pitchFamily="2" charset="-78"/>
              </a:rPr>
              <a:t>                 </a:t>
            </a:r>
          </a:p>
          <a:p>
            <a:pPr marL="0" indent="0" algn="just" rtl="1">
              <a:lnSpc>
                <a:spcPct val="120000"/>
              </a:lnSpc>
              <a:spcBef>
                <a:spcPct val="20000"/>
              </a:spcBef>
              <a:buNone/>
              <a:defRPr/>
            </a:pPr>
            <a:r>
              <a:rPr lang="ar-SA"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پرداخت‌ حق‌الزحمه‌ كلية‌ همكاران‌ محلي‌ </a:t>
            </a:r>
            <a:r>
              <a:rPr lang="ar-SA" b="1" dirty="0" smtClean="0">
                <a:solidFill>
                  <a:srgbClr val="000000"/>
                </a:solidFill>
                <a:latin typeface="Times" panose="02020603050405020304" pitchFamily="18" charset="0"/>
                <a:cs typeface="B Yagut" panose="00000400000000000000" pitchFamily="2" charset="-78"/>
              </a:rPr>
              <a:t>و </a:t>
            </a:r>
            <a:r>
              <a:rPr lang="ar-SA" b="1" dirty="0">
                <a:solidFill>
                  <a:srgbClr val="000000"/>
                </a:solidFill>
                <a:latin typeface="Times" panose="02020603050405020304" pitchFamily="18" charset="0"/>
                <a:cs typeface="B Yagut" panose="00000400000000000000" pitchFamily="2" charset="-78"/>
              </a:rPr>
              <a:t>برگزاركنندگان‌ مسابقات‌ </a:t>
            </a:r>
          </a:p>
          <a:p>
            <a:pPr marL="0" indent="0" algn="just" rtl="1">
              <a:lnSpc>
                <a:spcPct val="120000"/>
              </a:lnSpc>
              <a:spcBef>
                <a:spcPct val="20000"/>
              </a:spcBef>
              <a:buNone/>
              <a:defRPr/>
            </a:pPr>
            <a:r>
              <a:rPr lang="ar-SA"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در اختيار گذاشتن‌ بودجة‌ لازم‌ جهت‌ خريد</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88" y="2658046"/>
            <a:ext cx="3989180" cy="2654618"/>
          </a:xfrm>
          <a:prstGeom prst="rect">
            <a:avLst/>
          </a:prstGeom>
        </p:spPr>
      </p:pic>
    </p:spTree>
    <p:extLst>
      <p:ext uri="{BB962C8B-B14F-4D97-AF65-F5344CB8AC3E}">
        <p14:creationId xmlns:p14="http://schemas.microsoft.com/office/powerpoint/2010/main" val="6753851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وظايف‌ واحد تداركات‌</a:t>
            </a:r>
            <a:endParaRPr lang="en-US" b="1" dirty="0"/>
          </a:p>
        </p:txBody>
      </p:sp>
      <p:sp>
        <p:nvSpPr>
          <p:cNvPr id="3" name="Content Placeholder 2"/>
          <p:cNvSpPr>
            <a:spLocks noGrp="1"/>
          </p:cNvSpPr>
          <p:nvPr>
            <p:ph idx="1"/>
          </p:nvPr>
        </p:nvSpPr>
        <p:spPr>
          <a:xfrm>
            <a:off x="5513832" y="1866900"/>
            <a:ext cx="5998464" cy="4783264"/>
          </a:xfrm>
        </p:spPr>
        <p:txBody>
          <a:bodyPr>
            <a:normAutofit fontScale="70000" lnSpcReduction="20000"/>
          </a:bodyPr>
          <a:lstStyle/>
          <a:p>
            <a:pPr marL="0" indent="0" algn="just" rtl="1">
              <a:lnSpc>
                <a:spcPct val="150000"/>
              </a:lnSpc>
              <a:spcBef>
                <a:spcPct val="20000"/>
              </a:spcBef>
              <a:buNone/>
              <a:defRPr/>
            </a:pP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تأمين‌ كلية‌ وسايل‌ مورد نياز </a:t>
            </a:r>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انعقاد قرارداد درخصوص‌ تغذيه‌ و خوابگاه‌ </a:t>
            </a:r>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تهيه‌ و تدارك‌ وسايل‌ نقليه‌ </a:t>
            </a:r>
          </a:p>
          <a:p>
            <a:pPr marL="0" indent="0" algn="just" rtl="1">
              <a:lnSpc>
                <a:spcPct val="150000"/>
              </a:lnSpc>
              <a:spcBef>
                <a:spcPct val="20000"/>
              </a:spcBef>
              <a:buNone/>
              <a:defRPr/>
            </a:pPr>
            <a:r>
              <a:rPr lang="ar-SA" b="1" dirty="0" smtClean="0">
                <a:solidFill>
                  <a:srgbClr val="000000"/>
                </a:solidFill>
                <a:latin typeface="Times" panose="02020603050405020304" pitchFamily="18" charset="0"/>
                <a:cs typeface="B Yagut" panose="00000400000000000000" pitchFamily="2" charset="-78"/>
              </a:rPr>
              <a:t>آماده‌كردن‌ </a:t>
            </a:r>
            <a:r>
              <a:rPr lang="ar-SA" b="1" dirty="0">
                <a:solidFill>
                  <a:srgbClr val="000000"/>
                </a:solidFill>
                <a:latin typeface="Times" panose="02020603050405020304" pitchFamily="18" charset="0"/>
                <a:cs typeface="B Yagut" panose="00000400000000000000" pitchFamily="2" charset="-78"/>
              </a:rPr>
              <a:t>محل‌ مسابقه‌، غذاخوري‌ و محل‌ استراحت‌ </a:t>
            </a:r>
            <a:r>
              <a:rPr lang="ar-SA" b="1" dirty="0" smtClean="0">
                <a:solidFill>
                  <a:srgbClr val="000000"/>
                </a:solidFill>
                <a:latin typeface="Times" panose="02020603050405020304" pitchFamily="18" charset="0"/>
                <a:cs typeface="B Yagut" panose="00000400000000000000" pitchFamily="2" charset="-78"/>
              </a:rPr>
              <a:t>افراد</a:t>
            </a:r>
            <a:endParaRPr lang="fa-IR" b="1" dirty="0">
              <a:solidFill>
                <a:srgbClr val="000000"/>
              </a:solidFill>
              <a:latin typeface="Times" panose="02020603050405020304" pitchFamily="18" charset="0"/>
              <a:cs typeface="B Yagut" panose="00000400000000000000" pitchFamily="2" charset="-78"/>
            </a:endParaRPr>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 </a:t>
            </a:r>
            <a:r>
              <a:rPr lang="en-US" dirty="0">
                <a:solidFill>
                  <a:srgbClr val="000000"/>
                </a:solidFill>
                <a:latin typeface="Math Symbol" charset="0"/>
                <a:cs typeface="B Yagut" panose="00000400000000000000" pitchFamily="2" charset="-78"/>
              </a:rPr>
              <a:t>-</a:t>
            </a:r>
            <a:r>
              <a:rPr lang="ar-SA" b="1" dirty="0">
                <a:solidFill>
                  <a:srgbClr val="000000"/>
                </a:solidFill>
                <a:latin typeface="Times" panose="02020603050405020304" pitchFamily="18" charset="0"/>
                <a:cs typeface="B Yagut" panose="00000400000000000000" pitchFamily="2" charset="-78"/>
              </a:rPr>
              <a:t> هماهنگي‌ با مقامات‌ محلي‌ در مورد فروش‌ بليط‌ </a:t>
            </a:r>
            <a:r>
              <a:rPr lang="ar-SA" b="1" dirty="0" smtClean="0">
                <a:solidFill>
                  <a:srgbClr val="000000"/>
                </a:solidFill>
                <a:latin typeface="Times" panose="02020603050405020304" pitchFamily="18" charset="0"/>
                <a:cs typeface="B Yagut" panose="00000400000000000000" pitchFamily="2" charset="-78"/>
              </a:rPr>
              <a:t>مسابقات</a:t>
            </a:r>
            <a:endParaRPr lang="fa-IR" b="1" dirty="0" smtClean="0">
              <a:solidFill>
                <a:srgbClr val="000000"/>
              </a:solidFill>
              <a:latin typeface="Times" panose="02020603050405020304" pitchFamily="18" charset="0"/>
              <a:cs typeface="B Yagut" panose="00000400000000000000" pitchFamily="2" charset="-78"/>
            </a:endParaRPr>
          </a:p>
          <a:p>
            <a:pPr marL="0" indent="0" algn="just" rtl="1">
              <a:lnSpc>
                <a:spcPct val="150000"/>
              </a:lnSpc>
              <a:spcBef>
                <a:spcPct val="20000"/>
              </a:spcBef>
              <a:buNone/>
              <a:defRPr/>
            </a:pP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ارائة‌ خدمات‌ به‌ تيمهاي‌ شركت‌كننده‌ </a:t>
            </a:r>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نظارت‌ بر امر بهداشت‌ و نظافت‌ محل‌ برگزاري‌ مسابقه‌، </a:t>
            </a:r>
            <a:r>
              <a:rPr lang="ar-SA" b="1" dirty="0" smtClean="0">
                <a:solidFill>
                  <a:srgbClr val="000000"/>
                </a:solidFill>
                <a:latin typeface="Times" panose="02020603050405020304" pitchFamily="18" charset="0"/>
                <a:cs typeface="B Yagut" panose="00000400000000000000" pitchFamily="2" charset="-78"/>
              </a:rPr>
              <a:t>غذاخوري‌ </a:t>
            </a:r>
            <a:r>
              <a:rPr lang="ar-SA" b="1" dirty="0">
                <a:solidFill>
                  <a:srgbClr val="000000"/>
                </a:solidFill>
                <a:latin typeface="Times" panose="02020603050405020304" pitchFamily="18" charset="0"/>
                <a:cs typeface="B Yagut" panose="00000400000000000000" pitchFamily="2" charset="-78"/>
              </a:rPr>
              <a:t>و خوابگاه‌</a:t>
            </a:r>
            <a:endParaRPr lang="ar-SA" dirty="0"/>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تهيه‌ و تدارك‌ وسايل‌ لازم‌ </a:t>
            </a:r>
          </a:p>
          <a:p>
            <a:pPr marL="0" indent="0" algn="just" rtl="1">
              <a:lnSpc>
                <a:spcPct val="150000"/>
              </a:lnSpc>
              <a:spcBef>
                <a:spcPct val="20000"/>
              </a:spcBef>
              <a:buNone/>
              <a:defRPr/>
            </a:pPr>
            <a:r>
              <a:rPr lang="en-US" dirty="0" smtClean="0">
                <a:solidFill>
                  <a:srgbClr val="000000"/>
                </a:solidFill>
                <a:latin typeface="Math Symbol"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ارائه‌ يا نصب‌ برنامه‌ غذايي‌ در طول‌ اردوي‌ مسابقه</a:t>
            </a:r>
            <a:r>
              <a:rPr lang="ar-SA" sz="3600" b="1" dirty="0">
                <a:solidFill>
                  <a:srgbClr val="000000"/>
                </a:solidFill>
                <a:latin typeface="Times" panose="02020603050405020304" pitchFamily="18" charset="0"/>
                <a:cs typeface="B Yagut" panose="00000400000000000000" pitchFamily="2" charset="-78"/>
              </a:rPr>
              <a:t>‌</a:t>
            </a:r>
            <a:r>
              <a:rPr lang="ar-SA" b="1" dirty="0" smtClean="0">
                <a:solidFill>
                  <a:srgbClr val="000000"/>
                </a:solidFill>
                <a:latin typeface="Times" panose="02020603050405020304" pitchFamily="18" charset="0"/>
                <a:cs typeface="B Yagut" panose="00000400000000000000" pitchFamily="2" charset="-78"/>
              </a:rPr>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52544"/>
            <a:ext cx="3849624" cy="25054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08" y="1866900"/>
            <a:ext cx="4047744" cy="2659380"/>
          </a:xfrm>
          <a:prstGeom prst="rect">
            <a:avLst/>
          </a:prstGeom>
        </p:spPr>
      </p:pic>
    </p:spTree>
    <p:extLst>
      <p:ext uri="{BB962C8B-B14F-4D97-AF65-F5344CB8AC3E}">
        <p14:creationId xmlns:p14="http://schemas.microsoft.com/office/powerpoint/2010/main" val="42667734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ar-SA" b="1" dirty="0" smtClean="0">
                <a:latin typeface="Times" panose="02020603050405020304" pitchFamily="18" charset="0"/>
                <a:cs typeface="B Yagut" panose="00000400000000000000" pitchFamily="2" charset="-78"/>
              </a:rPr>
              <a:t>وظايف‌ واحد روابط‌ عمومي‌</a:t>
            </a:r>
            <a:endParaRPr lang="en-US" b="1" dirty="0"/>
          </a:p>
        </p:txBody>
      </p:sp>
      <p:sp>
        <p:nvSpPr>
          <p:cNvPr id="3" name="Content Placeholder 2"/>
          <p:cNvSpPr>
            <a:spLocks noGrp="1"/>
          </p:cNvSpPr>
          <p:nvPr>
            <p:ph idx="1"/>
          </p:nvPr>
        </p:nvSpPr>
        <p:spPr>
          <a:xfrm>
            <a:off x="673608" y="1690688"/>
            <a:ext cx="10515600" cy="4351338"/>
          </a:xfrm>
        </p:spPr>
        <p:txBody>
          <a:bodyPr>
            <a:normAutofit/>
          </a:bodyPr>
          <a:lstStyle/>
          <a:p>
            <a:pPr algn="just" rtl="1">
              <a:lnSpc>
                <a:spcPct val="120000"/>
              </a:lnSpc>
              <a:spcBef>
                <a:spcPct val="20000"/>
              </a:spcBef>
              <a:buFontTx/>
              <a:buChar char="-"/>
              <a:defRPr/>
            </a:pPr>
            <a:r>
              <a:rPr lang="ar-SA" sz="2400" b="1" dirty="0" smtClean="0">
                <a:solidFill>
                  <a:srgbClr val="000000"/>
                </a:solidFill>
                <a:latin typeface="Times" panose="02020603050405020304" pitchFamily="18" charset="0"/>
                <a:cs typeface="B Yagut" panose="00000400000000000000" pitchFamily="2" charset="-78"/>
              </a:rPr>
              <a:t>تهية‌ </a:t>
            </a:r>
            <a:r>
              <a:rPr lang="ar-SA" sz="2400" b="1" dirty="0">
                <a:solidFill>
                  <a:srgbClr val="000000"/>
                </a:solidFill>
                <a:latin typeface="Times" panose="02020603050405020304" pitchFamily="18" charset="0"/>
                <a:cs typeface="B Yagut" panose="00000400000000000000" pitchFamily="2" charset="-78"/>
              </a:rPr>
              <a:t>پيش‌نويس‌ خبر براي‌ مطبوعات‌ و </a:t>
            </a:r>
            <a:r>
              <a:rPr lang="ar-SA" sz="2400" b="1" dirty="0" smtClean="0">
                <a:solidFill>
                  <a:srgbClr val="000000"/>
                </a:solidFill>
                <a:latin typeface="Times" panose="02020603050405020304" pitchFamily="18" charset="0"/>
                <a:cs typeface="B Yagut" panose="00000400000000000000" pitchFamily="2" charset="-78"/>
              </a:rPr>
              <a:t>رسانه‌هايگروهي‌ </a:t>
            </a:r>
            <a:r>
              <a:rPr lang="ar-SA" sz="2400" b="1" dirty="0">
                <a:solidFill>
                  <a:srgbClr val="000000"/>
                </a:solidFill>
                <a:latin typeface="Times" panose="02020603050405020304" pitchFamily="18" charset="0"/>
                <a:cs typeface="B Yagut" panose="00000400000000000000" pitchFamily="2" charset="-78"/>
              </a:rPr>
              <a:t>پيش‌ از </a:t>
            </a:r>
            <a:r>
              <a:rPr lang="ar-SA" sz="2400" b="1" dirty="0" smtClean="0">
                <a:solidFill>
                  <a:srgbClr val="000000"/>
                </a:solidFill>
                <a:latin typeface="Times" panose="02020603050405020304" pitchFamily="18" charset="0"/>
                <a:cs typeface="B Yagut" panose="00000400000000000000" pitchFamily="2" charset="-78"/>
              </a:rPr>
              <a:t>مسابقه‌</a:t>
            </a:r>
            <a:endParaRPr lang="fa-IR" sz="2400" b="1" dirty="0" smtClean="0">
              <a:solidFill>
                <a:srgbClr val="000000"/>
              </a:solidFill>
              <a:latin typeface="Times" panose="02020603050405020304" pitchFamily="18" charset="0"/>
              <a:cs typeface="B Yagut" panose="00000400000000000000" pitchFamily="2" charset="-78"/>
            </a:endParaRPr>
          </a:p>
          <a:p>
            <a:pPr algn="just" rtl="1">
              <a:lnSpc>
                <a:spcPct val="120000"/>
              </a:lnSpc>
              <a:spcBef>
                <a:spcPct val="20000"/>
              </a:spcBef>
              <a:buFontTx/>
              <a:buChar char="-"/>
              <a:defRPr/>
            </a:pPr>
            <a:r>
              <a:rPr lang="ar-SA" sz="2400" b="1" dirty="0" smtClean="0">
                <a:solidFill>
                  <a:srgbClr val="000000"/>
                </a:solidFill>
                <a:latin typeface="Times" panose="02020603050405020304" pitchFamily="18" charset="0"/>
                <a:cs typeface="B Yagut" panose="00000400000000000000" pitchFamily="2" charset="-78"/>
              </a:rPr>
              <a:t>تزيين‌ </a:t>
            </a:r>
            <a:r>
              <a:rPr lang="ar-SA" sz="2400" b="1" dirty="0">
                <a:solidFill>
                  <a:srgbClr val="000000"/>
                </a:solidFill>
                <a:latin typeface="Times" panose="02020603050405020304" pitchFamily="18" charset="0"/>
                <a:cs typeface="B Yagut" panose="00000400000000000000" pitchFamily="2" charset="-78"/>
              </a:rPr>
              <a:t>خوابگاه‌ و مكان‌ برگزاري‌ مسابقه‌ </a:t>
            </a:r>
            <a:endParaRPr lang="fa-IR" sz="2400" b="1" dirty="0" smtClean="0">
              <a:solidFill>
                <a:srgbClr val="000000"/>
              </a:solidFill>
              <a:latin typeface="Times" panose="02020603050405020304" pitchFamily="18" charset="0"/>
              <a:cs typeface="B Yagut" panose="00000400000000000000" pitchFamily="2" charset="-78"/>
            </a:endParaRPr>
          </a:p>
          <a:p>
            <a:pPr algn="just" rtl="1">
              <a:lnSpc>
                <a:spcPct val="120000"/>
              </a:lnSpc>
              <a:spcBef>
                <a:spcPct val="20000"/>
              </a:spcBef>
              <a:buFontTx/>
              <a:buChar char="-"/>
              <a:defRPr/>
            </a:pPr>
            <a:r>
              <a:rPr lang="ar-SA" sz="2400" b="1" dirty="0" smtClean="0">
                <a:solidFill>
                  <a:srgbClr val="000000"/>
                </a:solidFill>
                <a:latin typeface="Times" panose="02020603050405020304" pitchFamily="18" charset="0"/>
                <a:cs typeface="B Yagut" panose="00000400000000000000" pitchFamily="2" charset="-78"/>
              </a:rPr>
              <a:t>كنترل‌ </a:t>
            </a:r>
            <a:r>
              <a:rPr lang="ar-SA" sz="2400" b="1" dirty="0">
                <a:solidFill>
                  <a:srgbClr val="000000"/>
                </a:solidFill>
                <a:latin typeface="Times" panose="02020603050405020304" pitchFamily="18" charset="0"/>
                <a:cs typeface="B Yagut" panose="00000400000000000000" pitchFamily="2" charset="-78"/>
              </a:rPr>
              <a:t>تريبون‌ و امور صوتي‌ و نوري‌ محل‌ </a:t>
            </a:r>
            <a:r>
              <a:rPr lang="ar-SA" sz="2400" b="1" dirty="0" smtClean="0">
                <a:solidFill>
                  <a:srgbClr val="000000"/>
                </a:solidFill>
                <a:latin typeface="Times" panose="02020603050405020304" pitchFamily="18" charset="0"/>
                <a:cs typeface="B Yagut" panose="00000400000000000000" pitchFamily="2" charset="-78"/>
              </a:rPr>
              <a:t>مسابقه</a:t>
            </a:r>
            <a:endParaRPr lang="fa-IR" sz="2400" b="1" dirty="0" smtClean="0">
              <a:solidFill>
                <a:srgbClr val="000000"/>
              </a:solidFill>
              <a:latin typeface="Times" panose="02020603050405020304" pitchFamily="18" charset="0"/>
              <a:cs typeface="B Yagut" panose="00000400000000000000" pitchFamily="2" charset="-78"/>
            </a:endParaRPr>
          </a:p>
          <a:p>
            <a:pPr algn="just" rtl="1">
              <a:lnSpc>
                <a:spcPct val="120000"/>
              </a:lnSpc>
              <a:spcBef>
                <a:spcPct val="20000"/>
              </a:spcBef>
              <a:buFontTx/>
              <a:buChar char="-"/>
              <a:defRPr/>
            </a:pPr>
            <a:r>
              <a:rPr lang="ar-SA" sz="2400" b="1" dirty="0" smtClean="0">
                <a:solidFill>
                  <a:srgbClr val="000000"/>
                </a:solidFill>
                <a:latin typeface="Times" panose="02020603050405020304" pitchFamily="18" charset="0"/>
                <a:cs typeface="B Yagut" panose="00000400000000000000" pitchFamily="2" charset="-78"/>
              </a:rPr>
              <a:t>تهية‌ </a:t>
            </a:r>
            <a:r>
              <a:rPr lang="ar-SA" sz="2400" b="1" dirty="0">
                <a:solidFill>
                  <a:srgbClr val="000000"/>
                </a:solidFill>
                <a:latin typeface="Times" panose="02020603050405020304" pitchFamily="18" charset="0"/>
                <a:cs typeface="B Yagut" panose="00000400000000000000" pitchFamily="2" charset="-78"/>
              </a:rPr>
              <a:t>عكس‌ و فيلم‌ (ويدئو) و گزارش‌ از جريان‌ </a:t>
            </a:r>
            <a:r>
              <a:rPr lang="ar-SA" sz="2400" b="1" dirty="0" smtClean="0">
                <a:solidFill>
                  <a:srgbClr val="000000"/>
                </a:solidFill>
                <a:latin typeface="Times" panose="02020603050405020304" pitchFamily="18" charset="0"/>
                <a:cs typeface="B Yagut" panose="00000400000000000000" pitchFamily="2" charset="-78"/>
              </a:rPr>
              <a:t>مسابقه‌</a:t>
            </a:r>
            <a:endParaRPr lang="fa-IR" sz="2400" b="1" dirty="0" smtClean="0">
              <a:solidFill>
                <a:srgbClr val="000000"/>
              </a:solidFill>
              <a:latin typeface="Times" panose="02020603050405020304" pitchFamily="18" charset="0"/>
              <a:cs typeface="B Yagut" panose="00000400000000000000" pitchFamily="2" charset="-78"/>
            </a:endParaRPr>
          </a:p>
          <a:p>
            <a:pPr algn="just" rtl="1">
              <a:lnSpc>
                <a:spcPct val="120000"/>
              </a:lnSpc>
              <a:spcBef>
                <a:spcPct val="20000"/>
              </a:spcBef>
              <a:buFontTx/>
              <a:buChar char="-"/>
              <a:defRPr/>
            </a:pPr>
            <a:r>
              <a:rPr lang="ar-SA" sz="2400" b="1" dirty="0" smtClean="0">
                <a:solidFill>
                  <a:srgbClr val="000000"/>
                </a:solidFill>
                <a:latin typeface="Times" panose="02020603050405020304" pitchFamily="18" charset="0"/>
                <a:cs typeface="B Yagut" panose="00000400000000000000" pitchFamily="2" charset="-78"/>
              </a:rPr>
              <a:t>برنامه‌ريزي‌ </a:t>
            </a:r>
            <a:r>
              <a:rPr lang="ar-SA" sz="2400" b="1" dirty="0">
                <a:solidFill>
                  <a:srgbClr val="000000"/>
                </a:solidFill>
                <a:latin typeface="Times" panose="02020603050405020304" pitchFamily="18" charset="0"/>
                <a:cs typeface="B Yagut" panose="00000400000000000000" pitchFamily="2" charset="-78"/>
              </a:rPr>
              <a:t>امور فوق‌ برنامه‌ و اوقات‌ </a:t>
            </a:r>
            <a:r>
              <a:rPr lang="ar-SA" sz="2400" b="1" dirty="0" smtClean="0">
                <a:solidFill>
                  <a:srgbClr val="000000"/>
                </a:solidFill>
                <a:latin typeface="Times" panose="02020603050405020304" pitchFamily="18" charset="0"/>
                <a:cs typeface="B Yagut" panose="00000400000000000000" pitchFamily="2" charset="-78"/>
              </a:rPr>
              <a:t>فراغت‌</a:t>
            </a:r>
            <a:r>
              <a:rPr lang="fa-IR" sz="2400" b="1" dirty="0" smtClean="0">
                <a:solidFill>
                  <a:srgbClr val="000000"/>
                </a:solidFill>
                <a:latin typeface="Times" panose="02020603050405020304" pitchFamily="18" charset="0"/>
                <a:cs typeface="B Yagut" panose="00000400000000000000" pitchFamily="2" charset="-78"/>
              </a:rPr>
              <a:t> </a:t>
            </a:r>
            <a:r>
              <a:rPr lang="ar-SA" sz="2400" b="1" dirty="0" smtClean="0">
                <a:solidFill>
                  <a:srgbClr val="000000"/>
                </a:solidFill>
                <a:latin typeface="Times" panose="02020603050405020304" pitchFamily="18" charset="0"/>
                <a:cs typeface="B Yagut" panose="00000400000000000000" pitchFamily="2" charset="-78"/>
              </a:rPr>
              <a:t>شركت‌كنندگان‌ </a:t>
            </a:r>
            <a:r>
              <a:rPr lang="ar-SA" sz="2400" b="1" dirty="0">
                <a:solidFill>
                  <a:srgbClr val="000000"/>
                </a:solidFill>
                <a:latin typeface="Times" panose="02020603050405020304" pitchFamily="18" charset="0"/>
                <a:cs typeface="B Yagut" panose="00000400000000000000" pitchFamily="2" charset="-78"/>
              </a:rPr>
              <a:t>از قبيل‌ نمايش‌ فيلم‌ سينمايي‌ و غيره‌</a:t>
            </a:r>
            <a:endParaRPr lang="ar-SA"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7451"/>
          <a:stretch/>
        </p:blipFill>
        <p:spPr>
          <a:xfrm>
            <a:off x="430530" y="4443984"/>
            <a:ext cx="4735830" cy="2322576"/>
          </a:xfrm>
          <a:prstGeom prst="rect">
            <a:avLst/>
          </a:prstGeom>
        </p:spPr>
      </p:pic>
    </p:spTree>
    <p:extLst>
      <p:ext uri="{BB962C8B-B14F-4D97-AF65-F5344CB8AC3E}">
        <p14:creationId xmlns:p14="http://schemas.microsoft.com/office/powerpoint/2010/main" val="40387310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marL="342900" indent="-342900" algn="ctr" rtl="1">
              <a:lnSpc>
                <a:spcPct val="150000"/>
              </a:lnSpc>
              <a:spcBef>
                <a:spcPct val="20000"/>
              </a:spcBef>
              <a:defRPr/>
            </a:pPr>
            <a:r>
              <a:rPr lang="ar-SA" b="1" dirty="0">
                <a:latin typeface="Times" panose="02020603050405020304" pitchFamily="18" charset="0"/>
                <a:cs typeface="B Yagut" panose="00000400000000000000" pitchFamily="2" charset="-78"/>
              </a:rPr>
              <a:t>وظايف‌ واحد فني</a:t>
            </a:r>
            <a:r>
              <a:rPr lang="ar-SA" dirty="0">
                <a:latin typeface="Times" panose="02020603050405020304" pitchFamily="18" charset="0"/>
                <a:cs typeface="B Yagut" panose="00000400000000000000" pitchFamily="2" charset="-78"/>
              </a:rPr>
              <a:t>‌</a:t>
            </a:r>
            <a:endParaRPr lang="ar-SA" dirty="0"/>
          </a:p>
        </p:txBody>
      </p:sp>
      <p:sp>
        <p:nvSpPr>
          <p:cNvPr id="3" name="Content Placeholder 2"/>
          <p:cNvSpPr>
            <a:spLocks noGrp="1"/>
          </p:cNvSpPr>
          <p:nvPr>
            <p:ph idx="1"/>
          </p:nvPr>
        </p:nvSpPr>
        <p:spPr>
          <a:xfrm>
            <a:off x="5376672" y="1690688"/>
            <a:ext cx="5812536" cy="4351338"/>
          </a:xfrm>
        </p:spPr>
        <p:txBody>
          <a:bodyPr>
            <a:normAutofit fontScale="62500" lnSpcReduction="20000"/>
          </a:bodyPr>
          <a:lstStyle/>
          <a:p>
            <a:pPr marL="0" indent="0" algn="just" rtl="1">
              <a:lnSpc>
                <a:spcPct val="150000"/>
              </a:lnSpc>
              <a:spcBef>
                <a:spcPct val="20000"/>
              </a:spcBef>
              <a:buNone/>
              <a:defRPr/>
            </a:pPr>
            <a:r>
              <a:rPr lang="en-US" dirty="0">
                <a:solidFill>
                  <a:srgbClr val="000000"/>
                </a:solidFill>
                <a:latin typeface="Math Symbol" charset="0"/>
                <a:cs typeface="B Yagut" panose="00000400000000000000" pitchFamily="2" charset="-78"/>
              </a:rPr>
              <a:t>-</a:t>
            </a:r>
            <a:r>
              <a:rPr lang="ar-SA" b="1" dirty="0">
                <a:solidFill>
                  <a:srgbClr val="000000"/>
                </a:solidFill>
                <a:latin typeface="Times" panose="02020603050405020304" pitchFamily="18" charset="0"/>
                <a:cs typeface="B Yagut" panose="00000400000000000000" pitchFamily="2" charset="-78"/>
              </a:rPr>
              <a:t> برگزاري‌ مراسم‌ قرعه‌كشي‌ مسابقات‌ ورزشي‌ و تنظيم‌ جدول‌ و يا جدولهاي‌ رقابتها</a:t>
            </a:r>
            <a:endParaRPr lang="ar-SA" dirty="0"/>
          </a:p>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برگزاري‌ مسابقات‌ ورزشي‌ طبق‌ جدولهاي‌ تعيين‌ شده‌</a:t>
            </a:r>
            <a:endParaRPr lang="ar-SA" dirty="0"/>
          </a:p>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تكميل‌ جدولها با توجه‌ به‌ نتايج‌ حاصله‌</a:t>
            </a:r>
            <a:endParaRPr lang="ar-SA" dirty="0"/>
          </a:p>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تشكيل‌ كميتة‌ </a:t>
            </a:r>
            <a:r>
              <a:rPr lang="ar-SA" b="1" dirty="0" smtClean="0">
                <a:solidFill>
                  <a:srgbClr val="000000"/>
                </a:solidFill>
                <a:latin typeface="Times" panose="02020603050405020304" pitchFamily="18" charset="0"/>
                <a:cs typeface="B Yagut" panose="00000400000000000000" pitchFamily="2" charset="-78"/>
              </a:rPr>
              <a:t>داوران‌</a:t>
            </a:r>
            <a:endParaRPr lang="fa-IR" b="1" dirty="0" smtClean="0">
              <a:solidFill>
                <a:srgbClr val="000000"/>
              </a:solidFill>
              <a:latin typeface="Times" panose="02020603050405020304" pitchFamily="18" charset="0"/>
              <a:cs typeface="B Yagut" panose="00000400000000000000" pitchFamily="2" charset="-78"/>
            </a:endParaRPr>
          </a:p>
          <a:p>
            <a:pPr marL="0" indent="0" algn="just" rtl="1">
              <a:lnSpc>
                <a:spcPct val="150000"/>
              </a:lnSpc>
              <a:spcBef>
                <a:spcPct val="20000"/>
              </a:spcBef>
              <a:buNone/>
              <a:defRPr/>
            </a:pPr>
            <a:r>
              <a:rPr lang="en-US" dirty="0">
                <a:solidFill>
                  <a:srgbClr val="000000"/>
                </a:solidFill>
                <a:latin typeface="Math Symbol" charset="0"/>
                <a:cs typeface="B Yagut" panose="00000400000000000000" pitchFamily="2" charset="-78"/>
              </a:rPr>
              <a:t>-</a:t>
            </a:r>
            <a:r>
              <a:rPr lang="ar-SA" b="1" dirty="0">
                <a:solidFill>
                  <a:srgbClr val="000000"/>
                </a:solidFill>
                <a:latin typeface="Times" panose="02020603050405020304" pitchFamily="18" charset="0"/>
                <a:cs typeface="B Yagut" panose="00000400000000000000" pitchFamily="2" charset="-78"/>
              </a:rPr>
              <a:t> تشكيل‌ كميته‌ انضباطي‌ در صورت‌ لزوم‌، زير نظر مدير اجرايي‌ مسابقات‌</a:t>
            </a:r>
            <a:endParaRPr lang="ar-SA" dirty="0"/>
          </a:p>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رسيدگي‌ به‌ شكايات‌ و اعتراضات‌ تيمها يا سرپرستان‌ و مربيان‌ براساس‌ آيين‌نامه‌ها و مقررات‌</a:t>
            </a:r>
            <a:endParaRPr lang="ar-SA" dirty="0"/>
          </a:p>
          <a:p>
            <a:pPr marL="0" indent="0" algn="just" rtl="1">
              <a:lnSpc>
                <a:spcPct val="150000"/>
              </a:lnSpc>
              <a:spcBef>
                <a:spcPct val="20000"/>
              </a:spcBef>
              <a:buNone/>
              <a:defRPr/>
            </a:pPr>
            <a:r>
              <a:rPr lang="ar-SA" b="1" dirty="0">
                <a:solidFill>
                  <a:srgbClr val="000000"/>
                </a:solidFill>
                <a:latin typeface="Times" panose="02020603050405020304" pitchFamily="18" charset="0"/>
                <a:cs typeface="B Yagut" panose="00000400000000000000" pitchFamily="2" charset="-78"/>
              </a:rPr>
              <a:t> </a:t>
            </a:r>
            <a:r>
              <a:rPr lang="en-US" dirty="0">
                <a:solidFill>
                  <a:srgbClr val="000000"/>
                </a:solidFill>
                <a:latin typeface="Math Symbol" charset="0"/>
                <a:cs typeface="B Yagut" panose="00000400000000000000" pitchFamily="2" charset="-78"/>
              </a:rPr>
              <a:t> -</a:t>
            </a:r>
            <a:r>
              <a:rPr lang="ar-SA" b="1" dirty="0">
                <a:solidFill>
                  <a:srgbClr val="000000"/>
                </a:solidFill>
                <a:latin typeface="Times" panose="02020603050405020304" pitchFamily="18" charset="0"/>
                <a:cs typeface="B Yagut" panose="00000400000000000000" pitchFamily="2" charset="-78"/>
              </a:rPr>
              <a:t> استخراج‌ و اعلام‌ نتايج‌ روزانه‌ و ثبت‌ آن‌ در تابلوي‌ اعلانات‌ جهت‌ اطلاع‌ عموم‌</a:t>
            </a:r>
          </a:p>
          <a:p>
            <a:pPr marL="0" indent="0" algn="just" rtl="1">
              <a:lnSpc>
                <a:spcPct val="150000"/>
              </a:lnSpc>
              <a:spcBef>
                <a:spcPct val="20000"/>
              </a:spcBef>
              <a:buNone/>
              <a:defRPr/>
            </a:pPr>
            <a:endParaRPr lang="ar-SA"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301"/>
          <a:stretch/>
        </p:blipFill>
        <p:spPr>
          <a:xfrm>
            <a:off x="521209" y="2020824"/>
            <a:ext cx="4571999" cy="4370641"/>
          </a:xfrm>
          <a:prstGeom prst="rect">
            <a:avLst/>
          </a:prstGeom>
        </p:spPr>
      </p:pic>
    </p:spTree>
    <p:extLst>
      <p:ext uri="{BB962C8B-B14F-4D97-AF65-F5344CB8AC3E}">
        <p14:creationId xmlns:p14="http://schemas.microsoft.com/office/powerpoint/2010/main" val="280037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08" y="240855"/>
            <a:ext cx="10515600" cy="1325563"/>
          </a:xfrm>
          <a:solidFill>
            <a:schemeClr val="accent6">
              <a:lumMod val="40000"/>
              <a:lumOff val="60000"/>
            </a:schemeClr>
          </a:solidFill>
        </p:spPr>
        <p:txBody>
          <a:bodyPr/>
          <a:lstStyle/>
          <a:p>
            <a:pPr algn="ctr" rtl="1"/>
            <a:r>
              <a:rPr lang="fa-IR" b="1" dirty="0" smtClean="0">
                <a:cs typeface="B Mitra" panose="00000400000000000000" pitchFamily="2" charset="-78"/>
              </a:rPr>
              <a:t>سطوح مدیریت در ورزش و تربیت بدنی در ایران</a:t>
            </a:r>
            <a:endParaRPr lang="en-US" dirty="0"/>
          </a:p>
        </p:txBody>
      </p:sp>
      <p:grpSp>
        <p:nvGrpSpPr>
          <p:cNvPr id="4" name="Group 3"/>
          <p:cNvGrpSpPr>
            <a:grpSpLocks/>
          </p:cNvGrpSpPr>
          <p:nvPr/>
        </p:nvGrpSpPr>
        <p:grpSpPr bwMode="auto">
          <a:xfrm>
            <a:off x="3858831" y="1948020"/>
            <a:ext cx="4974273" cy="4416204"/>
            <a:chOff x="2645" y="3079"/>
            <a:chExt cx="4277" cy="4903"/>
          </a:xfrm>
        </p:grpSpPr>
        <p:sp>
          <p:nvSpPr>
            <p:cNvPr id="5" name="AutoShape 31"/>
            <p:cNvSpPr>
              <a:spLocks noChangeArrowheads="1"/>
            </p:cNvSpPr>
            <p:nvPr/>
          </p:nvSpPr>
          <p:spPr bwMode="auto">
            <a:xfrm>
              <a:off x="2645" y="7444"/>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dirty="0">
                  <a:effectLst/>
                  <a:latin typeface="Calibri" panose="020F0502020204030204" pitchFamily="34" charset="0"/>
                  <a:ea typeface="Calibri" panose="020F0502020204030204" pitchFamily="34" charset="0"/>
                  <a:cs typeface="B Titr" panose="00000700000000000000" pitchFamily="2" charset="-78"/>
                </a:rPr>
                <a:t>روسای هیئتها، کمیته ها و انجمنهای ورزشی شهرستان</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6" name="AutoShape 32"/>
            <p:cNvSpPr>
              <a:spLocks noChangeArrowheads="1"/>
            </p:cNvSpPr>
            <p:nvPr/>
          </p:nvSpPr>
          <p:spPr bwMode="auto">
            <a:xfrm>
              <a:off x="2645" y="3079"/>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dirty="0">
                  <a:effectLst/>
                  <a:latin typeface="Calibri" panose="020F0502020204030204" pitchFamily="34" charset="0"/>
                  <a:ea typeface="Calibri" panose="020F0502020204030204" pitchFamily="34" charset="0"/>
                  <a:cs typeface="B Titr" panose="00000700000000000000" pitchFamily="2" charset="-78"/>
                </a:rPr>
                <a:t>وزیر ورزش و جوانان، رئیس کمیته ملی</a:t>
              </a:r>
              <a:r>
                <a:rPr lang="fa-IR" sz="1050" dirty="0">
                  <a:effectLst/>
                  <a:latin typeface="Calibri" panose="020F0502020204030204" pitchFamily="34" charset="0"/>
                  <a:ea typeface="Calibri" panose="020F0502020204030204" pitchFamily="34" charset="0"/>
                  <a:cs typeface="B Titr" panose="00000700000000000000" pitchFamily="2" charset="-78"/>
                </a:rPr>
                <a:t> </a:t>
              </a:r>
              <a:r>
                <a:rPr lang="fa-IR" sz="1200" dirty="0">
                  <a:effectLst/>
                  <a:latin typeface="Calibri" panose="020F0502020204030204" pitchFamily="34" charset="0"/>
                  <a:ea typeface="Calibri" panose="020F0502020204030204" pitchFamily="34" charset="0"/>
                  <a:cs typeface="B Titr" panose="00000700000000000000" pitchFamily="2" charset="-78"/>
                </a:rPr>
                <a:t>المپیک</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AutoShape 33"/>
            <p:cNvSpPr>
              <a:spLocks noChangeArrowheads="1"/>
            </p:cNvSpPr>
            <p:nvPr/>
          </p:nvSpPr>
          <p:spPr bwMode="auto">
            <a:xfrm>
              <a:off x="2645" y="4711"/>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a:effectLst/>
                  <a:latin typeface="Calibri" panose="020F0502020204030204" pitchFamily="34" charset="0"/>
                  <a:ea typeface="Calibri" panose="020F0502020204030204" pitchFamily="34" charset="0"/>
                  <a:cs typeface="B Titr" panose="00000700000000000000" pitchFamily="2" charset="-78"/>
                </a:rPr>
                <a:t>مدیران کل ستادی سازمانهای مختلف</a:t>
              </a:r>
              <a:endParaRPr lang="en-US">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en-US">
                  <a:effectLst/>
                  <a:latin typeface="Calibri" panose="020F0502020204030204" pitchFamily="34" charset="0"/>
                  <a:ea typeface="Calibri" panose="020F0502020204030204" pitchFamily="34" charset="0"/>
                  <a:cs typeface="Arial" panose="020B0604020202020204" pitchFamily="34" charset="0"/>
                </a:rPr>
                <a:t> </a:t>
              </a:r>
            </a:p>
          </p:txBody>
        </p:sp>
        <p:sp>
          <p:nvSpPr>
            <p:cNvPr id="8" name="AutoShape 34"/>
            <p:cNvSpPr>
              <a:spLocks noChangeArrowheads="1"/>
            </p:cNvSpPr>
            <p:nvPr/>
          </p:nvSpPr>
          <p:spPr bwMode="auto">
            <a:xfrm>
              <a:off x="2645" y="5818"/>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100">
                  <a:effectLst/>
                  <a:latin typeface="Calibri" panose="020F0502020204030204" pitchFamily="34" charset="0"/>
                  <a:ea typeface="Calibri" panose="020F0502020204030204" pitchFamily="34" charset="0"/>
                  <a:cs typeface="B Titr" panose="00000700000000000000" pitchFamily="2" charset="-78"/>
                </a:rPr>
                <a:t>کارشناسان مسئول و مسئولان تربیت بدنی سازمانهای مختلف استان</a:t>
              </a:r>
              <a:endParaRPr lang="en-US">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a:effectLst/>
                  <a:latin typeface="Calibri" panose="020F0502020204030204" pitchFamily="34" charset="0"/>
                  <a:ea typeface="Calibri" panose="020F0502020204030204" pitchFamily="34" charset="0"/>
                  <a:cs typeface="Arial" panose="020B0604020202020204" pitchFamily="34" charset="0"/>
                </a:rPr>
                <a:t> </a:t>
              </a:r>
            </a:p>
          </p:txBody>
        </p:sp>
        <p:sp>
          <p:nvSpPr>
            <p:cNvPr id="9" name="AutoShape 35"/>
            <p:cNvSpPr>
              <a:spLocks noChangeArrowheads="1"/>
            </p:cNvSpPr>
            <p:nvPr/>
          </p:nvSpPr>
          <p:spPr bwMode="auto">
            <a:xfrm>
              <a:off x="2645" y="6893"/>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100" dirty="0">
                  <a:effectLst/>
                  <a:latin typeface="Calibri" panose="020F0502020204030204" pitchFamily="34" charset="0"/>
                  <a:ea typeface="Calibri" panose="020F0502020204030204" pitchFamily="34" charset="0"/>
                  <a:cs typeface="B Titr" panose="00000700000000000000" pitchFamily="2" charset="-78"/>
                </a:rPr>
                <a:t>روسای ادارات تربیت بدنی سازمانهای مختلف(شهرستانها)</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10" name="AutoShape 36"/>
            <p:cNvSpPr>
              <a:spLocks noChangeArrowheads="1"/>
            </p:cNvSpPr>
            <p:nvPr/>
          </p:nvSpPr>
          <p:spPr bwMode="auto">
            <a:xfrm>
              <a:off x="2645" y="6372"/>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a:effectLst/>
                  <a:latin typeface="Calibri" panose="020F0502020204030204" pitchFamily="34" charset="0"/>
                  <a:ea typeface="Calibri" panose="020F0502020204030204" pitchFamily="34" charset="0"/>
                  <a:cs typeface="B Titr" panose="00000700000000000000" pitchFamily="2" charset="-78"/>
                </a:rPr>
                <a:t> روسای هیئتها، کمیته ها و انجمنهای ورزشی استان</a:t>
              </a:r>
              <a:endParaRPr lang="en-US">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a:effectLst/>
                  <a:latin typeface="Calibri" panose="020F0502020204030204" pitchFamily="34" charset="0"/>
                  <a:ea typeface="Calibri" panose="020F0502020204030204" pitchFamily="34" charset="0"/>
                  <a:cs typeface="Arial" panose="020B0604020202020204" pitchFamily="34" charset="0"/>
                </a:rPr>
                <a:t> </a:t>
              </a:r>
            </a:p>
          </p:txBody>
        </p:sp>
        <p:sp>
          <p:nvSpPr>
            <p:cNvPr id="11" name="AutoShape 37"/>
            <p:cNvSpPr>
              <a:spLocks noChangeArrowheads="1"/>
            </p:cNvSpPr>
            <p:nvPr/>
          </p:nvSpPr>
          <p:spPr bwMode="auto">
            <a:xfrm>
              <a:off x="2645" y="4175"/>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a:effectLst/>
                  <a:latin typeface="Calibri" panose="020F0502020204030204" pitchFamily="34" charset="0"/>
                  <a:ea typeface="Calibri" panose="020F0502020204030204" pitchFamily="34" charset="0"/>
                  <a:cs typeface="B Titr" panose="00000700000000000000" pitchFamily="2" charset="-78"/>
                </a:rPr>
                <a:t>روسای فدراسیونهای ورزشی</a:t>
              </a: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12" name="AutoShape 38"/>
            <p:cNvSpPr>
              <a:spLocks noChangeArrowheads="1"/>
            </p:cNvSpPr>
            <p:nvPr/>
          </p:nvSpPr>
          <p:spPr bwMode="auto">
            <a:xfrm>
              <a:off x="2645" y="3635"/>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a:effectLst/>
                  <a:latin typeface="Calibri" panose="020F0502020204030204" pitchFamily="34" charset="0"/>
                  <a:ea typeface="Calibri" panose="020F0502020204030204" pitchFamily="34" charset="0"/>
                  <a:cs typeface="B Titr" panose="00000700000000000000" pitchFamily="2" charset="-78"/>
                </a:rPr>
                <a:t>رؤسا و مسئولان تربیت بدنی سازمانها و نهادهای مختلف</a:t>
              </a:r>
              <a:endParaRPr lang="en-US">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a:effectLst/>
                  <a:latin typeface="Calibri" panose="020F0502020204030204" pitchFamily="34" charset="0"/>
                  <a:ea typeface="Calibri" panose="020F0502020204030204" pitchFamily="34" charset="0"/>
                  <a:cs typeface="Arial" panose="020B0604020202020204" pitchFamily="34" charset="0"/>
                </a:rPr>
                <a:t> </a:t>
              </a:r>
            </a:p>
          </p:txBody>
        </p:sp>
        <p:sp>
          <p:nvSpPr>
            <p:cNvPr id="13" name="AutoShape 39"/>
            <p:cNvSpPr>
              <a:spLocks noChangeArrowheads="1"/>
            </p:cNvSpPr>
            <p:nvPr/>
          </p:nvSpPr>
          <p:spPr bwMode="auto">
            <a:xfrm>
              <a:off x="2645" y="5265"/>
              <a:ext cx="4277" cy="5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rtl="1">
                <a:lnSpc>
                  <a:spcPct val="115000"/>
                </a:lnSpc>
                <a:spcAft>
                  <a:spcPts val="1000"/>
                </a:spcAft>
              </a:pPr>
              <a:r>
                <a:rPr lang="fa-IR" sz="1200">
                  <a:effectLst/>
                  <a:latin typeface="Calibri" panose="020F0502020204030204" pitchFamily="34" charset="0"/>
                  <a:ea typeface="Calibri" panose="020F0502020204030204" pitchFamily="34" charset="0"/>
                  <a:cs typeface="B Titr" panose="00000700000000000000" pitchFamily="2" charset="-78"/>
                </a:rPr>
                <a:t>مدیران کل تربیت بدنی استانها</a:t>
              </a:r>
              <a:endParaRPr lang="en-US">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a:effectLst/>
                  <a:latin typeface="Calibri" panose="020F0502020204030204" pitchFamily="34" charset="0"/>
                  <a:ea typeface="Calibri" panose="020F0502020204030204" pitchFamily="34" charset="0"/>
                  <a:cs typeface="Arial" panose="020B0604020202020204" pitchFamily="34" charset="0"/>
                </a:rPr>
                <a:t> </a:t>
              </a:r>
            </a:p>
          </p:txBody>
        </p:sp>
      </p:grpSp>
      <p:sp>
        <p:nvSpPr>
          <p:cNvPr id="16" name="Down Arrow 15"/>
          <p:cNvSpPr/>
          <p:nvPr/>
        </p:nvSpPr>
        <p:spPr>
          <a:xfrm>
            <a:off x="2916936" y="2394906"/>
            <a:ext cx="603504" cy="325526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2408516" y="1964522"/>
            <a:ext cx="1281120" cy="369332"/>
          </a:xfrm>
          <a:prstGeom prst="rect">
            <a:avLst/>
          </a:prstGeom>
          <a:noFill/>
        </p:spPr>
        <p:txBody>
          <a:bodyPr wrap="none" rtlCol="0">
            <a:spAutoFit/>
          </a:bodyPr>
          <a:lstStyle/>
          <a:p>
            <a:r>
              <a:rPr lang="fa-IR" b="1" dirty="0" smtClean="0">
                <a:cs typeface="B Mitra" panose="00000400000000000000" pitchFamily="2" charset="-78"/>
              </a:rPr>
              <a:t>از بالا به پایین</a:t>
            </a:r>
            <a:endParaRPr lang="en-US" b="1" dirty="0">
              <a:cs typeface="B Mitra" panose="00000400000000000000" pitchFamily="2" charset="-78"/>
            </a:endParaRPr>
          </a:p>
        </p:txBody>
      </p:sp>
      <p:sp>
        <p:nvSpPr>
          <p:cNvPr id="18" name="Down Arrow 17"/>
          <p:cNvSpPr/>
          <p:nvPr/>
        </p:nvSpPr>
        <p:spPr>
          <a:xfrm>
            <a:off x="9693663" y="2289350"/>
            <a:ext cx="603504" cy="325526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9185243" y="1858966"/>
            <a:ext cx="1281120" cy="369332"/>
          </a:xfrm>
          <a:prstGeom prst="rect">
            <a:avLst/>
          </a:prstGeom>
          <a:noFill/>
        </p:spPr>
        <p:txBody>
          <a:bodyPr wrap="none" rtlCol="0">
            <a:spAutoFit/>
          </a:bodyPr>
          <a:lstStyle/>
          <a:p>
            <a:r>
              <a:rPr lang="fa-IR" b="1" dirty="0" smtClean="0">
                <a:cs typeface="B Mitra" panose="00000400000000000000" pitchFamily="2" charset="-78"/>
              </a:rPr>
              <a:t>از بالا به پایین</a:t>
            </a:r>
            <a:endParaRPr lang="en-US" b="1" dirty="0">
              <a:cs typeface="B Mitra" panose="00000400000000000000" pitchFamily="2" charset="-78"/>
            </a:endParaRPr>
          </a:p>
        </p:txBody>
      </p:sp>
    </p:spTree>
    <p:extLst>
      <p:ext uri="{BB962C8B-B14F-4D97-AF65-F5344CB8AC3E}">
        <p14:creationId xmlns:p14="http://schemas.microsoft.com/office/powerpoint/2010/main" val="24996060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66FF66"/>
          </a:solidFill>
        </p:spPr>
        <p:txBody>
          <a:bodyPr/>
          <a:lstStyle/>
          <a:p>
            <a:pPr algn="ctr"/>
            <a:r>
              <a:rPr lang="fa-IR" b="1" dirty="0">
                <a:cs typeface="B Mitra" panose="00000400000000000000" pitchFamily="2" charset="-78"/>
              </a:rPr>
              <a:t>مقررات و سیاست‌های مسابقات </a:t>
            </a:r>
            <a:r>
              <a:rPr lang="fa-IR" b="1" dirty="0" smtClean="0">
                <a:cs typeface="B Mitra" panose="00000400000000000000" pitchFamily="2" charset="-78"/>
              </a:rPr>
              <a:t>ورزشی </a:t>
            </a:r>
            <a:endParaRPr lang="en-US" b="1" dirty="0">
              <a:cs typeface="B Mitra" panose="00000400000000000000" pitchFamily="2" charset="-78"/>
            </a:endParaRPr>
          </a:p>
        </p:txBody>
      </p:sp>
      <p:sp>
        <p:nvSpPr>
          <p:cNvPr id="8" name="Content Placeholder 7"/>
          <p:cNvSpPr>
            <a:spLocks noGrp="1"/>
          </p:cNvSpPr>
          <p:nvPr>
            <p:ph idx="1"/>
          </p:nvPr>
        </p:nvSpPr>
        <p:spPr/>
        <p:txBody>
          <a:bodyPr>
            <a:normAutofit lnSpcReduction="10000"/>
          </a:bodyPr>
          <a:lstStyle/>
          <a:p>
            <a:pPr marL="0" indent="0" algn="r" rtl="1">
              <a:buNone/>
            </a:pPr>
            <a:r>
              <a:rPr lang="fa-IR" dirty="0">
                <a:cs typeface="B Mitra" panose="00000400000000000000" pitchFamily="2" charset="-78"/>
              </a:rPr>
              <a:t>مقررات و سیاست‌های رویدادهای </a:t>
            </a:r>
            <a:r>
              <a:rPr lang="fa-IR" dirty="0" smtClean="0">
                <a:cs typeface="B Mitra" panose="00000400000000000000" pitchFamily="2" charset="-78"/>
              </a:rPr>
              <a:t>ورزشی باید </a:t>
            </a:r>
            <a:r>
              <a:rPr lang="fa-IR" dirty="0">
                <a:cs typeface="B Mitra" panose="00000400000000000000" pitchFamily="2" charset="-78"/>
              </a:rPr>
              <a:t>قبل از مسابقه به‌طور روشن در دسترس همۀ شرکت‌کنندگان قرار گیرد. </a:t>
            </a:r>
            <a:endParaRPr lang="fa-IR" dirty="0" smtClean="0">
              <a:cs typeface="B Mitra" panose="00000400000000000000" pitchFamily="2" charset="-78"/>
            </a:endParaRPr>
          </a:p>
          <a:p>
            <a:pPr marL="0" indent="0" algn="r" rtl="1">
              <a:buNone/>
            </a:pPr>
            <a:r>
              <a:rPr lang="fa-IR" dirty="0" smtClean="0">
                <a:cs typeface="B Mitra" panose="00000400000000000000" pitchFamily="2" charset="-78"/>
              </a:rPr>
              <a:t>یک </a:t>
            </a:r>
            <a:r>
              <a:rPr lang="fa-IR" dirty="0">
                <a:cs typeface="B Mitra" panose="00000400000000000000" pitchFamily="2" charset="-78"/>
              </a:rPr>
              <a:t>مدیر رویداد ورزشی باید سیاست‌های مربوط </a:t>
            </a:r>
            <a:r>
              <a:rPr lang="fa-IR" dirty="0" smtClean="0">
                <a:cs typeface="B Mitra" panose="00000400000000000000" pitchFamily="2" charset="-78"/>
              </a:rPr>
              <a:t>به موارد ذیل را در نظر بگیرد:</a:t>
            </a:r>
          </a:p>
          <a:p>
            <a:pPr marL="0" indent="0" algn="r" rtl="1">
              <a:buNone/>
            </a:pPr>
            <a:r>
              <a:rPr lang="fa-IR" dirty="0" smtClean="0">
                <a:cs typeface="B Mitra" panose="00000400000000000000" pitchFamily="2" charset="-78"/>
              </a:rPr>
              <a:t> </a:t>
            </a:r>
            <a:r>
              <a:rPr lang="fa-IR" dirty="0">
                <a:cs typeface="B Mitra" panose="00000400000000000000" pitchFamily="2" charset="-78"/>
              </a:rPr>
              <a:t>الف) شایستگی</a:t>
            </a:r>
            <a:r>
              <a:rPr lang="fa-IR" dirty="0" smtClean="0">
                <a:cs typeface="B Mitra" panose="00000400000000000000" pitchFamily="2" charset="-78"/>
              </a:rPr>
              <a:t>،</a:t>
            </a:r>
          </a:p>
          <a:p>
            <a:pPr marL="0" indent="0" algn="r" rtl="1">
              <a:buNone/>
            </a:pPr>
            <a:r>
              <a:rPr lang="fa-IR" dirty="0" smtClean="0">
                <a:cs typeface="B Mitra" panose="00000400000000000000" pitchFamily="2" charset="-78"/>
              </a:rPr>
              <a:t> </a:t>
            </a:r>
            <a:r>
              <a:rPr lang="fa-IR" dirty="0">
                <a:cs typeface="B Mitra" panose="00000400000000000000" pitchFamily="2" charset="-78"/>
              </a:rPr>
              <a:t>ب) اعتراضات</a:t>
            </a:r>
            <a:r>
              <a:rPr lang="fa-IR" dirty="0" smtClean="0">
                <a:cs typeface="B Mitra" panose="00000400000000000000" pitchFamily="2" charset="-78"/>
              </a:rPr>
              <a:t>،</a:t>
            </a:r>
          </a:p>
          <a:p>
            <a:pPr marL="0" indent="0" algn="r" rtl="1">
              <a:buNone/>
            </a:pPr>
            <a:r>
              <a:rPr lang="fa-IR" dirty="0" smtClean="0">
                <a:cs typeface="B Mitra" panose="00000400000000000000" pitchFamily="2" charset="-78"/>
              </a:rPr>
              <a:t> </a:t>
            </a:r>
            <a:r>
              <a:rPr lang="fa-IR" dirty="0">
                <a:cs typeface="B Mitra" panose="00000400000000000000" pitchFamily="2" charset="-78"/>
              </a:rPr>
              <a:t>ج) اقدامات انضباطی و جریمه</a:t>
            </a:r>
            <a:r>
              <a:rPr lang="fa-IR" dirty="0" smtClean="0">
                <a:cs typeface="B Mitra" panose="00000400000000000000" pitchFamily="2" charset="-78"/>
              </a:rPr>
              <a:t>،</a:t>
            </a:r>
          </a:p>
          <a:p>
            <a:pPr marL="0" indent="0" algn="r" rtl="1">
              <a:buNone/>
            </a:pPr>
            <a:r>
              <a:rPr lang="fa-IR" dirty="0" smtClean="0">
                <a:cs typeface="B Mitra" panose="00000400000000000000" pitchFamily="2" charset="-78"/>
              </a:rPr>
              <a:t> </a:t>
            </a:r>
            <a:r>
              <a:rPr lang="fa-IR" dirty="0">
                <a:cs typeface="B Mitra" panose="00000400000000000000" pitchFamily="2" charset="-78"/>
              </a:rPr>
              <a:t>د) تعویق و برنامه‌ریزی مجدد</a:t>
            </a:r>
            <a:r>
              <a:rPr lang="fa-IR" dirty="0" smtClean="0">
                <a:cs typeface="B Mitra" panose="00000400000000000000" pitchFamily="2" charset="-78"/>
              </a:rPr>
              <a:t>،</a:t>
            </a:r>
          </a:p>
          <a:p>
            <a:pPr marL="0" indent="0" algn="r" rtl="1">
              <a:buNone/>
            </a:pPr>
            <a:r>
              <a:rPr lang="fa-IR" dirty="0" smtClean="0">
                <a:cs typeface="B Mitra" panose="00000400000000000000" pitchFamily="2" charset="-78"/>
              </a:rPr>
              <a:t> </a:t>
            </a:r>
            <a:r>
              <a:rPr lang="fa-IR" dirty="0">
                <a:cs typeface="B Mitra" panose="00000400000000000000" pitchFamily="2" charset="-78"/>
              </a:rPr>
              <a:t>ه) مقررات پزشکی شرکت‌کنندگان، </a:t>
            </a:r>
            <a:r>
              <a:rPr lang="fa-IR" dirty="0" smtClean="0">
                <a:cs typeface="B Mitra" panose="00000400000000000000" pitchFamily="2" charset="-78"/>
              </a:rPr>
              <a:t>و</a:t>
            </a:r>
          </a:p>
          <a:p>
            <a:pPr marL="0" indent="0" algn="r" rtl="1">
              <a:buNone/>
            </a:pPr>
            <a:r>
              <a:rPr lang="fa-IR" dirty="0">
                <a:cs typeface="B Mitra" panose="00000400000000000000" pitchFamily="2" charset="-78"/>
              </a:rPr>
              <a:t>و</a:t>
            </a:r>
            <a:r>
              <a:rPr lang="fa-IR" dirty="0" smtClean="0">
                <a:cs typeface="B Mitra" panose="00000400000000000000" pitchFamily="2" charset="-78"/>
              </a:rPr>
              <a:t>) </a:t>
            </a:r>
            <a:r>
              <a:rPr lang="fa-IR" dirty="0">
                <a:cs typeface="B Mitra" panose="00000400000000000000" pitchFamily="2" charset="-78"/>
              </a:rPr>
              <a:t>کارت شناسایی </a:t>
            </a:r>
            <a:r>
              <a:rPr lang="fa-IR" dirty="0" smtClean="0">
                <a:cs typeface="B Mitra" panose="00000400000000000000" pitchFamily="2" charset="-78"/>
              </a:rPr>
              <a:t>شرکت‌کنندگان</a:t>
            </a:r>
            <a:endParaRPr lang="en-US" dirty="0">
              <a:cs typeface="B Mitra" panose="00000400000000000000" pitchFamily="2" charset="-78"/>
            </a:endParaRPr>
          </a:p>
        </p:txBody>
      </p:sp>
    </p:spTree>
    <p:extLst>
      <p:ext uri="{BB962C8B-B14F-4D97-AF65-F5344CB8AC3E}">
        <p14:creationId xmlns:p14="http://schemas.microsoft.com/office/powerpoint/2010/main" val="13525982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a:r>
              <a:rPr lang="fa-IR" b="1" dirty="0">
                <a:cs typeface="B Mitra" panose="00000400000000000000" pitchFamily="2" charset="-78"/>
              </a:rPr>
              <a:t>الف) شایستگی </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just" rtl="1">
              <a:buNone/>
            </a:pPr>
            <a:r>
              <a:rPr lang="fa-IR" dirty="0">
                <a:cs typeface="B Mitra" panose="00000400000000000000" pitchFamily="2" charset="-78"/>
              </a:rPr>
              <a:t>شرکت‌کنندگان باید مطمئن شوند که بازی جوانمردانه است و افراد می‌توانند فقط در صورت احراز شایستگی در برنامه شرکت کنند. درواقع، شما باید مقرراتی را وضع کنید که حاکم بر شایستگی‌های فردی و سازمانی باشد. رهنمودهای تنظیم سیاست شایستگی شامل موارد زیر است:</a:t>
            </a: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1ـ شایستگی فردی</a:t>
            </a:r>
            <a:endParaRPr lang="en-US" dirty="0" smtClean="0">
              <a:effectLst/>
              <a:cs typeface="B Mitra" panose="00000400000000000000" pitchFamily="2" charset="-78"/>
            </a:endParaRPr>
          </a:p>
          <a:p>
            <a:pPr marL="0" lvl="0" indent="0" algn="just" rtl="1">
              <a:buNone/>
            </a:pPr>
            <a:r>
              <a:rPr lang="fa-IR" dirty="0">
                <a:cs typeface="B Mitra" panose="00000400000000000000" pitchFamily="2" charset="-78"/>
              </a:rPr>
              <a:t> هر فرد مجاز به شرکت در یک تیم در هر مسابقه است. تیمی که فرد در ابتدا در آن بازی می‌کند باید همان تیمی باشد که آن فرد مسابقات خود را در آن دنبال می‌کند.</a:t>
            </a:r>
            <a:endParaRPr lang="en-US" dirty="0" smtClean="0">
              <a:effectLst/>
              <a:cs typeface="B Mitra" panose="00000400000000000000" pitchFamily="2" charset="-78"/>
            </a:endParaRPr>
          </a:p>
          <a:p>
            <a:pPr marL="0" lvl="0" indent="0" algn="just" rtl="1">
              <a:buNone/>
            </a:pPr>
            <a:r>
              <a:rPr lang="fa-IR" dirty="0">
                <a:cs typeface="B Mitra" panose="00000400000000000000" pitchFamily="2" charset="-78"/>
              </a:rPr>
              <a:t>بازیکن نمی‌تواند از اسم مستعار استفاده کند(در صورت استفاده از نام مستعار تیم جریمه می‌شود).</a:t>
            </a:r>
            <a:endParaRPr lang="en-US" dirty="0" smtClean="0">
              <a:effectLst/>
              <a:cs typeface="B Mitra" panose="00000400000000000000" pitchFamily="2" charset="-78"/>
            </a:endParaRPr>
          </a:p>
          <a:p>
            <a:pPr marL="0" lvl="0" indent="0" algn="just" rtl="1">
              <a:buNone/>
            </a:pPr>
            <a:r>
              <a:rPr lang="fa-IR" dirty="0">
                <a:cs typeface="B Mitra" panose="00000400000000000000" pitchFamily="2" charset="-78"/>
              </a:rPr>
              <a:t> هر فرد از هر واحدی که شرکت کند تنها اجازه دارد در مسابقات همان واحد بازی کند.</a:t>
            </a: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2ـ شایستگی سطح مهارت</a:t>
            </a:r>
            <a:endParaRPr lang="en-US" dirty="0" smtClean="0">
              <a:effectLst/>
              <a:cs typeface="B Mitra" panose="00000400000000000000" pitchFamily="2" charset="-78"/>
            </a:endParaRPr>
          </a:p>
          <a:p>
            <a:pPr marL="0" indent="0" algn="just" rtl="1">
              <a:buNone/>
            </a:pPr>
            <a:r>
              <a:rPr lang="fa-IR" dirty="0" smtClean="0">
                <a:cs typeface="B Mitra" panose="00000400000000000000" pitchFamily="2" charset="-78"/>
              </a:rPr>
              <a:t>دانش آموزان یا دانشجویانی می توانند در مسابقات منطقه ای و کشوری شرکت کنند که جزو باشگاه های حرفه ای نباشند. یا مدال آوران ملی و بین المللی نباشند.</a:t>
            </a:r>
            <a:endParaRPr lang="en-US" dirty="0" smtClean="0">
              <a:effectLst/>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38810939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a:r>
              <a:rPr lang="fa-IR" b="1" dirty="0">
                <a:cs typeface="B Mitra" panose="00000400000000000000" pitchFamily="2" charset="-78"/>
              </a:rPr>
              <a:t>ب) </a:t>
            </a:r>
            <a:r>
              <a:rPr lang="fa-IR" b="1" dirty="0" smtClean="0">
                <a:cs typeface="B Mitra" panose="00000400000000000000" pitchFamily="2" charset="-78"/>
              </a:rPr>
              <a:t>اعتراضات</a:t>
            </a:r>
            <a:endParaRPr lang="en-US" b="1" dirty="0">
              <a:cs typeface="B Mitra" panose="00000400000000000000" pitchFamily="2" charset="-78"/>
            </a:endParaRPr>
          </a:p>
        </p:txBody>
      </p:sp>
      <p:sp>
        <p:nvSpPr>
          <p:cNvPr id="3" name="Content Placeholder 2"/>
          <p:cNvSpPr>
            <a:spLocks noGrp="1"/>
          </p:cNvSpPr>
          <p:nvPr>
            <p:ph idx="1"/>
          </p:nvPr>
        </p:nvSpPr>
        <p:spPr>
          <a:xfrm>
            <a:off x="4242816" y="1825625"/>
            <a:ext cx="7110984" cy="4351338"/>
          </a:xfrm>
        </p:spPr>
        <p:txBody>
          <a:bodyPr>
            <a:normAutofit fontScale="92500" lnSpcReduction="20000"/>
          </a:bodyPr>
          <a:lstStyle/>
          <a:p>
            <a:pPr marL="0" indent="0" algn="just" rtl="1">
              <a:buNone/>
            </a:pPr>
            <a:r>
              <a:rPr lang="fa-IR" dirty="0">
                <a:cs typeface="B Mitra" panose="00000400000000000000" pitchFamily="2" charset="-78"/>
              </a:rPr>
              <a:t>هر تیم یا هر فرد که نسبت به واجد شرایط بودن بازیکن تیم حریف اعتراض دارد باید مدارک ذیل را ارائه نماید</a:t>
            </a:r>
            <a:r>
              <a:rPr lang="en-US" dirty="0">
                <a:cs typeface="B Mitra" panose="00000400000000000000" pitchFamily="2" charset="-78"/>
              </a:rPr>
              <a:t>:</a:t>
            </a:r>
            <a:endParaRPr lang="en-US" dirty="0" smtClean="0">
              <a:effectLst/>
              <a:cs typeface="B Mitra" panose="00000400000000000000" pitchFamily="2" charset="-78"/>
            </a:endParaRPr>
          </a:p>
          <a:p>
            <a:pPr lvl="0" algn="just" rtl="1"/>
            <a:r>
              <a:rPr lang="fa-IR" dirty="0">
                <a:cs typeface="B Mitra" panose="00000400000000000000" pitchFamily="2" charset="-78"/>
              </a:rPr>
              <a:t>شهامت کتبی امضاشدۀ شاهد</a:t>
            </a:r>
            <a:endParaRPr lang="en-US" dirty="0" smtClean="0">
              <a:effectLst/>
              <a:cs typeface="B Mitra" panose="00000400000000000000" pitchFamily="2" charset="-78"/>
            </a:endParaRPr>
          </a:p>
          <a:p>
            <a:pPr lvl="0" algn="just" rtl="1"/>
            <a:r>
              <a:rPr lang="fa-IR" dirty="0">
                <a:cs typeface="B Mitra" panose="00000400000000000000" pitchFamily="2" charset="-78"/>
              </a:rPr>
              <a:t>تاریخ و زمانی که نشان‌دهندۀ شرکت غیرمجاز بازیکن باشد</a:t>
            </a:r>
            <a:endParaRPr lang="en-US" dirty="0" smtClean="0">
              <a:effectLst/>
              <a:cs typeface="B Mitra" panose="00000400000000000000" pitchFamily="2" charset="-78"/>
            </a:endParaRPr>
          </a:p>
          <a:p>
            <a:pPr lvl="0" algn="just" rtl="1"/>
            <a:r>
              <a:rPr lang="fa-IR" dirty="0">
                <a:cs typeface="B Mitra" panose="00000400000000000000" pitchFamily="2" charset="-78"/>
              </a:rPr>
              <a:t>عکس یا جدولی که دال بر غیرقانونی بودن بازیکن باشد</a:t>
            </a:r>
            <a:endParaRPr lang="en-US" dirty="0" smtClean="0">
              <a:effectLst/>
              <a:cs typeface="B Mitra" panose="00000400000000000000" pitchFamily="2" charset="-78"/>
            </a:endParaRPr>
          </a:p>
          <a:p>
            <a:pPr algn="just" rtl="1"/>
            <a:r>
              <a:rPr lang="fa-IR" dirty="0">
                <a:cs typeface="B Mitra" panose="00000400000000000000" pitchFamily="2" charset="-78"/>
              </a:rPr>
              <a:t>اگر اعتراض مربوط به تأیید شدن یا نشدن بازیکن نباشد و مربوط به بازی باشد، در این صورت مقامات ورزشی و ناظران این مسئله را مورد بررسی قرار می‌دهند</a:t>
            </a:r>
            <a:r>
              <a:rPr lang="en-US" dirty="0">
                <a:cs typeface="B Mitra" panose="00000400000000000000" pitchFamily="2" charset="-78"/>
              </a:rPr>
              <a:t>.</a:t>
            </a:r>
            <a:endParaRPr lang="en-US" dirty="0" smtClean="0">
              <a:effectLst/>
              <a:cs typeface="B Mitra" panose="00000400000000000000" pitchFamily="2" charset="-78"/>
            </a:endParaRPr>
          </a:p>
          <a:p>
            <a:pPr algn="just" rtl="1"/>
            <a:r>
              <a:rPr lang="fa-IR" dirty="0">
                <a:cs typeface="B Mitra" panose="00000400000000000000" pitchFamily="2" charset="-78"/>
              </a:rPr>
              <a:t>در بیشتر برنامه‌های ورزشی </a:t>
            </a:r>
            <a:r>
              <a:rPr lang="fa-IR" dirty="0" smtClean="0">
                <a:cs typeface="B Mitra" panose="00000400000000000000" pitchFamily="2" charset="-78"/>
              </a:rPr>
              <a:t>آموزشگاهی اعتراض‌کننده </a:t>
            </a:r>
            <a:r>
              <a:rPr lang="fa-IR" dirty="0">
                <a:cs typeface="B Mitra" panose="00000400000000000000" pitchFamily="2" charset="-78"/>
              </a:rPr>
              <a:t>باید مبلغی را برای اعتراض، به‌منزلۀ مبلغ حق اعتراض، بپردازد. اگر اعتراض وارد بود، مبلغ به تیم شاکی مسترد می‌شود، در غیر این صورت، ادارۀ مسابقات این مبلغ را ضبط می‌کند. </a:t>
            </a:r>
            <a:r>
              <a:rPr lang="fa-IR" u="sng" dirty="0">
                <a:cs typeface="B Mitra" panose="00000400000000000000" pitchFamily="2" charset="-78"/>
              </a:rPr>
              <a:t>پرداخت این هزینه باعث جلوگیری از اعتراضات بیجا می‌گردد</a:t>
            </a:r>
            <a:r>
              <a:rPr lang="en-US" dirty="0">
                <a:cs typeface="B Mitra" panose="00000400000000000000" pitchFamily="2" charset="-78"/>
              </a:rPr>
              <a:t>.</a:t>
            </a:r>
            <a:endParaRPr lang="en-US" dirty="0" smtClean="0">
              <a:effectLst/>
              <a:cs typeface="B Mitra" panose="00000400000000000000" pitchFamily="2" charset="-78"/>
            </a:endParaRPr>
          </a:p>
          <a:p>
            <a:pPr algn="just"/>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92" y="2255520"/>
            <a:ext cx="3691128" cy="3759200"/>
          </a:xfrm>
          <a:prstGeom prst="rect">
            <a:avLst/>
          </a:prstGeom>
        </p:spPr>
      </p:pic>
    </p:spTree>
    <p:extLst>
      <p:ext uri="{BB962C8B-B14F-4D97-AF65-F5344CB8AC3E}">
        <p14:creationId xmlns:p14="http://schemas.microsoft.com/office/powerpoint/2010/main" val="38995191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a:r>
              <a:rPr lang="fa-IR" b="1" dirty="0">
                <a:cs typeface="B Mitra" panose="00000400000000000000" pitchFamily="2" charset="-78"/>
              </a:rPr>
              <a:t>ج) اقدامات انضباطی و </a:t>
            </a:r>
            <a:r>
              <a:rPr lang="fa-IR" b="1" dirty="0" smtClean="0">
                <a:cs typeface="B Mitra" panose="00000400000000000000" pitchFamily="2" charset="-78"/>
              </a:rPr>
              <a:t>جریمه</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rtl="1"/>
            <a:r>
              <a:rPr lang="fa-IR" dirty="0">
                <a:cs typeface="B Mitra" panose="00000400000000000000" pitchFamily="2" charset="-78"/>
              </a:rPr>
              <a:t>اگر تیمی در زمانی معین، معمولاً تا پنج دقیقه پس از زمان برنامه‌ریزی‌شده، آمادۀ مسابقه نباشد، این وضعیت غیبت به‌حساب می‌آید که تصمیم‌گیری در این مورد نیز بستگی به اختیارات مقامات یا هیئت‌داوران دارد.</a:t>
            </a:r>
            <a:endParaRPr lang="en-US" dirty="0" smtClean="0">
              <a:effectLst/>
              <a:cs typeface="B Mitra" panose="00000400000000000000" pitchFamily="2" charset="-78"/>
            </a:endParaRPr>
          </a:p>
          <a:p>
            <a:pPr algn="just" rtl="1"/>
            <a:r>
              <a:rPr lang="fa-IR" dirty="0">
                <a:cs typeface="B Mitra" panose="00000400000000000000" pitchFamily="2" charset="-78"/>
              </a:rPr>
              <a:t>بازی‌هایی که به دلیل غیبت برگزار نمی‌شود هرگز دوباره در جدول زمان‌بندی قرار نخواهند گرفت. </a:t>
            </a:r>
            <a:endParaRPr lang="en-US" dirty="0" smtClean="0">
              <a:effectLst/>
              <a:cs typeface="B Mitra" panose="00000400000000000000" pitchFamily="2" charset="-78"/>
            </a:endParaRPr>
          </a:p>
          <a:p>
            <a:pPr algn="just" rtl="1"/>
            <a:r>
              <a:rPr lang="fa-IR" dirty="0">
                <a:cs typeface="B Mitra" panose="00000400000000000000" pitchFamily="2" charset="-78"/>
              </a:rPr>
              <a:t>اگر تیمی پیش از آنکه یکی از مقامات یا ناظر، غیبت تیم مقابل را اعلام دارد، محل مسابقه را ترک کند هر دو تیم غایب محسوب خواهند شد.</a:t>
            </a:r>
            <a:endParaRPr lang="en-US" dirty="0" smtClean="0">
              <a:effectLst/>
              <a:cs typeface="B Mitra" panose="00000400000000000000" pitchFamily="2" charset="-78"/>
            </a:endParaRPr>
          </a:p>
          <a:p>
            <a:pPr algn="just" rtl="1"/>
            <a:r>
              <a:rPr lang="fa-IR" dirty="0">
                <a:cs typeface="B Mitra" panose="00000400000000000000" pitchFamily="2" charset="-78"/>
              </a:rPr>
              <a:t>تیمی که هنگام غیبت تیم مقابل در محل مسابقه حاضر می‌شود باید از تعداد کافی بازیکنان برخوردار باشد. در غیر این صورت، هر دو تیم غایب محسوب خواهند شد</a:t>
            </a:r>
            <a:r>
              <a:rPr lang="en-US" dirty="0">
                <a:cs typeface="B Mitra" panose="00000400000000000000" pitchFamily="2" charset="-78"/>
              </a:rPr>
              <a:t>.</a:t>
            </a:r>
            <a:endParaRPr lang="en-US" dirty="0" smtClean="0">
              <a:effectLst/>
              <a:cs typeface="B Mitra" panose="00000400000000000000" pitchFamily="2" charset="-78"/>
            </a:endParaRPr>
          </a:p>
          <a:p>
            <a:pPr algn="just" rtl="1"/>
            <a:r>
              <a:rPr lang="fa-IR" dirty="0">
                <a:cs typeface="B Mitra" panose="00000400000000000000" pitchFamily="2" charset="-78"/>
              </a:rPr>
              <a:t>اگر تیمی از تعداد نفرات لازم برای بازی برخوردار نباشد، کاپیتان یا مدیر تیم مقابل این حق انتخاب را دارد که در مسابقه شرکت کند و یا نکند، مشروط بر اینکه قوانین بازی این حق را برای قائل شده باشد. در صورت شکل گرفتن توافق شرکت، بازی صورت قانونی به خود خواهد گرفت و نمی‌توان تحت عنوان حضور یک تیم فاقد معیارهای لازم، نسبت به این بازی اعتراض کرد</a:t>
            </a:r>
            <a:r>
              <a:rPr lang="en-US" dirty="0">
                <a:cs typeface="B Mitra" panose="00000400000000000000" pitchFamily="2" charset="-78"/>
              </a:rPr>
              <a:t>.</a:t>
            </a:r>
            <a:endParaRPr lang="en-US" dirty="0" smtClean="0">
              <a:effectLst/>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30605890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a:r>
              <a:rPr lang="fa-IR" b="1" dirty="0">
                <a:cs typeface="B Mitra" panose="00000400000000000000" pitchFamily="2" charset="-78"/>
              </a:rPr>
              <a:t>د) تعویق بازی و تنظیم مجدد جدول </a:t>
            </a:r>
            <a:r>
              <a:rPr lang="fa-IR" b="1" dirty="0" smtClean="0">
                <a:cs typeface="B Mitra" panose="00000400000000000000" pitchFamily="2" charset="-78"/>
              </a:rPr>
              <a:t>بازی‌ها</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400" dirty="0">
                <a:cs typeface="B Mitra" panose="00000400000000000000" pitchFamily="2" charset="-78"/>
              </a:rPr>
              <a:t>اگر به هر دلیلی تنظیم مجدد جدول مسابقات ضروری باشد، برنامۀ مسابقه را با رضایت دو طرف و تأیید ستاد برگزاری به تعویق اندازید</a:t>
            </a:r>
            <a:r>
              <a:rPr lang="en-US" sz="2400" dirty="0">
                <a:cs typeface="B Mitra" panose="00000400000000000000" pitchFamily="2" charset="-78"/>
              </a:rPr>
              <a:t>. </a:t>
            </a:r>
            <a:endParaRPr lang="en-US" sz="2400" dirty="0" smtClean="0">
              <a:effectLst/>
              <a:cs typeface="B Mitra" panose="00000400000000000000" pitchFamily="2" charset="-78"/>
            </a:endParaRPr>
          </a:p>
          <a:p>
            <a:pPr algn="just" rtl="1"/>
            <a:r>
              <a:rPr lang="fa-IR" sz="2400" dirty="0">
                <a:cs typeface="B Mitra" panose="00000400000000000000" pitchFamily="2" charset="-78"/>
              </a:rPr>
              <a:t>یکی از روش‌های مناسب اطلاع‌رسانی به سازمان ورزشی و شرکت‌کنندگان تهیۀ پیام‌های تلفنی ضبط‌شده است. مزیت این روش آن است که می‌توان تعویق صورت گرفته و آخرین وضعیت جدول زمانی را حتی پس از پایان وقت اداری به اطلاع دو طرف ذی‌نفع رساند. بیشترین پیگیری‌های مربوط به برنامه‌های درون‌سازمانی و برون‌سازمانی بعد از ساعت اداری صورت می‌گیرد</a:t>
            </a:r>
            <a:r>
              <a:rPr lang="en-US" sz="2400" dirty="0">
                <a:cs typeface="B Mitra" panose="00000400000000000000" pitchFamily="2" charset="-78"/>
              </a:rPr>
              <a:t>.</a:t>
            </a:r>
            <a:endParaRPr lang="en-US" sz="2400" dirty="0">
              <a:effectLst/>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12" y="3902583"/>
            <a:ext cx="4413504" cy="2617089"/>
          </a:xfrm>
          <a:prstGeom prst="rect">
            <a:avLst/>
          </a:prstGeom>
        </p:spPr>
      </p:pic>
    </p:spTree>
    <p:extLst>
      <p:ext uri="{BB962C8B-B14F-4D97-AF65-F5344CB8AC3E}">
        <p14:creationId xmlns:p14="http://schemas.microsoft.com/office/powerpoint/2010/main" val="4735162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a:r>
              <a:rPr lang="fa-IR" b="1" dirty="0">
                <a:cs typeface="B Mitra" panose="00000400000000000000" pitchFamily="2" charset="-78"/>
              </a:rPr>
              <a:t>ه) مقررات و تأییدیۀ </a:t>
            </a:r>
            <a:r>
              <a:rPr lang="fa-IR" b="1" dirty="0" smtClean="0">
                <a:cs typeface="B Mitra" panose="00000400000000000000" pitchFamily="2" charset="-78"/>
              </a:rPr>
              <a:t>پزشکی</a:t>
            </a:r>
            <a:endParaRPr lang="en-US" b="1" dirty="0">
              <a:cs typeface="B Mitra" panose="00000400000000000000" pitchFamily="2" charset="-78"/>
            </a:endParaRPr>
          </a:p>
        </p:txBody>
      </p:sp>
      <p:sp>
        <p:nvSpPr>
          <p:cNvPr id="3" name="Content Placeholder 2"/>
          <p:cNvSpPr>
            <a:spLocks noGrp="1"/>
          </p:cNvSpPr>
          <p:nvPr>
            <p:ph idx="1"/>
          </p:nvPr>
        </p:nvSpPr>
        <p:spPr>
          <a:xfrm>
            <a:off x="6117336" y="1825625"/>
            <a:ext cx="5236464" cy="4351338"/>
          </a:xfrm>
        </p:spPr>
        <p:txBody>
          <a:bodyPr/>
          <a:lstStyle/>
          <a:p>
            <a:pPr algn="just" rtl="1"/>
            <a:r>
              <a:rPr lang="fa-IR" dirty="0">
                <a:cs typeface="B Mitra" panose="00000400000000000000" pitchFamily="2" charset="-78"/>
              </a:rPr>
              <a:t>در مورد شرکت‌کنندگان خردسال به‌غیراز تأییدیۀ پزشک، رضایت‌نامۀ کتبی والدین یا قیم آن‌ها برای شرکت در مسابقات ضروری است. </a:t>
            </a:r>
            <a:endParaRPr lang="fa-IR" dirty="0" smtClean="0">
              <a:cs typeface="B Mitra" panose="00000400000000000000" pitchFamily="2" charset="-78"/>
            </a:endParaRPr>
          </a:p>
          <a:p>
            <a:pPr algn="just" rtl="1"/>
            <a:endParaRPr lang="en-US" dirty="0" smtClean="0">
              <a:cs typeface="B Mitra" panose="00000400000000000000" pitchFamily="2" charset="-78"/>
            </a:endParaRPr>
          </a:p>
          <a:p>
            <a:pPr algn="just" rtl="1"/>
            <a:r>
              <a:rPr lang="fa-IR" dirty="0" smtClean="0">
                <a:cs typeface="B Mitra" panose="00000400000000000000" pitchFamily="2" charset="-78"/>
              </a:rPr>
              <a:t>این </a:t>
            </a:r>
            <a:r>
              <a:rPr lang="fa-IR" dirty="0">
                <a:cs typeface="B Mitra" panose="00000400000000000000" pitchFamily="2" charset="-78"/>
              </a:rPr>
              <a:t>رضایت‌نامه دلالت بر آن دارد که والدین آن‌ها از شرکت فرزندانشان در مسابقات مطلع­اند</a:t>
            </a:r>
            <a:r>
              <a:rPr lang="en-US" dirty="0">
                <a:cs typeface="B Mitra" panose="00000400000000000000" pitchFamily="2" charset="-78"/>
              </a:rPr>
              <a:t>.</a:t>
            </a:r>
            <a:endParaRPr lang="en-US" dirty="0">
              <a:effectLst/>
              <a:cs typeface="B Mitra"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71" b="12635"/>
          <a:stretch/>
        </p:blipFill>
        <p:spPr>
          <a:xfrm>
            <a:off x="1162621" y="1998345"/>
            <a:ext cx="3939731" cy="465985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572816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66FF"/>
          </a:solidFill>
        </p:spPr>
        <p:txBody>
          <a:bodyPr/>
          <a:lstStyle/>
          <a:p>
            <a:pPr algn="ctr" rtl="1"/>
            <a:r>
              <a:rPr lang="fa-IR" b="1" dirty="0">
                <a:cs typeface="B Mitra" panose="00000400000000000000" pitchFamily="2" charset="-78"/>
              </a:rPr>
              <a:t>و) کارت شناسایی(</a:t>
            </a:r>
            <a:r>
              <a:rPr lang="en-US" b="1" dirty="0">
                <a:cs typeface="B Mitra" panose="00000400000000000000" pitchFamily="2" charset="-78"/>
              </a:rPr>
              <a:t>ID</a:t>
            </a:r>
            <a:r>
              <a:rPr lang="fa-IR" b="1" dirty="0" smtClean="0">
                <a:cs typeface="B Mitra" panose="00000400000000000000" pitchFamily="2" charset="-78"/>
              </a:rPr>
              <a:t>)</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r" rtl="1">
              <a:buNone/>
            </a:pPr>
            <a:r>
              <a:rPr lang="fa-IR" dirty="0">
                <a:cs typeface="B Mitra" panose="00000400000000000000" pitchFamily="2" charset="-78"/>
              </a:rPr>
              <a:t>کارت شناسایی درواقع مجوز عبور و اعتبار افراد شرکت‌کننده در یک رویداد ورزشی محسوب می‌شود</a:t>
            </a:r>
            <a:r>
              <a:rPr lang="en-US" dirty="0">
                <a:cs typeface="B Mitra" panose="00000400000000000000" pitchFamily="2" charset="-78"/>
              </a:rPr>
              <a:t>.</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معمولاً، در حین ورود ورزشکاران و هیئت همراه به اردوگاه مسابقات کارت شناسایی موقتی که دارای اعتبار یک‌روزه است، برای آن‌ها صادر می‌شود. کارت شناسایی اصلی شامل عکس و مشخصات ویژۀ کارت شناسایی است که در روز دوم صادر می‌شود</a:t>
            </a:r>
            <a:r>
              <a:rPr lang="en-US" dirty="0">
                <a:cs typeface="B Mitra" panose="00000400000000000000" pitchFamily="2" charset="-78"/>
              </a:rPr>
              <a:t>.</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برای صدور کارت شناسایی مراحل زیر باید صورت گیرد:</a:t>
            </a:r>
            <a:endParaRPr lang="en-US" dirty="0" smtClean="0">
              <a:effectLst/>
              <a:cs typeface="B Mitra" panose="00000400000000000000" pitchFamily="2" charset="-78"/>
            </a:endParaRPr>
          </a:p>
          <a:p>
            <a:pPr algn="r" rtl="1"/>
            <a:r>
              <a:rPr lang="fa-IR" dirty="0">
                <a:cs typeface="B Mitra" panose="00000400000000000000" pitchFamily="2" charset="-78"/>
              </a:rPr>
              <a:t>ورود اعضای کاروان به محل کمیتۀ پذیرش بازی‌ها.</a:t>
            </a:r>
            <a:endParaRPr lang="en-US" dirty="0">
              <a:cs typeface="B Mitra" panose="00000400000000000000" pitchFamily="2" charset="-78"/>
            </a:endParaRPr>
          </a:p>
          <a:p>
            <a:pPr algn="r" rtl="1"/>
            <a:r>
              <a:rPr lang="fa-IR" dirty="0">
                <a:cs typeface="B Mitra" panose="00000400000000000000" pitchFamily="2" charset="-78"/>
              </a:rPr>
              <a:t>بررسی مشخصات اعضای کاروان ورزشی</a:t>
            </a:r>
            <a:endParaRPr lang="en-US" dirty="0">
              <a:cs typeface="B Mitra" panose="00000400000000000000" pitchFamily="2" charset="-78"/>
            </a:endParaRPr>
          </a:p>
          <a:p>
            <a:pPr algn="r" rtl="1"/>
            <a:r>
              <a:rPr lang="fa-IR" dirty="0">
                <a:cs typeface="B Mitra" panose="00000400000000000000" pitchFamily="2" charset="-78"/>
              </a:rPr>
              <a:t>تکمیل برگه‌های ناقص یا برگ مشخصات برای افرادی که قبلاً معرفی نشده­اند.</a:t>
            </a:r>
            <a:endParaRPr lang="en-US" dirty="0">
              <a:cs typeface="B Mitra" panose="00000400000000000000" pitchFamily="2" charset="-78"/>
            </a:endParaRPr>
          </a:p>
          <a:p>
            <a:pPr algn="r" rtl="1"/>
            <a:r>
              <a:rPr lang="fa-IR" dirty="0">
                <a:cs typeface="B Mitra" panose="00000400000000000000" pitchFamily="2" charset="-78"/>
              </a:rPr>
              <a:t>گرفتن عکس فوری از کلیه شرکت‌کنندگان.</a:t>
            </a:r>
            <a:endParaRPr lang="en-US" dirty="0">
              <a:cs typeface="B Mitra" panose="00000400000000000000" pitchFamily="2" charset="-78"/>
            </a:endParaRPr>
          </a:p>
          <a:p>
            <a:pPr algn="r" rtl="1"/>
            <a:r>
              <a:rPr lang="fa-IR" dirty="0">
                <a:cs typeface="B Mitra" panose="00000400000000000000" pitchFamily="2" charset="-78"/>
              </a:rPr>
              <a:t>پرداخت حق شرکت کلیۀ شرکت‌کنندگان برای مدت اقامت در اردو.</a:t>
            </a:r>
            <a:endParaRPr lang="en-US" dirty="0">
              <a:cs typeface="B Mitra" panose="00000400000000000000" pitchFamily="2" charset="-78"/>
            </a:endParaRPr>
          </a:p>
          <a:p>
            <a:pPr algn="r" rtl="1"/>
            <a:r>
              <a:rPr lang="fa-IR" dirty="0">
                <a:cs typeface="B Mitra" panose="00000400000000000000" pitchFamily="2" charset="-78"/>
              </a:rPr>
              <a:t>صدور کارت شناسایی موقت برای کلیۀ شرکت‌کنندگان</a:t>
            </a:r>
            <a:endParaRPr lang="en-US" dirty="0">
              <a:cs typeface="B Mitra" panose="00000400000000000000" pitchFamily="2" charset="-78"/>
            </a:endParaRPr>
          </a:p>
          <a:p>
            <a:pPr marL="0" indent="0" algn="r" rtl="1">
              <a:buNone/>
            </a:pPr>
            <a:r>
              <a:rPr lang="fa-IR" dirty="0">
                <a:cs typeface="B Mitra" panose="00000400000000000000" pitchFamily="2" charset="-78"/>
              </a:rPr>
              <a:t> </a:t>
            </a:r>
            <a:endParaRPr lang="en-US" dirty="0" smtClean="0">
              <a:effectLst/>
              <a:cs typeface="B Mitra" panose="00000400000000000000" pitchFamily="2" charset="-78"/>
            </a:endParaRPr>
          </a:p>
          <a:p>
            <a:pPr marL="0" indent="0" algn="r">
              <a:buNone/>
            </a:pP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21" y="3035808"/>
            <a:ext cx="3757803" cy="3822192"/>
          </a:xfrm>
          <a:prstGeom prst="rect">
            <a:avLst/>
          </a:prstGeom>
        </p:spPr>
      </p:pic>
    </p:spTree>
    <p:extLst>
      <p:ext uri="{BB962C8B-B14F-4D97-AF65-F5344CB8AC3E}">
        <p14:creationId xmlns:p14="http://schemas.microsoft.com/office/powerpoint/2010/main" val="34884623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760" y="1030097"/>
            <a:ext cx="10515600" cy="4351338"/>
          </a:xfrm>
          <a:solidFill>
            <a:srgbClr val="FFFF00"/>
          </a:solidFill>
          <a:ln w="28575">
            <a:solidFill>
              <a:schemeClr val="tx1"/>
            </a:solidFill>
          </a:ln>
        </p:spPr>
        <p:txBody>
          <a:bodyPr/>
          <a:lstStyle/>
          <a:p>
            <a:pPr marL="0" indent="0" algn="ctr" rtl="1">
              <a:buNone/>
            </a:pPr>
            <a:endParaRPr lang="fa-IR" b="1" dirty="0" smtClean="0"/>
          </a:p>
          <a:p>
            <a:pPr marL="0" indent="0" algn="ctr" rtl="1">
              <a:buNone/>
            </a:pPr>
            <a:endParaRPr lang="fa-IR" b="1" dirty="0" smtClean="0"/>
          </a:p>
          <a:p>
            <a:pPr marL="0" indent="0" algn="ctr" rtl="1">
              <a:buNone/>
            </a:pPr>
            <a:endParaRPr lang="fa-IR" b="1" dirty="0"/>
          </a:p>
          <a:p>
            <a:pPr marL="0" indent="0" algn="ctr" rtl="1">
              <a:buNone/>
            </a:pPr>
            <a:r>
              <a:rPr lang="fa-IR" sz="4400" b="1" dirty="0" smtClean="0"/>
              <a:t>مدیریت </a:t>
            </a:r>
            <a:r>
              <a:rPr lang="fa-IR" sz="4400" b="1" dirty="0"/>
              <a:t>و سرپرستی کاروان‌های ورزشی اعزامی به رقابت‌های برون‌مرزی</a:t>
            </a:r>
            <a:endParaRPr lang="en-US" sz="4400" dirty="0"/>
          </a:p>
          <a:p>
            <a:pPr marL="0" indent="0" algn="ctr" rtl="1">
              <a:buNone/>
            </a:pPr>
            <a:endParaRPr lang="en-US" dirty="0"/>
          </a:p>
        </p:txBody>
      </p:sp>
    </p:spTree>
    <p:extLst>
      <p:ext uri="{BB962C8B-B14F-4D97-AF65-F5344CB8AC3E}">
        <p14:creationId xmlns:p14="http://schemas.microsoft.com/office/powerpoint/2010/main" val="19346676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2">
              <a:lumMod val="20000"/>
              <a:lumOff val="80000"/>
            </a:schemeClr>
          </a:solidFill>
          <a:ln>
            <a:solidFill>
              <a:srgbClr val="FF3399"/>
            </a:solidFill>
          </a:ln>
        </p:spPr>
        <p:txBody>
          <a:bodyPr>
            <a:normAutofit/>
          </a:bodyPr>
          <a:lstStyle/>
          <a:p>
            <a:pPr algn="ctr" rtl="1"/>
            <a:r>
              <a:rPr lang="fa-IR" sz="4000" b="1" dirty="0" smtClean="0"/>
              <a:t>برنامه ریزی برای حضور در یک رویداد بین المللی ورزشی</a:t>
            </a:r>
            <a:endParaRPr lang="en-US" sz="4000" dirty="0"/>
          </a:p>
        </p:txBody>
      </p:sp>
      <p:sp>
        <p:nvSpPr>
          <p:cNvPr id="8194" name="Content Placeholder 2"/>
          <p:cNvSpPr>
            <a:spLocks noGrp="1"/>
          </p:cNvSpPr>
          <p:nvPr>
            <p:ph idx="1"/>
          </p:nvPr>
        </p:nvSpPr>
        <p:spPr/>
        <p:txBody>
          <a:bodyPr/>
          <a:lstStyle/>
          <a:p>
            <a:pPr algn="r" rtl="1" eaLnBrk="1" hangingPunct="1">
              <a:buFont typeface="Wingdings" panose="05000000000000000000" pitchFamily="2" charset="2"/>
              <a:buChar char="ü"/>
            </a:pPr>
            <a:r>
              <a:rPr lang="fa-IR" altLang="en-US" dirty="0">
                <a:cs typeface="B Mitra" panose="00000400000000000000" pitchFamily="2" charset="-78"/>
              </a:rPr>
              <a:t>داشتن زمان کافی جهت برنامه ریزی دقیق امری ضروری </a:t>
            </a:r>
            <a:r>
              <a:rPr lang="fa-IR" altLang="en-US" dirty="0" smtClean="0">
                <a:cs typeface="B Mitra" panose="00000400000000000000" pitchFamily="2" charset="-78"/>
              </a:rPr>
              <a:t>است.</a:t>
            </a:r>
            <a:endParaRPr lang="fa-IR" altLang="en-US" dirty="0">
              <a:cs typeface="B Mitra" panose="00000400000000000000" pitchFamily="2" charset="-78"/>
            </a:endParaRPr>
          </a:p>
          <a:p>
            <a:pPr algn="r" rtl="1" eaLnBrk="1" hangingPunct="1">
              <a:buFont typeface="Wingdings" panose="05000000000000000000" pitchFamily="2" charset="2"/>
              <a:buChar char="ü"/>
            </a:pPr>
            <a:r>
              <a:rPr lang="fa-IR" altLang="en-US" dirty="0">
                <a:cs typeface="B Mitra" panose="00000400000000000000" pitchFamily="2" charset="-78"/>
              </a:rPr>
              <a:t>سرپرست هیئت یا تیم باید در تمامی لحظات آمادگی برخورد با مشکلات را داشته باشد.</a:t>
            </a:r>
          </a:p>
          <a:p>
            <a:pPr algn="r" rtl="1" eaLnBrk="1" hangingPunct="1">
              <a:buFont typeface="Wingdings" panose="05000000000000000000" pitchFamily="2" charset="2"/>
              <a:buChar char="ü"/>
            </a:pPr>
            <a:r>
              <a:rPr lang="fa-IR" altLang="en-US" dirty="0">
                <a:cs typeface="B Mitra" panose="00000400000000000000" pitchFamily="2" charset="-78"/>
              </a:rPr>
              <a:t>بنابراین صبر و خونسردی از جمله خصوصیات مورد نیاز هرسرپرست به منظور حل مشکل در مواقع بحرانی است.</a:t>
            </a:r>
            <a:endParaRPr lang="en-US" altLang="en-US" dirty="0">
              <a:cs typeface="B Mitra" panose="00000400000000000000" pitchFamily="2" charset="-78"/>
            </a:endParaRPr>
          </a:p>
        </p:txBody>
      </p:sp>
      <p:pic>
        <p:nvPicPr>
          <p:cNvPr id="28676" name="Picture 4"/>
          <p:cNvPicPr>
            <a:picLocks noChangeAspect="1" noChangeArrowheads="1"/>
          </p:cNvPicPr>
          <p:nvPr/>
        </p:nvPicPr>
        <p:blipFill>
          <a:blip r:embed="rId2" cstate="print"/>
          <a:srcRect/>
          <a:stretch>
            <a:fillRect/>
          </a:stretch>
        </p:blipFill>
        <p:spPr bwMode="auto">
          <a:xfrm rot="21031579">
            <a:off x="543601" y="4106157"/>
            <a:ext cx="41910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240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طبقه‌بندی هیئت‌های ورزشی اعزام به </a:t>
            </a:r>
            <a:r>
              <a:rPr lang="fa-IR" b="1" dirty="0" smtClean="0">
                <a:cs typeface="B Mitra" panose="00000400000000000000" pitchFamily="2" charset="-78"/>
              </a:rPr>
              <a:t>مسابقات</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نحوه اداره و سرپرستی تیم‌ها و هیئت‌های ورزشی بستگی مستقیم به تعداد افراد هر یک از آن‌ها دارد. برای شرکت در بازی‌های منطقه‌ای معمولاً هیئت کوچک ورزشی از ورزشکاران </a:t>
            </a:r>
            <a:r>
              <a:rPr lang="fa-IR" b="1" dirty="0">
                <a:cs typeface="B Mitra" panose="00000400000000000000" pitchFamily="2" charset="-78"/>
              </a:rPr>
              <a:t>2 تا 5 رشته</a:t>
            </a:r>
            <a:r>
              <a:rPr lang="fa-IR" dirty="0">
                <a:cs typeface="B Mitra" panose="00000400000000000000" pitchFamily="2" charset="-78"/>
              </a:rPr>
              <a:t> ورزشی تشکیل می‌شود. هر یک از رشته‌ها سرپرست جداگانه دارند و سرپرستی کل گروه با سرپرست هیئت است. هیئت‌های ورزشی تا صد نفر دارای یک سرپرست هیئت و یک نفر معاون است. به ازای هر صد نفر ورزشکار که به تعداد مذکور اضافه شود، یک معاون اضافه می‌شود و یک هیئت ورزشی حداکثر سه معاون می‌تواند داشته باشد. </a:t>
            </a:r>
            <a:endParaRPr lang="en-US" dirty="0">
              <a:cs typeface="B Mitra" panose="00000400000000000000" pitchFamily="2" charset="-78"/>
            </a:endParaRPr>
          </a:p>
        </p:txBody>
      </p:sp>
      <p:pic>
        <p:nvPicPr>
          <p:cNvPr id="15" name="Picture 14"/>
          <p:cNvPicPr>
            <a:picLocks noChangeAspect="1"/>
          </p:cNvPicPr>
          <p:nvPr/>
        </p:nvPicPr>
        <p:blipFill>
          <a:blip r:embed="rId2"/>
          <a:stretch>
            <a:fillRect/>
          </a:stretch>
        </p:blipFill>
        <p:spPr>
          <a:xfrm>
            <a:off x="2463927" y="4211606"/>
            <a:ext cx="4677537" cy="2514599"/>
          </a:xfrm>
          <a:prstGeom prst="rect">
            <a:avLst/>
          </a:prstGeom>
        </p:spPr>
      </p:pic>
    </p:spTree>
    <p:extLst>
      <p:ext uri="{BB962C8B-B14F-4D97-AF65-F5344CB8AC3E}">
        <p14:creationId xmlns:p14="http://schemas.microsoft.com/office/powerpoint/2010/main" val="3030326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4">
              <a:lumMod val="40000"/>
              <a:lumOff val="60000"/>
            </a:schemeClr>
          </a:solidFill>
        </p:spPr>
        <p:txBody>
          <a:bodyPr>
            <a:normAutofit/>
          </a:bodyPr>
          <a:lstStyle/>
          <a:p>
            <a:pPr algn="ctr"/>
            <a:r>
              <a:rPr lang="fa-IR" b="1" dirty="0">
                <a:cs typeface="B Mitra" panose="00000400000000000000" pitchFamily="2" charset="-78"/>
              </a:rPr>
              <a:t>انواع سازمانهای ورزشی </a:t>
            </a:r>
            <a:r>
              <a:rPr lang="fa-IR" b="1" dirty="0" smtClean="0">
                <a:cs typeface="B Mitra" panose="00000400000000000000" pitchFamily="2" charset="-78"/>
              </a:rPr>
              <a:t>درایران</a:t>
            </a:r>
            <a:endParaRPr lang="en-US" b="1" dirty="0">
              <a:cs typeface="B Mitra" panose="00000400000000000000" pitchFamily="2" charset="-78"/>
            </a:endParaRPr>
          </a:p>
        </p:txBody>
      </p:sp>
      <p:sp>
        <p:nvSpPr>
          <p:cNvPr id="2" name="Content Placeholder 1"/>
          <p:cNvSpPr>
            <a:spLocks noGrp="1"/>
          </p:cNvSpPr>
          <p:nvPr>
            <p:ph idx="1"/>
          </p:nvPr>
        </p:nvSpPr>
        <p:spPr/>
        <p:txBody>
          <a:bodyPr>
            <a:normAutofit/>
          </a:bodyPr>
          <a:lstStyle/>
          <a:p>
            <a:pPr marL="0" indent="0" algn="r" rtl="1">
              <a:buNone/>
            </a:pPr>
            <a:r>
              <a:rPr lang="fa-IR" dirty="0" smtClean="0">
                <a:cs typeface="B Mitra" panose="00000400000000000000" pitchFamily="2" charset="-78"/>
              </a:rPr>
              <a:t>تعریف </a:t>
            </a:r>
            <a:r>
              <a:rPr lang="fa-IR" dirty="0">
                <a:cs typeface="B Mitra" panose="00000400000000000000" pitchFamily="2" charset="-78"/>
              </a:rPr>
              <a:t>سازمانهای ورزشی</a:t>
            </a:r>
            <a:r>
              <a:rPr lang="fa-IR" dirty="0" smtClean="0">
                <a:cs typeface="B Mitra" panose="00000400000000000000" pitchFamily="2" charset="-78"/>
              </a:rPr>
              <a:t>: سازمانهای </a:t>
            </a:r>
            <a:r>
              <a:rPr lang="fa-IR" dirty="0">
                <a:cs typeface="B Mitra" panose="00000400000000000000" pitchFamily="2" charset="-78"/>
              </a:rPr>
              <a:t>ورزشی باتوجه به قانون </a:t>
            </a:r>
            <a:r>
              <a:rPr lang="fa-IR" dirty="0" smtClean="0">
                <a:cs typeface="B Mitra" panose="00000400000000000000" pitchFamily="2" charset="-78"/>
              </a:rPr>
              <a:t>یا اساسنامه </a:t>
            </a:r>
            <a:r>
              <a:rPr lang="fa-IR" dirty="0">
                <a:cs typeface="B Mitra" panose="00000400000000000000" pitchFamily="2" charset="-78"/>
              </a:rPr>
              <a:t>مصوب تاسیس </a:t>
            </a:r>
            <a:r>
              <a:rPr lang="fa-IR" dirty="0" smtClean="0">
                <a:cs typeface="B Mitra" panose="00000400000000000000" pitchFamily="2" charset="-78"/>
              </a:rPr>
              <a:t>می شوند و درحیطه </a:t>
            </a:r>
            <a:r>
              <a:rPr lang="fa-IR" dirty="0">
                <a:cs typeface="B Mitra" panose="00000400000000000000" pitchFamily="2" charset="-78"/>
              </a:rPr>
              <a:t>وظایف تعیین شده فعالیت </a:t>
            </a:r>
            <a:r>
              <a:rPr lang="fa-IR" dirty="0" smtClean="0">
                <a:cs typeface="B Mitra" panose="00000400000000000000" pitchFamily="2" charset="-78"/>
              </a:rPr>
              <a:t>می کنند</a:t>
            </a:r>
            <a:r>
              <a:rPr lang="fa-IR" dirty="0">
                <a:cs typeface="B Mitra" panose="00000400000000000000" pitchFamily="2" charset="-78"/>
              </a:rPr>
              <a:t>.</a:t>
            </a:r>
            <a:br>
              <a:rPr lang="fa-IR" dirty="0">
                <a:cs typeface="B Mitra" panose="00000400000000000000" pitchFamily="2" charset="-78"/>
              </a:rPr>
            </a:br>
            <a:r>
              <a:rPr lang="fa-IR" dirty="0" smtClean="0">
                <a:cs typeface="B Mitra" panose="00000400000000000000" pitchFamily="2" charset="-78"/>
              </a:rPr>
              <a:t>   </a:t>
            </a:r>
            <a:r>
              <a:rPr lang="fa-IR" dirty="0">
                <a:cs typeface="B Mitra" panose="00000400000000000000" pitchFamily="2" charset="-78"/>
              </a:rPr>
              <a:t/>
            </a:r>
            <a:br>
              <a:rPr lang="fa-IR" dirty="0">
                <a:cs typeface="B Mitra" panose="00000400000000000000" pitchFamily="2" charset="-78"/>
              </a:rPr>
            </a:br>
            <a:r>
              <a:rPr lang="fa-IR" dirty="0" smtClean="0">
                <a:cs typeface="B Mitra" panose="00000400000000000000" pitchFamily="2" charset="-78"/>
              </a:rPr>
              <a:t>اصلی ترین سازمانهای ورزشی در ایران عبارتند </a:t>
            </a:r>
            <a:r>
              <a:rPr lang="fa-IR" dirty="0">
                <a:cs typeface="B Mitra" panose="00000400000000000000" pitchFamily="2" charset="-78"/>
              </a:rPr>
              <a:t>از:</a:t>
            </a:r>
            <a:br>
              <a:rPr lang="fa-IR" dirty="0">
                <a:cs typeface="B Mitra" panose="00000400000000000000" pitchFamily="2" charset="-78"/>
              </a:rPr>
            </a:br>
            <a:endParaRPr lang="fa-IR" dirty="0" smtClean="0">
              <a:cs typeface="B Mitra" panose="00000400000000000000" pitchFamily="2" charset="-78"/>
            </a:endParaRPr>
          </a:p>
          <a:p>
            <a:pPr marL="0" indent="0" algn="r" rtl="1">
              <a:buNone/>
            </a:pPr>
            <a:r>
              <a:rPr lang="fa-IR" dirty="0" smtClean="0">
                <a:cs typeface="B Mitra" panose="00000400000000000000" pitchFamily="2" charset="-78"/>
              </a:rPr>
              <a:t>-وزارت ورزش و جوانان، کمیته ملی المپیک</a:t>
            </a:r>
            <a:r>
              <a:rPr lang="fa-IR" dirty="0">
                <a:cs typeface="B Mitra" panose="00000400000000000000" pitchFamily="2" charset="-78"/>
              </a:rPr>
              <a:t/>
            </a:r>
            <a:br>
              <a:rPr lang="fa-IR" dirty="0">
                <a:cs typeface="B Mitra" panose="00000400000000000000" pitchFamily="2" charset="-78"/>
              </a:rPr>
            </a:br>
            <a:r>
              <a:rPr lang="fa-IR" dirty="0">
                <a:cs typeface="B Mitra" panose="00000400000000000000" pitchFamily="2" charset="-78"/>
              </a:rPr>
              <a:t>-معاونت </a:t>
            </a:r>
            <a:r>
              <a:rPr lang="fa-IR" dirty="0" smtClean="0">
                <a:cs typeface="B Mitra" panose="00000400000000000000" pitchFamily="2" charset="-78"/>
              </a:rPr>
              <a:t>تربیت </a:t>
            </a:r>
            <a:r>
              <a:rPr lang="fa-IR" dirty="0">
                <a:cs typeface="B Mitra" panose="00000400000000000000" pitchFamily="2" charset="-78"/>
              </a:rPr>
              <a:t>بدنی وزارت </a:t>
            </a:r>
            <a:r>
              <a:rPr lang="fa-IR" dirty="0" smtClean="0">
                <a:cs typeface="B Mitra" panose="00000400000000000000" pitchFamily="2" charset="-78"/>
              </a:rPr>
              <a:t>آموزش </a:t>
            </a:r>
            <a:r>
              <a:rPr lang="fa-IR" dirty="0">
                <a:cs typeface="B Mitra" panose="00000400000000000000" pitchFamily="2" charset="-78"/>
              </a:rPr>
              <a:t>وپرورش</a:t>
            </a:r>
            <a:br>
              <a:rPr lang="fa-IR" dirty="0">
                <a:cs typeface="B Mitra" panose="00000400000000000000" pitchFamily="2" charset="-78"/>
              </a:rPr>
            </a:br>
            <a:r>
              <a:rPr lang="fa-IR" dirty="0">
                <a:cs typeface="B Mitra" panose="00000400000000000000" pitchFamily="2" charset="-78"/>
              </a:rPr>
              <a:t>-سازمان تربیت بدنی نیروهای مسلح</a:t>
            </a:r>
            <a:br>
              <a:rPr lang="fa-IR" dirty="0">
                <a:cs typeface="B Mitra" panose="00000400000000000000" pitchFamily="2" charset="-78"/>
              </a:rPr>
            </a:br>
            <a:r>
              <a:rPr lang="fa-IR" dirty="0">
                <a:cs typeface="B Mitra" panose="00000400000000000000" pitchFamily="2" charset="-78"/>
              </a:rPr>
              <a:t>-اداره کل تربیت بدنی وزارت </a:t>
            </a:r>
            <a:r>
              <a:rPr lang="fa-IR" dirty="0" smtClean="0">
                <a:cs typeface="B Mitra" panose="00000400000000000000" pitchFamily="2" charset="-78"/>
              </a:rPr>
              <a:t>علوم، تحقیقات </a:t>
            </a:r>
            <a:r>
              <a:rPr lang="fa-IR" dirty="0">
                <a:cs typeface="B Mitra" panose="00000400000000000000" pitchFamily="2" charset="-78"/>
              </a:rPr>
              <a:t>فناوری</a:t>
            </a:r>
            <a:br>
              <a:rPr lang="fa-IR" dirty="0">
                <a:cs typeface="B Mitra" panose="00000400000000000000" pitchFamily="2" charset="-78"/>
              </a:rPr>
            </a:br>
            <a:r>
              <a:rPr lang="fa-IR" dirty="0">
                <a:cs typeface="B Mitra" panose="00000400000000000000" pitchFamily="2" charset="-78"/>
              </a:rPr>
              <a:t>-اداره کل تربیت بدنی وزارت کار </a:t>
            </a:r>
            <a:r>
              <a:rPr lang="fa-IR" dirty="0" smtClean="0">
                <a:cs typeface="B Mitra" panose="00000400000000000000" pitchFamily="2" charset="-78"/>
              </a:rPr>
              <a:t>و اموراجتماعی</a:t>
            </a:r>
            <a:endParaRPr lang="en-US" dirty="0">
              <a:cs typeface="B Mitra" panose="00000400000000000000" pitchFamily="2" charset="-78"/>
            </a:endParaRPr>
          </a:p>
        </p:txBody>
      </p:sp>
      <p:pic>
        <p:nvPicPr>
          <p:cNvPr id="4098" name="Picture 2" descr="C:\Users\Lenovo\Desktop\تصاویر مدیریت\image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745" y="3190105"/>
            <a:ext cx="2564347" cy="256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5534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طبقه‌بندی هیئت‌های ورزشی اعزام به </a:t>
            </a:r>
            <a:r>
              <a:rPr lang="fa-IR" b="1" dirty="0" smtClean="0">
                <a:cs typeface="B Mitra" panose="00000400000000000000" pitchFamily="2" charset="-78"/>
              </a:rPr>
              <a:t>مسابقات</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just" rtl="1">
              <a:buNone/>
            </a:pPr>
            <a:r>
              <a:rPr lang="fa-IR" dirty="0">
                <a:cs typeface="B Mitra" panose="00000400000000000000" pitchFamily="2" charset="-78"/>
              </a:rPr>
              <a:t>گروهای ورزشی را که به مسابقات برون‌مرزی اعزام می‌شوند از لحاظ اندازه(تعداد) گروه می‌توان به سه دسته تقسیم کرد:</a:t>
            </a:r>
            <a:endParaRPr lang="en-US" dirty="0">
              <a:cs typeface="B Mitra" panose="00000400000000000000" pitchFamily="2" charset="-78"/>
            </a:endParaRPr>
          </a:p>
          <a:p>
            <a:pPr marL="0" indent="0" algn="just" rtl="1">
              <a:buNone/>
            </a:pPr>
            <a:r>
              <a:rPr lang="fa-IR" b="1" dirty="0">
                <a:cs typeface="B Mitra" panose="00000400000000000000" pitchFamily="2" charset="-78"/>
              </a:rPr>
              <a:t>1. تیم ورزشی</a:t>
            </a:r>
            <a:endParaRPr lang="en-US" dirty="0">
              <a:cs typeface="B Mitra" panose="00000400000000000000" pitchFamily="2" charset="-78"/>
            </a:endParaRPr>
          </a:p>
          <a:p>
            <a:pPr marL="0" indent="0" algn="just" rtl="1">
              <a:buNone/>
            </a:pPr>
            <a:r>
              <a:rPr lang="fa-IR" dirty="0">
                <a:cs typeface="B Mitra" panose="00000400000000000000" pitchFamily="2" charset="-78"/>
              </a:rPr>
              <a:t>تیم ورزشی به گروهی از ورزشکاران، مربیان و سرپرست و نفرات دیگر همراه گویند که در یک رشته ورزشی در مسابقات برون‌مرزی اعم از رسمی یا دوستانه حضور یابند. </a:t>
            </a:r>
            <a:r>
              <a:rPr lang="fa-IR" dirty="0" smtClean="0">
                <a:cs typeface="B Mitra" panose="00000400000000000000" pitchFamily="2" charset="-78"/>
              </a:rPr>
              <a:t> در </a:t>
            </a:r>
            <a:r>
              <a:rPr lang="fa-IR" dirty="0">
                <a:cs typeface="B Mitra" panose="00000400000000000000" pitchFamily="2" charset="-78"/>
              </a:rPr>
              <a:t>تیم‌های ورزشی کوچک مانند تنیس روی میز، تنیس و بدمینتون معمولاً یک سرپرست و یک یا دو نفر مربی کادر سرپرستی را تشکیل می‌دهند. </a:t>
            </a: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2. هیئت کوچک ورزشی</a:t>
            </a:r>
            <a:endParaRPr lang="en-US" dirty="0">
              <a:cs typeface="B Mitra" panose="00000400000000000000" pitchFamily="2" charset="-78"/>
            </a:endParaRPr>
          </a:p>
          <a:p>
            <a:pPr marL="0" indent="0" algn="just" rtl="1">
              <a:buNone/>
            </a:pPr>
            <a:r>
              <a:rPr lang="fa-IR" dirty="0">
                <a:cs typeface="B Mitra" panose="00000400000000000000" pitchFamily="2" charset="-78"/>
              </a:rPr>
              <a:t>هیئت کوچک ورزشی متشکل از 30 تا 70 نفر و شامل چند رشته ورزشی است. معمولاً در بازی‌های المپیک و بعضی از مسابقات چندجانبه هیئت‌هایی با این اندازه حضور می‌یابند</a:t>
            </a:r>
            <a:r>
              <a:rPr lang="fa-IR" dirty="0" smtClean="0">
                <a:cs typeface="B Mitra" panose="00000400000000000000" pitchFamily="2" charset="-78"/>
              </a:rPr>
              <a:t>.</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در یک هیئت ورزشی کوچک سرپرست کاروان، پزشک، مسئول روابط بین‌الملل، مسئول مطبوعاتی، مسئول امور تشریفات(بلیت، گذرنامه، ارز) و مسئول امور مالی از جمله افرادی هستند که حضورشان ضروری است.</a:t>
            </a: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3. هیئت ورزشی بزرگ</a:t>
            </a:r>
            <a:endParaRPr lang="en-US" dirty="0">
              <a:cs typeface="B Mitra" panose="00000400000000000000" pitchFamily="2" charset="-78"/>
            </a:endParaRPr>
          </a:p>
          <a:p>
            <a:pPr marL="0" indent="0" algn="just" rtl="1">
              <a:buNone/>
            </a:pPr>
            <a:r>
              <a:rPr lang="fa-IR" dirty="0">
                <a:cs typeface="B Mitra" panose="00000400000000000000" pitchFamily="2" charset="-78"/>
              </a:rPr>
              <a:t>هیئت ورزشی بزرگ(کاروان ورزشی) به گروهی اطلاق می‌شود که نفرات آن بیشتر از 70 نفرند. معمولاً چنین هیئت‌هایی در بازی‌های آسیایی حضور می‌یابند. </a:t>
            </a:r>
            <a:endParaRPr lang="en-US" dirty="0">
              <a:effectLst/>
              <a:cs typeface="B Mitra" panose="00000400000000000000" pitchFamily="2" charset="-78"/>
            </a:endParaRPr>
          </a:p>
        </p:txBody>
      </p:sp>
    </p:spTree>
    <p:extLst>
      <p:ext uri="{BB962C8B-B14F-4D97-AF65-F5344CB8AC3E}">
        <p14:creationId xmlns:p14="http://schemas.microsoft.com/office/powerpoint/2010/main" val="42365290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pPr algn="ctr"/>
            <a:r>
              <a:rPr lang="fa-IR" sz="4000" b="1" dirty="0">
                <a:cs typeface="B Mitra" panose="00000400000000000000" pitchFamily="2" charset="-78"/>
              </a:rPr>
              <a:t>مدیریت و سرپرستی کاروان‌های ورزشی اعزامی به رقابت‌های </a:t>
            </a:r>
            <a:r>
              <a:rPr lang="fa-IR" sz="4000" b="1" dirty="0" smtClean="0">
                <a:cs typeface="B Mitra" panose="00000400000000000000" pitchFamily="2" charset="-78"/>
              </a:rPr>
              <a:t>برون‌مرزی</a:t>
            </a:r>
            <a:endParaRPr lang="en-US" sz="4000" dirty="0">
              <a:cs typeface="B Mitra" panose="00000400000000000000" pitchFamily="2" charset="-78"/>
            </a:endParaRPr>
          </a:p>
        </p:txBody>
      </p:sp>
      <p:sp>
        <p:nvSpPr>
          <p:cNvPr id="3" name="Content Placeholder 2"/>
          <p:cNvSpPr>
            <a:spLocks noGrp="1"/>
          </p:cNvSpPr>
          <p:nvPr>
            <p:ph idx="1"/>
          </p:nvPr>
        </p:nvSpPr>
        <p:spPr>
          <a:xfrm>
            <a:off x="838200" y="2081657"/>
            <a:ext cx="10515600" cy="4351338"/>
          </a:xfrm>
        </p:spPr>
        <p:txBody>
          <a:bodyPr/>
          <a:lstStyle/>
          <a:p>
            <a:pPr algn="r" rtl="1"/>
            <a:r>
              <a:rPr lang="fa-IR" dirty="0">
                <a:cs typeface="B Mitra" panose="00000400000000000000" pitchFamily="2" charset="-78"/>
              </a:rPr>
              <a:t>به‌صورت کلی در مدیریت و سرپرستی کاروان‌های ورزشی اعزامی به رقابت‌های برون‌مرزی اقدامات به سه </a:t>
            </a:r>
            <a:r>
              <a:rPr lang="fa-IR" dirty="0" smtClean="0">
                <a:cs typeface="B Mitra" panose="00000400000000000000" pitchFamily="2" charset="-78"/>
              </a:rPr>
              <a:t>دسته زیر تقسیم می شود:</a:t>
            </a:r>
          </a:p>
          <a:p>
            <a:pPr algn="r" rtl="1"/>
            <a:r>
              <a:rPr lang="fa-IR" dirty="0" smtClean="0">
                <a:cs typeface="B Mitra" panose="00000400000000000000" pitchFamily="2" charset="-78"/>
              </a:rPr>
              <a:t>اقدامات </a:t>
            </a:r>
            <a:r>
              <a:rPr lang="fa-IR" dirty="0">
                <a:cs typeface="B Mitra" panose="00000400000000000000" pitchFamily="2" charset="-78"/>
              </a:rPr>
              <a:t>قبل از اعزام </a:t>
            </a:r>
            <a:r>
              <a:rPr lang="fa-IR" dirty="0" smtClean="0">
                <a:cs typeface="B Mitra" panose="00000400000000000000" pitchFamily="2" charset="-78"/>
              </a:rPr>
              <a:t>کاروان</a:t>
            </a:r>
          </a:p>
          <a:p>
            <a:pPr algn="r" rtl="1"/>
            <a:r>
              <a:rPr lang="fa-IR" dirty="0" smtClean="0">
                <a:cs typeface="B Mitra" panose="00000400000000000000" pitchFamily="2" charset="-78"/>
              </a:rPr>
              <a:t> </a:t>
            </a:r>
            <a:r>
              <a:rPr lang="fa-IR" dirty="0">
                <a:cs typeface="B Mitra" panose="00000400000000000000" pitchFamily="2" charset="-78"/>
              </a:rPr>
              <a:t>اقدامات در کشور </a:t>
            </a:r>
            <a:r>
              <a:rPr lang="fa-IR" dirty="0" smtClean="0">
                <a:cs typeface="B Mitra" panose="00000400000000000000" pitchFamily="2" charset="-78"/>
              </a:rPr>
              <a:t>میزبان</a:t>
            </a:r>
          </a:p>
          <a:p>
            <a:pPr algn="r" rtl="1"/>
            <a:r>
              <a:rPr lang="fa-IR" dirty="0" smtClean="0">
                <a:cs typeface="B Mitra" panose="00000400000000000000" pitchFamily="2" charset="-78"/>
              </a:rPr>
              <a:t>اقدامات </a:t>
            </a:r>
            <a:r>
              <a:rPr lang="fa-IR" dirty="0">
                <a:cs typeface="B Mitra" panose="00000400000000000000" pitchFamily="2" charset="-78"/>
              </a:rPr>
              <a:t>پس از </a:t>
            </a:r>
            <a:r>
              <a:rPr lang="fa-IR" dirty="0" smtClean="0">
                <a:cs typeface="B Mitra" panose="00000400000000000000" pitchFamily="2" charset="-78"/>
              </a:rPr>
              <a:t>اعزام کاروان</a:t>
            </a:r>
            <a:endParaRPr lang="en-US" dirty="0">
              <a:cs typeface="B Mitra"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12392" b="14667"/>
          <a:stretch/>
        </p:blipFill>
        <p:spPr>
          <a:xfrm>
            <a:off x="773256" y="2816352"/>
            <a:ext cx="5746416" cy="3895344"/>
          </a:xfrm>
          <a:prstGeom prst="rect">
            <a:avLst/>
          </a:prstGeom>
        </p:spPr>
      </p:pic>
    </p:spTree>
    <p:extLst>
      <p:ext uri="{BB962C8B-B14F-4D97-AF65-F5344CB8AC3E}">
        <p14:creationId xmlns:p14="http://schemas.microsoft.com/office/powerpoint/2010/main" val="39990553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a:cs typeface="B Mitra" panose="00000400000000000000" pitchFamily="2" charset="-78"/>
              </a:rPr>
              <a:t>الف) اقدامات قبل از اعزام کاروان </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70000" lnSpcReduction="20000"/>
          </a:bodyPr>
          <a:lstStyle/>
          <a:p>
            <a:pPr marL="0" indent="0" algn="just" rtl="1">
              <a:buNone/>
            </a:pPr>
            <a:r>
              <a:rPr lang="fa-IR" dirty="0">
                <a:cs typeface="B Mitra" panose="00000400000000000000" pitchFamily="2" charset="-78"/>
              </a:rPr>
              <a:t>قبل از اعزام کاروان ورزشی باید موارد زیر انجام شود:</a:t>
            </a:r>
            <a:endParaRPr lang="en-US" dirty="0" smtClean="0">
              <a:effectLst/>
              <a:cs typeface="B Mitra" panose="00000400000000000000" pitchFamily="2" charset="-78"/>
            </a:endParaRPr>
          </a:p>
          <a:p>
            <a:pPr marL="0" lvl="0" indent="0" algn="just" rtl="1">
              <a:buNone/>
            </a:pPr>
            <a:r>
              <a:rPr lang="fa-IR" b="1" dirty="0" smtClean="0">
                <a:cs typeface="B Mitra" panose="00000400000000000000" pitchFamily="2" charset="-78"/>
              </a:rPr>
              <a:t>الف) تأمین </a:t>
            </a:r>
            <a:r>
              <a:rPr lang="fa-IR" b="1" dirty="0">
                <a:cs typeface="B Mitra" panose="00000400000000000000" pitchFamily="2" charset="-78"/>
              </a:rPr>
              <a:t>بودجه و اعتبارات ریالی و ارزی </a:t>
            </a:r>
            <a:endParaRPr lang="en-US" dirty="0">
              <a:cs typeface="B Mitra" panose="00000400000000000000" pitchFamily="2" charset="-78"/>
            </a:endParaRPr>
          </a:p>
          <a:p>
            <a:pPr marL="0" lvl="0" indent="0" algn="just" rtl="1">
              <a:buNone/>
            </a:pPr>
            <a:r>
              <a:rPr lang="fa-IR" b="1" dirty="0" smtClean="0">
                <a:cs typeface="B Mitra" panose="00000400000000000000" pitchFamily="2" charset="-78"/>
              </a:rPr>
              <a:t>ب) گذرنامه </a:t>
            </a:r>
            <a:endParaRPr lang="en-US" dirty="0">
              <a:cs typeface="B Mitra" panose="00000400000000000000" pitchFamily="2" charset="-78"/>
            </a:endParaRPr>
          </a:p>
          <a:p>
            <a:pPr marL="0" lvl="0" indent="0" algn="just" rtl="1">
              <a:buNone/>
            </a:pPr>
            <a:r>
              <a:rPr lang="fa-IR" dirty="0">
                <a:cs typeface="B Mitra" panose="00000400000000000000" pitchFamily="2" charset="-78"/>
              </a:rPr>
              <a:t>داشتن گذرنامه برای اخذ روادید ورود به کشوری دیگر ضروری است. لذا باید اطلاعات لازم در خصوص مراحل صدور گذرنامه از ادارۀ گذرنامه کسب شود. </a:t>
            </a:r>
            <a:endParaRPr lang="en-US" dirty="0">
              <a:cs typeface="B Mitra" panose="00000400000000000000" pitchFamily="2" charset="-78"/>
            </a:endParaRPr>
          </a:p>
          <a:p>
            <a:pPr marL="0" lvl="0" indent="0" algn="just" rtl="1">
              <a:buNone/>
            </a:pPr>
            <a:r>
              <a:rPr lang="fa-IR" dirty="0">
                <a:cs typeface="B Mitra" panose="00000400000000000000" pitchFamily="2" charset="-78"/>
              </a:rPr>
              <a:t>چنانچه ورزشکاران شما فاقد گواهی پایان خدمت‌اند، قبل از اقدام به درخواست گذرنامه برابر مقررات باید موافقت کتبی سازمان ذی‌ربط آن‌ها را مبنی بر خروج از کشور به ادارۀ نظام‌وظیفه تسلیم کنید</a:t>
            </a:r>
            <a:r>
              <a:rPr lang="en-US" dirty="0">
                <a:cs typeface="B Mitra" panose="00000400000000000000" pitchFamily="2" charset="-78"/>
              </a:rPr>
              <a:t>.</a:t>
            </a:r>
          </a:p>
          <a:p>
            <a:pPr marL="0" lvl="0" indent="0" algn="just" rtl="1">
              <a:buNone/>
            </a:pPr>
            <a:r>
              <a:rPr lang="fa-IR" b="1" dirty="0" smtClean="0">
                <a:cs typeface="B Mitra" panose="00000400000000000000" pitchFamily="2" charset="-78"/>
              </a:rPr>
              <a:t>ج) تهیه </a:t>
            </a:r>
            <a:r>
              <a:rPr lang="fa-IR" b="1" dirty="0">
                <a:cs typeface="B Mitra" panose="00000400000000000000" pitchFamily="2" charset="-78"/>
              </a:rPr>
              <a:t>روادید(ویزا) </a:t>
            </a:r>
            <a:endParaRPr lang="en-US" dirty="0">
              <a:cs typeface="B Mitra" panose="00000400000000000000" pitchFamily="2" charset="-78"/>
            </a:endParaRPr>
          </a:p>
          <a:p>
            <a:pPr marL="0" indent="0" algn="just" rtl="1">
              <a:buNone/>
            </a:pPr>
            <a:r>
              <a:rPr lang="fa-IR" dirty="0">
                <a:cs typeface="B Mitra" panose="00000400000000000000" pitchFamily="2" charset="-78"/>
              </a:rPr>
              <a:t>سفر به کشوری دیگر نیازمند اخذ روادید است که باید آن را از سفارت‌خانه کشور مقصد دریافت کرد. </a:t>
            </a:r>
            <a:r>
              <a:rPr lang="fa-IR" dirty="0" smtClean="0">
                <a:cs typeface="B Mitra" panose="00000400000000000000" pitchFamily="2" charset="-78"/>
              </a:rPr>
              <a:t>از </a:t>
            </a:r>
            <a:r>
              <a:rPr lang="fa-IR" dirty="0">
                <a:cs typeface="B Mitra" panose="00000400000000000000" pitchFamily="2" charset="-78"/>
              </a:rPr>
              <a:t>کمیتۀ برگزاری مسابقات در کشور میزبان بخواهید اسامی اعضای کاروان را برای سفارت کشور خود در تهران ارسال کند تا در صورت مراجعۀ شما و ارائۀ دعوت‌نامۀ مسابقات، سفارت آن کشور در تهران قبلاً از اسامی اعضای کاروان مطلع شده باشد</a:t>
            </a:r>
            <a:r>
              <a:rPr lang="en-US" dirty="0">
                <a:cs typeface="B Mitra" panose="00000400000000000000" pitchFamily="2" charset="-78"/>
              </a:rPr>
              <a:t>.</a:t>
            </a:r>
          </a:p>
          <a:p>
            <a:pPr marL="0" lvl="0" indent="0" algn="just" rtl="1">
              <a:buNone/>
            </a:pPr>
            <a:r>
              <a:rPr lang="fa-IR" b="1" dirty="0" smtClean="0">
                <a:cs typeface="B Mitra" panose="00000400000000000000" pitchFamily="2" charset="-78"/>
              </a:rPr>
              <a:t>د) دریافت </a:t>
            </a:r>
            <a:r>
              <a:rPr lang="fa-IR" b="1" dirty="0">
                <a:cs typeface="B Mitra" panose="00000400000000000000" pitchFamily="2" charset="-78"/>
              </a:rPr>
              <a:t>مجوز خروج </a:t>
            </a:r>
            <a:endParaRPr lang="en-US" dirty="0">
              <a:cs typeface="B Mitra" panose="00000400000000000000" pitchFamily="2" charset="-78"/>
            </a:endParaRPr>
          </a:p>
          <a:p>
            <a:pPr marL="0" indent="0" algn="just" rtl="1">
              <a:buNone/>
            </a:pPr>
            <a:r>
              <a:rPr lang="fa-IR" dirty="0" smtClean="0">
                <a:cs typeface="B Mitra" panose="00000400000000000000" pitchFamily="2" charset="-78"/>
              </a:rPr>
              <a:t>ـ </a:t>
            </a:r>
            <a:r>
              <a:rPr lang="fa-IR" dirty="0">
                <a:cs typeface="B Mitra" panose="00000400000000000000" pitchFamily="2" charset="-78"/>
              </a:rPr>
              <a:t>کاروان‌های ورزشی اعزامی از جانب وزارت ورزش و جوانان به‌جای دریافت مجوز خروج از نهاد ریاست جمهوری، مجوز خروج خود را از شورای برون‌مرزی این سازمان دریافت کنند</a:t>
            </a:r>
            <a:r>
              <a:rPr lang="en-US" dirty="0">
                <a:cs typeface="B Mitra" panose="00000400000000000000" pitchFamily="2" charset="-78"/>
              </a:rPr>
              <a:t>.</a:t>
            </a:r>
            <a:r>
              <a:rPr lang="fa-IR" dirty="0">
                <a:cs typeface="B Mitra" panose="00000400000000000000" pitchFamily="2" charset="-78"/>
              </a:rPr>
              <a:t> در حقیقت در </a:t>
            </a:r>
            <a:r>
              <a:rPr lang="fa-IR" u="sng" dirty="0">
                <a:cs typeface="B Mitra" panose="00000400000000000000" pitchFamily="2" charset="-78"/>
              </a:rPr>
              <a:t>وزارت ورزش و جوانان، شورایی وجود دارد که در ارتباط با کلیه اعزام‌ها و سفرهای ورزشی به خارج از کشور تصمیم‌گیری</a:t>
            </a:r>
            <a:r>
              <a:rPr lang="fa-IR" dirty="0">
                <a:cs typeface="B Mitra" panose="00000400000000000000" pitchFamily="2" charset="-78"/>
              </a:rPr>
              <a:t> می‌کند. </a:t>
            </a:r>
            <a:endParaRPr lang="en-US" dirty="0" smtClean="0">
              <a:effectLst/>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3647059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a:cs typeface="B Mitra" panose="00000400000000000000" pitchFamily="2" charset="-78"/>
              </a:rPr>
              <a:t>الف) اقدامات قبل از اعزام کاروان </a:t>
            </a:r>
            <a:endParaRPr lang="en-US" dirty="0">
              <a:cs typeface="B Mitra" panose="00000400000000000000" pitchFamily="2" charset="-78"/>
            </a:endParaRPr>
          </a:p>
        </p:txBody>
      </p:sp>
      <p:sp>
        <p:nvSpPr>
          <p:cNvPr id="3" name="Content Placeholder 2"/>
          <p:cNvSpPr>
            <a:spLocks noGrp="1"/>
          </p:cNvSpPr>
          <p:nvPr>
            <p:ph idx="1"/>
          </p:nvPr>
        </p:nvSpPr>
        <p:spPr>
          <a:xfrm>
            <a:off x="2672080" y="1825625"/>
            <a:ext cx="8681720" cy="4351338"/>
          </a:xfrm>
        </p:spPr>
        <p:txBody>
          <a:bodyPr>
            <a:normAutofit fontScale="70000" lnSpcReduction="20000"/>
          </a:bodyPr>
          <a:lstStyle/>
          <a:p>
            <a:pPr marL="0" indent="0" algn="r" rtl="1">
              <a:buNone/>
            </a:pPr>
            <a:r>
              <a:rPr lang="ar-SA" sz="3400" b="1" dirty="0" smtClean="0">
                <a:solidFill>
                  <a:srgbClr val="FF0000"/>
                </a:solidFill>
                <a:cs typeface="B Yagut" pitchFamily="10" charset="-78"/>
              </a:rPr>
              <a:t>وظايف اصلي سرپرست هيات  ورزشي قبل از اعزام</a:t>
            </a:r>
            <a:r>
              <a:rPr lang="fa-IR" sz="3400" b="1" dirty="0" smtClean="0">
                <a:solidFill>
                  <a:srgbClr val="FF0000"/>
                </a:solidFill>
                <a:cs typeface="B Yagut" pitchFamily="10" charset="-78"/>
              </a:rPr>
              <a:t> شامل موارد ذیل است:</a:t>
            </a:r>
          </a:p>
          <a:p>
            <a:pPr algn="r" rtl="1">
              <a:lnSpc>
                <a:spcPct val="150000"/>
              </a:lnSpc>
            </a:pPr>
            <a:r>
              <a:rPr lang="ar-SA" altLang="en-US" b="1" dirty="0" smtClean="0">
                <a:cs typeface="B Yagut" panose="00000400000000000000" pitchFamily="2" charset="-78"/>
              </a:rPr>
              <a:t>تقويم روز شمار كاري</a:t>
            </a:r>
            <a:endParaRPr lang="ar-SA" altLang="en-US" b="1" dirty="0" smtClean="0"/>
          </a:p>
          <a:p>
            <a:pPr algn="r" rtl="1">
              <a:lnSpc>
                <a:spcPct val="150000"/>
              </a:lnSpc>
            </a:pPr>
            <a:r>
              <a:rPr lang="ar-SA" altLang="en-US" b="1" dirty="0" smtClean="0">
                <a:cs typeface="B Yagut" panose="00000400000000000000" pitchFamily="2" charset="-78"/>
              </a:rPr>
              <a:t>انتخاب كادر اجرايي </a:t>
            </a:r>
          </a:p>
          <a:p>
            <a:pPr algn="r" rtl="1">
              <a:lnSpc>
                <a:spcPct val="150000"/>
              </a:lnSpc>
            </a:pPr>
            <a:r>
              <a:rPr lang="ar-SA" altLang="en-US" b="1" dirty="0" smtClean="0">
                <a:cs typeface="B Yagut" panose="00000400000000000000" pitchFamily="2" charset="-78"/>
              </a:rPr>
              <a:t>تهيه فهرست وسايل مورد نياز هيات اعزامي </a:t>
            </a:r>
            <a:endParaRPr lang="ar-SA" altLang="en-US" b="1" dirty="0" smtClean="0"/>
          </a:p>
          <a:p>
            <a:pPr algn="r" rtl="1">
              <a:lnSpc>
                <a:spcPct val="150000"/>
              </a:lnSpc>
            </a:pPr>
            <a:r>
              <a:rPr lang="ar-SA" altLang="en-US" b="1" dirty="0" smtClean="0">
                <a:cs typeface="B Yagut" panose="00000400000000000000" pitchFamily="2" charset="-78"/>
              </a:rPr>
              <a:t>كسب اطلاعات لازم در مورد كشور ميزبان</a:t>
            </a:r>
            <a:endParaRPr lang="fa-IR" altLang="en-US" b="1" dirty="0" smtClean="0">
              <a:cs typeface="B Yagut" panose="00000400000000000000" pitchFamily="2" charset="-78"/>
            </a:endParaRPr>
          </a:p>
          <a:p>
            <a:pPr algn="r" rtl="1">
              <a:lnSpc>
                <a:spcPct val="150000"/>
              </a:lnSpc>
            </a:pPr>
            <a:r>
              <a:rPr lang="ar-SA" altLang="en-US" b="1" dirty="0" smtClean="0">
                <a:cs typeface="B Yagut" panose="00000400000000000000" pitchFamily="2" charset="-78"/>
              </a:rPr>
              <a:t>برگزاري جلسات منظم با سرپرستان و مربيان تيمهاي اعزامي</a:t>
            </a:r>
            <a:endParaRPr lang="fa-IR" altLang="en-US" b="1" dirty="0" smtClean="0">
              <a:cs typeface="B Yagut" panose="00000400000000000000" pitchFamily="2" charset="-78"/>
            </a:endParaRPr>
          </a:p>
          <a:p>
            <a:pPr algn="r" rtl="1">
              <a:lnSpc>
                <a:spcPct val="150000"/>
              </a:lnSpc>
            </a:pPr>
            <a:r>
              <a:rPr lang="ar-SA" altLang="en-US" b="1" dirty="0" smtClean="0">
                <a:cs typeface="B Yagut" panose="00000400000000000000" pitchFamily="2" charset="-78"/>
              </a:rPr>
              <a:t> برنامه ريزي در مورد نحوه اعزام هيات </a:t>
            </a:r>
            <a:endParaRPr lang="ar-SA" altLang="en-US" b="1" dirty="0" smtClean="0"/>
          </a:p>
          <a:p>
            <a:pPr algn="r" rtl="1">
              <a:lnSpc>
                <a:spcPct val="150000"/>
              </a:lnSpc>
            </a:pPr>
            <a:r>
              <a:rPr lang="ar-SA" altLang="en-US" b="1" dirty="0" smtClean="0">
                <a:cs typeface="B Yagut" panose="00000400000000000000" pitchFamily="2" charset="-78"/>
              </a:rPr>
              <a:t> برنامه ريزي در مورد نحوه بازگشت هيات </a:t>
            </a:r>
            <a:endParaRPr lang="en-US" altLang="en-US" b="1" dirty="0" smtClean="0">
              <a:cs typeface="B Yagut" panose="00000400000000000000" pitchFamily="2" charset="-78"/>
            </a:endParaRPr>
          </a:p>
          <a:p>
            <a:pPr algn="r" rtl="1">
              <a:lnSpc>
                <a:spcPct val="150000"/>
              </a:lnSpc>
            </a:pPr>
            <a:endParaRPr lang="en-US" altLang="en-US" b="1" dirty="0" smtClean="0">
              <a:cs typeface="B Yagut" panose="00000400000000000000" pitchFamily="2" charset="-78"/>
            </a:endParaRPr>
          </a:p>
          <a:p>
            <a:pPr marL="0" indent="0" algn="r" rtl="1">
              <a:buNone/>
            </a:pPr>
            <a:endParaRPr lang="en-US"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43" y="2761489"/>
            <a:ext cx="4758390" cy="316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2276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a:cs typeface="B Mitra" panose="00000400000000000000" pitchFamily="2" charset="-78"/>
              </a:rPr>
              <a:t>ب) اقدامات لازم در کشور میزبان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ar-SA" b="1" dirty="0" smtClean="0">
                <a:solidFill>
                  <a:schemeClr val="accent2"/>
                </a:solidFill>
                <a:cs typeface="B Yagut" pitchFamily="10" charset="-78"/>
              </a:rPr>
              <a:t>وظايف سرپرست كاروان در كشور ميزبان </a:t>
            </a:r>
            <a:r>
              <a:rPr lang="fa-IR" b="1" dirty="0" smtClean="0">
                <a:solidFill>
                  <a:schemeClr val="accent2"/>
                </a:solidFill>
                <a:cs typeface="B Yagut" pitchFamily="10" charset="-78"/>
              </a:rPr>
              <a:t>شامل موارد زیر است:</a:t>
            </a:r>
          </a:p>
          <a:p>
            <a:pPr marL="0" indent="0" algn="r" rtl="1">
              <a:buNone/>
            </a:pPr>
            <a:endParaRPr lang="en-US" dirty="0"/>
          </a:p>
        </p:txBody>
      </p:sp>
      <p:sp>
        <p:nvSpPr>
          <p:cNvPr id="4" name="Rectangle 1027"/>
          <p:cNvSpPr txBox="1">
            <a:spLocks noChangeArrowheads="1"/>
          </p:cNvSpPr>
          <p:nvPr/>
        </p:nvSpPr>
        <p:spPr>
          <a:xfrm>
            <a:off x="6160008" y="2386584"/>
            <a:ext cx="5376672" cy="449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35000"/>
              </a:lnSpc>
            </a:pPr>
            <a:r>
              <a:rPr lang="ar-SA" altLang="en-US" sz="2000" dirty="0" smtClean="0">
                <a:cs typeface="B Yagut" panose="00000400000000000000" pitchFamily="2" charset="-78"/>
              </a:rPr>
              <a:t>تشكيل جلسه هاي هماهنگي با سرپرستان</a:t>
            </a:r>
            <a:r>
              <a:rPr lang="fa-IR" altLang="en-US" sz="2000" dirty="0" smtClean="0">
                <a:cs typeface="B Yagut" panose="00000400000000000000" pitchFamily="2" charset="-78"/>
              </a:rPr>
              <a:t> و کادر اجرایی</a:t>
            </a:r>
            <a:r>
              <a:rPr lang="ar-SA" altLang="en-US" sz="2000" dirty="0" smtClean="0">
                <a:cs typeface="B Yagut" panose="00000400000000000000" pitchFamily="2" charset="-78"/>
              </a:rPr>
              <a:t> تيمهاي شركت كننده هرشب در ساعت معين . </a:t>
            </a:r>
            <a:endParaRPr lang="ar-SA" altLang="en-US" sz="2000" dirty="0" smtClean="0"/>
          </a:p>
          <a:p>
            <a:pPr algn="r" rtl="1">
              <a:lnSpc>
                <a:spcPct val="135000"/>
              </a:lnSpc>
            </a:pPr>
            <a:r>
              <a:rPr lang="ar-SA" altLang="en-US" sz="2000" dirty="0" smtClean="0">
                <a:cs typeface="B Yagut" panose="00000400000000000000" pitchFamily="2" charset="-78"/>
              </a:rPr>
              <a:t>نظارت دقيق بر حسن انجام وظايف كادر اجرايي و دفتر سرپرستي . </a:t>
            </a:r>
            <a:endParaRPr lang="ar-SA" altLang="en-US" sz="2000" dirty="0" smtClean="0"/>
          </a:p>
          <a:p>
            <a:pPr algn="r" rtl="1">
              <a:lnSpc>
                <a:spcPct val="135000"/>
              </a:lnSpc>
            </a:pPr>
            <a:r>
              <a:rPr lang="ar-SA" altLang="en-US" sz="2000" dirty="0" smtClean="0">
                <a:cs typeface="B Yagut" panose="00000400000000000000" pitchFamily="2" charset="-78"/>
              </a:rPr>
              <a:t>كنترل حضور منظم تيمهاي شركت كننده در تمرينات و مسابقات. </a:t>
            </a:r>
            <a:endParaRPr lang="ar-SA" altLang="en-US" sz="2000" dirty="0" smtClean="0"/>
          </a:p>
          <a:p>
            <a:pPr algn="r" rtl="1">
              <a:lnSpc>
                <a:spcPct val="135000"/>
              </a:lnSpc>
            </a:pPr>
            <a:r>
              <a:rPr lang="ar-SA" altLang="en-US" sz="2000" dirty="0" smtClean="0">
                <a:cs typeface="B Yagut" panose="00000400000000000000" pitchFamily="2" charset="-78"/>
              </a:rPr>
              <a:t>حضور در جلسات تمريني  تيمهاي شركت  كننده حاقل  يك تا دو بار در طول بازيها</a:t>
            </a:r>
            <a:r>
              <a:rPr lang="ar-SA" altLang="en-US" sz="2000" dirty="0" smtClean="0"/>
              <a:t>. </a:t>
            </a:r>
            <a:endParaRPr lang="en-US" altLang="en-US" sz="2000" dirty="0"/>
          </a:p>
        </p:txBody>
      </p:sp>
      <p:sp>
        <p:nvSpPr>
          <p:cNvPr id="5" name="Rectangle 1027"/>
          <p:cNvSpPr txBox="1">
            <a:spLocks noChangeArrowheads="1"/>
          </p:cNvSpPr>
          <p:nvPr/>
        </p:nvSpPr>
        <p:spPr>
          <a:xfrm>
            <a:off x="518160" y="2386584"/>
            <a:ext cx="5458968" cy="489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en-US" sz="2000" dirty="0" smtClean="0">
                <a:cs typeface="B Yagut" panose="00000400000000000000" pitchFamily="2" charset="-78"/>
              </a:rPr>
              <a:t>حضور در مسابقه هاي تيمهاي مختلف ورزشي طبق برنامه ريزي دقيق.</a:t>
            </a:r>
            <a:endParaRPr lang="ar-SA" altLang="en-US" sz="2000" dirty="0" smtClean="0"/>
          </a:p>
          <a:p>
            <a:pPr algn="r" rtl="1"/>
            <a:r>
              <a:rPr lang="ar-SA" altLang="en-US" sz="2000" dirty="0" smtClean="0">
                <a:cs typeface="B Yagut" panose="00000400000000000000" pitchFamily="2" charset="-78"/>
              </a:rPr>
              <a:t>مطالعه و بررسي گزارش كتبي روزانه سرپرستان تيمها و رسيدگي به مشكلات و مسائل آنها. </a:t>
            </a:r>
            <a:endParaRPr lang="ar-SA" altLang="en-US" sz="2000" dirty="0" smtClean="0"/>
          </a:p>
          <a:p>
            <a:pPr algn="r" rtl="1"/>
            <a:r>
              <a:rPr lang="ar-SA" altLang="en-US" sz="2000" dirty="0" smtClean="0">
                <a:cs typeface="B Yagut" panose="00000400000000000000" pitchFamily="2" charset="-78"/>
              </a:rPr>
              <a:t>حضور در جلسات روزانه سرپرستان هياتهاي ورزشي كشور هاي شركت كننده . </a:t>
            </a:r>
            <a:endParaRPr lang="ar-SA" altLang="en-US" sz="2000" dirty="0" smtClean="0"/>
          </a:p>
          <a:p>
            <a:pPr algn="r" rtl="1"/>
            <a:r>
              <a:rPr lang="ar-SA" altLang="en-US" sz="2000" dirty="0" smtClean="0">
                <a:cs typeface="B Yagut" panose="00000400000000000000" pitchFamily="2" charset="-78"/>
              </a:rPr>
              <a:t>نظارت بر امور پزشكي ، اسكان ، بهداشت و تغذيه  اردوي ورزشكاران . </a:t>
            </a:r>
            <a:endParaRPr lang="ar-SA" altLang="en-US" sz="2000" dirty="0" smtClean="0"/>
          </a:p>
          <a:p>
            <a:pPr algn="r" rtl="1"/>
            <a:r>
              <a:rPr lang="ar-SA" altLang="en-US" sz="2000" dirty="0" smtClean="0">
                <a:cs typeface="B Yagut" panose="00000400000000000000" pitchFamily="2" charset="-78"/>
              </a:rPr>
              <a:t>تماس مستمر با كميته برگزاري بازيهاي جهت طرح موضوعات مورد نظر . </a:t>
            </a:r>
            <a:endParaRPr lang="ar-SA" altLang="en-US" sz="2000" dirty="0" smtClean="0"/>
          </a:p>
          <a:p>
            <a:pPr algn="r" rtl="1"/>
            <a:r>
              <a:rPr lang="ar-SA" altLang="en-US" sz="2000" dirty="0" smtClean="0">
                <a:cs typeface="B Yagut" panose="00000400000000000000" pitchFamily="2" charset="-78"/>
              </a:rPr>
              <a:t>كنترل ورود ،خروج ووضعيت حضور و غياب كليه اعضاي كاروان در پايان هر روز . </a:t>
            </a:r>
            <a:endParaRPr lang="en-US" altLang="en-US" sz="2000" dirty="0">
              <a:cs typeface="B Yagut" panose="00000400000000000000" pitchFamily="2" charset="-78"/>
            </a:endParaRPr>
          </a:p>
        </p:txBody>
      </p:sp>
    </p:spTree>
    <p:extLst>
      <p:ext uri="{BB962C8B-B14F-4D97-AF65-F5344CB8AC3E}">
        <p14:creationId xmlns:p14="http://schemas.microsoft.com/office/powerpoint/2010/main" val="16820571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a:cs typeface="B Mitra" panose="00000400000000000000" pitchFamily="2" charset="-78"/>
              </a:rPr>
              <a:t>ب) اقدامات لازم در کشور میزبان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1 ـ سرپرستان کاروان‌های ورزشی به‌جای حمل پول، می‌توانند از چک مسافرتی معتبر استفاده کنند</a:t>
            </a:r>
            <a:r>
              <a:rPr lang="en-US" dirty="0">
                <a:cs typeface="B Mitra" panose="00000400000000000000" pitchFamily="2" charset="-78"/>
              </a:rPr>
              <a:t>.</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2 ـ داشتن یک کارت اعتباری بین‌المللی برای سرپرست کاروان‌های ورزشی کارهای وی را تسهیل می‌کند. </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3 ـ داشتن مقداری پول کشور مقصد برای پرداخت مخارج اولیۀ کاروان ورزشی در بدو ورود ضروری است(در اغلب کشورها امکان تبدیل ارز در فرودگاه یا ایستگاه قطار وجود دارد</a:t>
            </a:r>
            <a:r>
              <a:rPr lang="fa-IR" dirty="0" smtClean="0">
                <a:cs typeface="B Mitra" panose="00000400000000000000" pitchFamily="2" charset="-78"/>
              </a:rPr>
              <a:t>).</a:t>
            </a:r>
          </a:p>
          <a:p>
            <a:pPr marL="0" indent="0" algn="just" rtl="1">
              <a:buNone/>
            </a:pP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نکته:</a:t>
            </a:r>
            <a:r>
              <a:rPr lang="fa-IR" dirty="0">
                <a:cs typeface="B Mitra" panose="00000400000000000000" pitchFamily="2" charset="-78"/>
              </a:rPr>
              <a:t> در برخی از کشورها تا وارد آن‌ها نشوید پول خود را نمی‌فروشند و هنگام خروج هم اجازه نمی‌دهند پولشان را از کشور خارج کنید. در این‌گونه کشورها معاملۀ ارزی با دلال‌ها ممنوع و ممکن است به بازداشت اعضای کاروان بینجامد. </a:t>
            </a:r>
            <a:endParaRPr lang="en-US" dirty="0" smtClean="0">
              <a:effectLst/>
              <a:cs typeface="B Mitra" panose="00000400000000000000" pitchFamily="2" charset="-78"/>
            </a:endParaRPr>
          </a:p>
          <a:p>
            <a:pPr marL="0" indent="0" algn="just">
              <a:buNone/>
            </a:pPr>
            <a:endParaRPr lang="en-US" dirty="0">
              <a:cs typeface="B Mitra" panose="00000400000000000000" pitchFamily="2" charset="-78"/>
            </a:endParaRPr>
          </a:p>
        </p:txBody>
      </p:sp>
    </p:spTree>
    <p:extLst>
      <p:ext uri="{BB962C8B-B14F-4D97-AF65-F5344CB8AC3E}">
        <p14:creationId xmlns:p14="http://schemas.microsoft.com/office/powerpoint/2010/main" val="41195033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a:cs typeface="B Mitra" panose="00000400000000000000" pitchFamily="2" charset="-78"/>
              </a:rPr>
              <a:t>ج) اقدامات لازم عملیات پس از </a:t>
            </a:r>
            <a:r>
              <a:rPr lang="fa-IR" b="1" dirty="0" smtClean="0">
                <a:cs typeface="B Mitra" panose="00000400000000000000" pitchFamily="2" charset="-78"/>
              </a:rPr>
              <a:t>اعزام کاروان</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fa-IR" dirty="0">
                <a:cs typeface="B Mitra" panose="00000400000000000000" pitchFamily="2" charset="-78"/>
              </a:rPr>
              <a:t>پس از اعزام تیم به مسابقات اقدامی از قبیل موارد زیر باید انجام شود:</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1- تنظیم گزارش سند</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2- ارزشیابی توسط مدیران و ورزشکاران</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3- ارسال نامه تشکر به افراد و سازمان‌های مربوطه</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4- حضور در جلسات مطبوعات</a:t>
            </a:r>
            <a:endParaRPr lang="en-US" dirty="0" smtClean="0">
              <a:effectLst/>
              <a:cs typeface="B Mitra" panose="00000400000000000000" pitchFamily="2" charset="-78"/>
            </a:endParaRPr>
          </a:p>
          <a:p>
            <a:pPr marL="0" indent="0" algn="r" rtl="1">
              <a:buNone/>
            </a:pPr>
            <a:r>
              <a:rPr lang="fa-IR" dirty="0">
                <a:cs typeface="B Mitra" panose="00000400000000000000" pitchFamily="2" charset="-78"/>
              </a:rPr>
              <a:t>5- تنظیم اسناد هزینه‌های مالی </a:t>
            </a:r>
            <a:endParaRPr lang="en-US" dirty="0" smtClean="0">
              <a:effectLst/>
              <a:cs typeface="B Mitra" panose="00000400000000000000" pitchFamily="2" charset="-78"/>
            </a:endParaRPr>
          </a:p>
          <a:p>
            <a:pPr marL="0" indent="0" algn="r">
              <a:buNone/>
            </a:pP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92083"/>
            <a:ext cx="4381500" cy="3484880"/>
          </a:xfrm>
          <a:prstGeom prst="rect">
            <a:avLst/>
          </a:prstGeom>
        </p:spPr>
      </p:pic>
    </p:spTree>
    <p:extLst>
      <p:ext uri="{BB962C8B-B14F-4D97-AF65-F5344CB8AC3E}">
        <p14:creationId xmlns:p14="http://schemas.microsoft.com/office/powerpoint/2010/main" val="12339777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ششم: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مدیریت رویدادهای ورزشی</a:t>
            </a:r>
            <a:endParaRPr lang="en-US" sz="5400" b="1" dirty="0">
              <a:cs typeface="B Mitra" panose="00000400000000000000" pitchFamily="2" charset="-78"/>
            </a:endParaRPr>
          </a:p>
        </p:txBody>
      </p:sp>
    </p:spTree>
    <p:extLst>
      <p:ext uri="{BB962C8B-B14F-4D97-AF65-F5344CB8AC3E}">
        <p14:creationId xmlns:p14="http://schemas.microsoft.com/office/powerpoint/2010/main" val="526153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12" y="138873"/>
            <a:ext cx="10515600" cy="1325563"/>
          </a:xfrm>
          <a:ln w="28575"/>
        </p:spPr>
        <p:style>
          <a:lnRef idx="2">
            <a:schemeClr val="dk1"/>
          </a:lnRef>
          <a:fillRef idx="1">
            <a:schemeClr val="lt1"/>
          </a:fillRef>
          <a:effectRef idx="0">
            <a:schemeClr val="dk1"/>
          </a:effectRef>
          <a:fontRef idx="minor">
            <a:schemeClr val="dk1"/>
          </a:fontRef>
        </p:style>
        <p:txBody>
          <a:bodyPr/>
          <a:lstStyle/>
          <a:p>
            <a:pPr algn="ctr"/>
            <a:r>
              <a:rPr lang="fa-IR" b="1" dirty="0" smtClean="0">
                <a:cs typeface="B Mitra" panose="00000400000000000000" pitchFamily="2" charset="-78"/>
              </a:rPr>
              <a:t>تعریف رویدادهای وزشی</a:t>
            </a:r>
            <a:endParaRPr lang="en-US" b="1" dirty="0">
              <a:cs typeface="B Mitra" panose="00000400000000000000" pitchFamily="2" charset="-78"/>
            </a:endParaRPr>
          </a:p>
        </p:txBody>
      </p:sp>
      <p:sp>
        <p:nvSpPr>
          <p:cNvPr id="3" name="Content Placeholder 2"/>
          <p:cNvSpPr>
            <a:spLocks noGrp="1"/>
          </p:cNvSpPr>
          <p:nvPr>
            <p:ph idx="1"/>
          </p:nvPr>
        </p:nvSpPr>
        <p:spPr>
          <a:xfrm>
            <a:off x="1565656" y="1603310"/>
            <a:ext cx="10018776" cy="4351338"/>
          </a:xfrm>
        </p:spPr>
        <p:txBody>
          <a:bodyPr>
            <a:noAutofit/>
          </a:bodyPr>
          <a:lstStyle/>
          <a:p>
            <a:pPr marL="0" indent="0" algn="just" rtl="1">
              <a:buNone/>
            </a:pPr>
            <a:r>
              <a:rPr lang="fa-IR" sz="2400" dirty="0">
                <a:cs typeface="B Mitra" panose="00000400000000000000" pitchFamily="2" charset="-78"/>
              </a:rPr>
              <a:t>به مجموعه بازی‌ها و مسابقات ورزشی که برای یک محدوده زمانی برنامه‌ریزی می‌شوند، </a:t>
            </a:r>
            <a:r>
              <a:rPr lang="fa-IR" sz="2400" dirty="0">
                <a:solidFill>
                  <a:srgbClr val="FF0000"/>
                </a:solidFill>
                <a:effectLst>
                  <a:outerShdw blurRad="38100" dist="38100" dir="2700000" algn="tl">
                    <a:srgbClr val="000000">
                      <a:alpha val="43137"/>
                    </a:srgbClr>
                  </a:outerShdw>
                </a:effectLst>
                <a:cs typeface="B Mitra" panose="00000400000000000000" pitchFamily="2" charset="-78"/>
              </a:rPr>
              <a:t>رویدادهای ورزشی </a:t>
            </a:r>
            <a:r>
              <a:rPr lang="fa-IR" sz="2400" dirty="0" smtClean="0">
                <a:cs typeface="B Mitra" panose="00000400000000000000" pitchFamily="2" charset="-78"/>
              </a:rPr>
              <a:t>گویند. </a:t>
            </a:r>
            <a:endParaRPr lang="en-US" sz="2400" dirty="0" smtClean="0">
              <a:cs typeface="B Mitra" panose="00000400000000000000" pitchFamily="2" charset="-78"/>
            </a:endParaRPr>
          </a:p>
          <a:p>
            <a:pPr marL="0" indent="0" algn="just" rtl="1">
              <a:buNone/>
            </a:pPr>
            <a:r>
              <a:rPr lang="fa-IR" sz="2400" dirty="0" smtClean="0">
                <a:cs typeface="B Mitra" panose="00000400000000000000" pitchFamily="2" charset="-78"/>
              </a:rPr>
              <a:t>به‌صورت </a:t>
            </a:r>
            <a:r>
              <a:rPr lang="fa-IR" sz="2400" dirty="0">
                <a:cs typeface="B Mitra" panose="00000400000000000000" pitchFamily="2" charset="-78"/>
              </a:rPr>
              <a:t>کلی بر اساس وسعت، اهداف و تعداد و مدت‌زمان می‌توان دسته‌بندی‌های زیر را از رویدادها به عمل آورد:</a:t>
            </a:r>
            <a:endParaRPr lang="en-US" sz="2400" dirty="0">
              <a:cs typeface="B Mitra" panose="00000400000000000000" pitchFamily="2" charset="-78"/>
            </a:endParaRPr>
          </a:p>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الف) انواع رویدادها بر اساس وسعت</a:t>
            </a:r>
            <a:endParaRPr lang="en-US" sz="1800" dirty="0">
              <a:solidFill>
                <a:srgbClr val="FF0000"/>
              </a:solidFill>
              <a:effectLst>
                <a:outerShdw blurRad="38100" dist="38100" dir="2700000" algn="tl">
                  <a:srgbClr val="000000">
                    <a:alpha val="43137"/>
                  </a:srgbClr>
                </a:outerShdw>
              </a:effectLst>
              <a:cs typeface="B Mitra" panose="00000400000000000000" pitchFamily="2" charset="-78"/>
            </a:endParaRPr>
          </a:p>
          <a:p>
            <a:pPr lvl="0" algn="r" rtl="1"/>
            <a:r>
              <a:rPr lang="fa-IR" sz="1800" b="1" dirty="0">
                <a:cs typeface="B Mitra" panose="00000400000000000000" pitchFamily="2" charset="-78"/>
              </a:rPr>
              <a:t>بزرگ</a:t>
            </a:r>
            <a:r>
              <a:rPr lang="fa-IR" sz="1800" dirty="0">
                <a:cs typeface="B Mitra" panose="00000400000000000000" pitchFamily="2" charset="-78"/>
              </a:rPr>
              <a:t>: مانند المپیک، بازی‌های قاره‌ای- لیگ‌های ملی</a:t>
            </a:r>
            <a:endParaRPr lang="en-US" sz="1800" dirty="0">
              <a:cs typeface="B Mitra" panose="00000400000000000000" pitchFamily="2" charset="-78"/>
            </a:endParaRPr>
          </a:p>
          <a:p>
            <a:pPr lvl="0" algn="r" rtl="1"/>
            <a:r>
              <a:rPr lang="fa-IR" sz="1800" b="1" dirty="0">
                <a:cs typeface="B Mitra" panose="00000400000000000000" pitchFamily="2" charset="-78"/>
              </a:rPr>
              <a:t>متوسط</a:t>
            </a:r>
            <a:r>
              <a:rPr lang="fa-IR" sz="1800" dirty="0">
                <a:cs typeface="B Mitra" panose="00000400000000000000" pitchFamily="2" charset="-78"/>
              </a:rPr>
              <a:t>: مانند همایش پیاده‌روی استانی</a:t>
            </a:r>
            <a:endParaRPr lang="en-US" sz="1800" dirty="0">
              <a:cs typeface="B Mitra" panose="00000400000000000000" pitchFamily="2" charset="-78"/>
            </a:endParaRPr>
          </a:p>
          <a:p>
            <a:pPr lvl="0" algn="r" rtl="1"/>
            <a:r>
              <a:rPr lang="fa-IR" sz="1800" b="1" dirty="0">
                <a:cs typeface="B Mitra" panose="00000400000000000000" pitchFamily="2" charset="-78"/>
              </a:rPr>
              <a:t>کوچک</a:t>
            </a:r>
            <a:r>
              <a:rPr lang="fa-IR" sz="1800" dirty="0">
                <a:cs typeface="B Mitra" panose="00000400000000000000" pitchFamily="2" charset="-78"/>
              </a:rPr>
              <a:t>: مانند مسابقه محلی</a:t>
            </a:r>
            <a:endParaRPr lang="en-US" sz="1800" dirty="0">
              <a:cs typeface="B Mitra" panose="00000400000000000000" pitchFamily="2" charset="-78"/>
            </a:endParaRPr>
          </a:p>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ب) انواع رویدادها بر اساس اهداف</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lvl="0" algn="r" rtl="1"/>
            <a:r>
              <a:rPr lang="fa-IR" sz="1800" b="1" dirty="0">
                <a:cs typeface="B Mitra" panose="00000400000000000000" pitchFamily="2" charset="-78"/>
              </a:rPr>
              <a:t>فرهنگی</a:t>
            </a:r>
            <a:r>
              <a:rPr lang="fa-IR" sz="1800" dirty="0">
                <a:cs typeface="B Mitra" panose="00000400000000000000" pitchFamily="2" charset="-78"/>
              </a:rPr>
              <a:t>: مانند کنسرت‌های موسیقی، تئاتر، نمایشگاه کتاب</a:t>
            </a:r>
            <a:endParaRPr lang="en-US" sz="1800" dirty="0">
              <a:cs typeface="B Mitra" panose="00000400000000000000" pitchFamily="2" charset="-78"/>
            </a:endParaRPr>
          </a:p>
          <a:p>
            <a:pPr lvl="0" algn="r" rtl="1"/>
            <a:r>
              <a:rPr lang="fa-IR" sz="1800" b="1" dirty="0">
                <a:cs typeface="B Mitra" panose="00000400000000000000" pitchFamily="2" charset="-78"/>
              </a:rPr>
              <a:t>ورزشی</a:t>
            </a:r>
            <a:r>
              <a:rPr lang="fa-IR" sz="1800" dirty="0">
                <a:cs typeface="B Mitra" panose="00000400000000000000" pitchFamily="2" charset="-78"/>
              </a:rPr>
              <a:t>: مانند المپیادهای ورزشی، جشنواره‌های ورزشی</a:t>
            </a:r>
            <a:endParaRPr lang="en-US" sz="1800" dirty="0">
              <a:cs typeface="B Mitra" panose="00000400000000000000" pitchFamily="2" charset="-78"/>
            </a:endParaRPr>
          </a:p>
          <a:p>
            <a:pPr marL="0" indent="0" algn="r" rtl="1">
              <a:buNone/>
            </a:pPr>
            <a:r>
              <a:rPr lang="fa-IR" sz="1800" b="1" dirty="0">
                <a:solidFill>
                  <a:srgbClr val="FF0000"/>
                </a:solidFill>
                <a:effectLst>
                  <a:outerShdw blurRad="38100" dist="38100" dir="2700000" algn="tl">
                    <a:srgbClr val="000000">
                      <a:alpha val="43137"/>
                    </a:srgbClr>
                  </a:outerShdw>
                </a:effectLst>
                <a:cs typeface="B Mitra" panose="00000400000000000000" pitchFamily="2" charset="-78"/>
              </a:rPr>
              <a:t>ج) انواع رویدادها از نظر تعداد و مدت‌زمان</a:t>
            </a:r>
            <a:endParaRPr lang="en-US" sz="1800" b="1" dirty="0">
              <a:solidFill>
                <a:srgbClr val="FF0000"/>
              </a:solidFill>
              <a:effectLst>
                <a:outerShdw blurRad="38100" dist="38100" dir="2700000" algn="tl">
                  <a:srgbClr val="000000">
                    <a:alpha val="43137"/>
                  </a:srgbClr>
                </a:outerShdw>
              </a:effectLst>
              <a:cs typeface="B Mitra" panose="00000400000000000000" pitchFamily="2" charset="-78"/>
            </a:endParaRPr>
          </a:p>
          <a:p>
            <a:pPr lvl="0" algn="r" rtl="1"/>
            <a:r>
              <a:rPr lang="fa-IR" sz="1800" b="1" dirty="0">
                <a:cs typeface="B Mitra" panose="00000400000000000000" pitchFamily="2" charset="-78"/>
              </a:rPr>
              <a:t>یک‌باره</a:t>
            </a:r>
            <a:r>
              <a:rPr lang="fa-IR" sz="1800" dirty="0">
                <a:cs typeface="B Mitra" panose="00000400000000000000" pitchFamily="2" charset="-78"/>
              </a:rPr>
              <a:t>: هر 4 سال یک‌بار مانند المپیک</a:t>
            </a:r>
            <a:endParaRPr lang="en-US" sz="1800" dirty="0">
              <a:cs typeface="B Mitra" panose="00000400000000000000" pitchFamily="2" charset="-78"/>
            </a:endParaRPr>
          </a:p>
          <a:p>
            <a:pPr lvl="0" algn="r" rtl="1"/>
            <a:r>
              <a:rPr lang="fa-IR" sz="1800" b="1" dirty="0">
                <a:cs typeface="B Mitra" panose="00000400000000000000" pitchFamily="2" charset="-78"/>
              </a:rPr>
              <a:t>گاه‌گاهی</a:t>
            </a:r>
            <a:r>
              <a:rPr lang="fa-IR" sz="1800" dirty="0">
                <a:cs typeface="B Mitra" panose="00000400000000000000" pitchFamily="2" charset="-78"/>
              </a:rPr>
              <a:t>: هر 5-10 سال یک‌بار مانند مسابقات و جام‌های جهانی و قاره‌ای</a:t>
            </a:r>
            <a:endParaRPr lang="en-US" sz="1800" dirty="0">
              <a:cs typeface="B Mitra" panose="00000400000000000000" pitchFamily="2" charset="-78"/>
            </a:endParaRPr>
          </a:p>
          <a:p>
            <a:pPr lvl="0" algn="r" rtl="1"/>
            <a:r>
              <a:rPr lang="fa-IR" sz="1800" b="1" dirty="0">
                <a:cs typeface="B Mitra" panose="00000400000000000000" pitchFamily="2" charset="-78"/>
              </a:rPr>
              <a:t>مرتب</a:t>
            </a:r>
            <a:r>
              <a:rPr lang="fa-IR" sz="1800" dirty="0">
                <a:cs typeface="B Mitra" panose="00000400000000000000" pitchFamily="2" charset="-78"/>
              </a:rPr>
              <a:t>: هرساله برگزار می‌شوند مانند مسابقات جایزه بزرگ، مسابقات دهه فجر</a:t>
            </a:r>
            <a:endParaRPr lang="en-US" sz="1800" dirty="0">
              <a:cs typeface="B Mitra" panose="00000400000000000000" pitchFamily="2" charset="-78"/>
            </a:endParaRPr>
          </a:p>
          <a:p>
            <a:pPr algn="r" rtl="1"/>
            <a:endParaRPr lang="en-US" sz="1800"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 y="2651125"/>
            <a:ext cx="5055870" cy="3303523"/>
          </a:xfrm>
          <a:prstGeom prst="rect">
            <a:avLst/>
          </a:prstGeom>
        </p:spPr>
      </p:pic>
    </p:spTree>
    <p:extLst>
      <p:ext uri="{BB962C8B-B14F-4D97-AF65-F5344CB8AC3E}">
        <p14:creationId xmlns:p14="http://schemas.microsoft.com/office/powerpoint/2010/main" val="16051816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fa-IR" b="1" dirty="0" smtClean="0">
                <a:cs typeface="B Mitra" panose="00000400000000000000" pitchFamily="2" charset="-78"/>
              </a:rPr>
              <a:t>اهداف راهبردی برگزاری رویدادهای ورزشی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r" rtl="1">
              <a:buNone/>
            </a:pPr>
            <a:r>
              <a:rPr lang="fa-IR" dirty="0">
                <a:cs typeface="B Mitra" panose="00000400000000000000" pitchFamily="2" charset="-78"/>
              </a:rPr>
              <a:t>به‌صورت کلی </a:t>
            </a:r>
            <a:r>
              <a:rPr lang="fa-IR" b="1" dirty="0">
                <a:cs typeface="B Mitra" panose="00000400000000000000" pitchFamily="2" charset="-78"/>
              </a:rPr>
              <a:t>اهداف راهبردی</a:t>
            </a:r>
            <a:r>
              <a:rPr lang="fa-IR" dirty="0">
                <a:cs typeface="B Mitra" panose="00000400000000000000" pitchFamily="2" charset="-78"/>
              </a:rPr>
              <a:t> برگزاری رویدادهای ورزشی شامل موارد زیر است:</a:t>
            </a:r>
            <a:endParaRPr lang="en-US" dirty="0">
              <a:cs typeface="B Mitra" panose="00000400000000000000" pitchFamily="2" charset="-78"/>
            </a:endParaRPr>
          </a:p>
          <a:p>
            <a:pPr lvl="0" algn="r" rtl="1"/>
            <a:r>
              <a:rPr lang="fa-IR" dirty="0">
                <a:cs typeface="B Mitra" panose="00000400000000000000" pitchFamily="2" charset="-78"/>
              </a:rPr>
              <a:t>توسعه ورزش</a:t>
            </a:r>
            <a:endParaRPr lang="en-US" dirty="0">
              <a:cs typeface="B Mitra" panose="00000400000000000000" pitchFamily="2" charset="-78"/>
            </a:endParaRPr>
          </a:p>
          <a:p>
            <a:pPr lvl="0" algn="r" rtl="1"/>
            <a:r>
              <a:rPr lang="fa-IR" dirty="0">
                <a:cs typeface="B Mitra" panose="00000400000000000000" pitchFamily="2" charset="-78"/>
              </a:rPr>
              <a:t>توسعه اجتماعی و همگرایی</a:t>
            </a:r>
            <a:endParaRPr lang="en-US" dirty="0">
              <a:cs typeface="B Mitra" panose="00000400000000000000" pitchFamily="2" charset="-78"/>
            </a:endParaRPr>
          </a:p>
          <a:p>
            <a:pPr lvl="0" algn="r" rtl="1"/>
            <a:r>
              <a:rPr lang="fa-IR" dirty="0">
                <a:cs typeface="B Mitra" panose="00000400000000000000" pitchFamily="2" charset="-78"/>
              </a:rPr>
              <a:t>توسعه زیرساخت‌ها به‌ویژه زیرساخت‌های ورزشی</a:t>
            </a:r>
            <a:endParaRPr lang="en-US" dirty="0">
              <a:cs typeface="B Mitra" panose="00000400000000000000" pitchFamily="2" charset="-78"/>
            </a:endParaRPr>
          </a:p>
          <a:p>
            <a:pPr lvl="0" algn="r" rtl="1"/>
            <a:r>
              <a:rPr lang="fa-IR" dirty="0">
                <a:cs typeface="B Mitra" panose="00000400000000000000" pitchFamily="2" charset="-78"/>
              </a:rPr>
              <a:t>توسعه اقتصادی</a:t>
            </a:r>
            <a:endParaRPr lang="en-US" dirty="0">
              <a:cs typeface="B Mitra" panose="00000400000000000000" pitchFamily="2" charset="-78"/>
            </a:endParaRPr>
          </a:p>
          <a:p>
            <a:pPr lvl="0" algn="r" rtl="1"/>
            <a:r>
              <a:rPr lang="fa-IR" dirty="0">
                <a:cs typeface="B Mitra" panose="00000400000000000000" pitchFamily="2" charset="-78"/>
              </a:rPr>
              <a:t>توسعه گردشگری</a:t>
            </a:r>
            <a:endParaRPr lang="en-US" dirty="0">
              <a:cs typeface="B Mitra" panose="00000400000000000000" pitchFamily="2" charset="-78"/>
            </a:endParaRPr>
          </a:p>
          <a:p>
            <a:pPr lvl="0" algn="r" rtl="1"/>
            <a:r>
              <a:rPr lang="fa-IR" dirty="0">
                <a:cs typeface="B Mitra" panose="00000400000000000000" pitchFamily="2" charset="-78"/>
              </a:rPr>
              <a:t>افزایش شهرت و وجهه </a:t>
            </a:r>
            <a:r>
              <a:rPr lang="fa-IR" dirty="0" smtClean="0">
                <a:cs typeface="B Mitra" panose="00000400000000000000" pitchFamily="2" charset="-78"/>
              </a:rPr>
              <a:t>بین‌المللی</a:t>
            </a:r>
          </a:p>
          <a:p>
            <a:pPr lvl="0" algn="r" rtl="1"/>
            <a:endParaRPr lang="en-US" dirty="0">
              <a:cs typeface="B Mitra" panose="00000400000000000000" pitchFamily="2" charset="-78"/>
            </a:endParaRPr>
          </a:p>
          <a:p>
            <a:pPr algn="r" rtl="1">
              <a:buFont typeface="Wingdings" panose="05000000000000000000" pitchFamily="2" charset="2"/>
              <a:buChar char="q"/>
            </a:pPr>
            <a:r>
              <a:rPr lang="fa-IR" b="1" dirty="0">
                <a:cs typeface="B Mitra" panose="00000400000000000000" pitchFamily="2" charset="-78"/>
              </a:rPr>
              <a:t>نکته:</a:t>
            </a:r>
            <a:r>
              <a:rPr lang="fa-IR" dirty="0">
                <a:cs typeface="B Mitra" panose="00000400000000000000" pitchFamily="2" charset="-78"/>
              </a:rPr>
              <a:t> مهم‌ترین هدف مشخص برای برگزاری رویدادهای ورزشی، </a:t>
            </a:r>
            <a:r>
              <a:rPr lang="fa-IR" b="1" u="sng" dirty="0">
                <a:cs typeface="B Mitra" panose="00000400000000000000" pitchFamily="2" charset="-78"/>
              </a:rPr>
              <a:t>افزایش وجهه و شهرت</a:t>
            </a:r>
            <a:r>
              <a:rPr lang="fa-IR" dirty="0">
                <a:cs typeface="B Mitra" panose="00000400000000000000" pitchFamily="2" charset="-78"/>
              </a:rPr>
              <a:t> برای کشور میزبان است.</a:t>
            </a:r>
            <a:endParaRPr lang="en-US" dirty="0">
              <a:cs typeface="B Mitra" panose="00000400000000000000" pitchFamily="2" charset="-78"/>
            </a:endParaRPr>
          </a:p>
          <a:p>
            <a:pPr algn="r"/>
            <a:endParaRPr lang="en-US" dirty="0">
              <a:cs typeface="B Mitra"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933"/>
          <a:stretch/>
        </p:blipFill>
        <p:spPr>
          <a:xfrm>
            <a:off x="502920" y="2336800"/>
            <a:ext cx="5130722" cy="2846832"/>
          </a:xfrm>
          <a:prstGeom prst="rect">
            <a:avLst/>
          </a:prstGeom>
        </p:spPr>
      </p:pic>
    </p:spTree>
    <p:extLst>
      <p:ext uri="{BB962C8B-B14F-4D97-AF65-F5344CB8AC3E}">
        <p14:creationId xmlns:p14="http://schemas.microsoft.com/office/powerpoint/2010/main" val="426535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نظریه های مدیریت</a:t>
            </a:r>
            <a:endParaRPr lang="en-US" sz="4400" b="1" dirty="0"/>
          </a:p>
        </p:txBody>
      </p:sp>
    </p:spTree>
    <p:extLst>
      <p:ext uri="{BB962C8B-B14F-4D97-AF65-F5344CB8AC3E}">
        <p14:creationId xmlns:p14="http://schemas.microsoft.com/office/powerpoint/2010/main" val="35324779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fa-IR" b="1" dirty="0" smtClean="0">
                <a:cs typeface="B Mitra" panose="00000400000000000000" pitchFamily="2" charset="-78"/>
              </a:rPr>
              <a:t>نهادهای استفاده کننده از رویدادهای ورزشی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fa-IR" dirty="0">
                <a:cs typeface="B Mitra" panose="00000400000000000000" pitchFamily="2" charset="-78"/>
              </a:rPr>
              <a:t>نهادهایی که از برگزاری رویدادهای ورزشی استفاده می‌کنند شامل موارد زیرند</a:t>
            </a:r>
            <a:r>
              <a:rPr lang="fa-IR" dirty="0" smtClean="0">
                <a:cs typeface="B Mitra" panose="00000400000000000000" pitchFamily="2" charset="-78"/>
              </a:rPr>
              <a:t>:</a:t>
            </a:r>
          </a:p>
          <a:p>
            <a:pPr marL="0" indent="0" algn="r" rtl="1">
              <a:buNone/>
            </a:pPr>
            <a:endParaRPr lang="en-US" dirty="0">
              <a:cs typeface="B Mitra" panose="00000400000000000000" pitchFamily="2" charset="-78"/>
            </a:endParaRPr>
          </a:p>
          <a:p>
            <a:pPr lvl="0" algn="r" rtl="1"/>
            <a:r>
              <a:rPr lang="fa-IR" dirty="0">
                <a:cs typeface="B Mitra" panose="00000400000000000000" pitchFamily="2" charset="-78"/>
              </a:rPr>
              <a:t>حامیان مالی(مهم‌ترین هدف حامیان مالی در ورزش تبلیغ و فروش محصولات است)</a:t>
            </a:r>
            <a:endParaRPr lang="en-US" dirty="0">
              <a:cs typeface="B Mitra" panose="00000400000000000000" pitchFamily="2" charset="-78"/>
            </a:endParaRPr>
          </a:p>
          <a:p>
            <a:pPr lvl="0" algn="r" rtl="1"/>
            <a:r>
              <a:rPr lang="fa-IR" dirty="0">
                <a:cs typeface="B Mitra" panose="00000400000000000000" pitchFamily="2" charset="-78"/>
              </a:rPr>
              <a:t>شرکای پخش تلویزیونی </a:t>
            </a:r>
            <a:endParaRPr lang="en-US" dirty="0">
              <a:cs typeface="B Mitra" panose="00000400000000000000" pitchFamily="2" charset="-78"/>
            </a:endParaRPr>
          </a:p>
          <a:p>
            <a:pPr lvl="0" algn="r" rtl="1"/>
            <a:r>
              <a:rPr lang="fa-IR" dirty="0">
                <a:cs typeface="B Mitra" panose="00000400000000000000" pitchFamily="2" charset="-78"/>
              </a:rPr>
              <a:t>جامعه محلی </a:t>
            </a:r>
            <a:endParaRPr lang="en-US" dirty="0">
              <a:cs typeface="B Mitra" panose="00000400000000000000" pitchFamily="2" charset="-78"/>
            </a:endParaRPr>
          </a:p>
          <a:p>
            <a:pPr lvl="0" algn="r" rtl="1"/>
            <a:r>
              <a:rPr lang="fa-IR" dirty="0">
                <a:cs typeface="B Mitra" panose="00000400000000000000" pitchFamily="2" charset="-78"/>
              </a:rPr>
              <a:t>بنیادهای خیریه </a:t>
            </a:r>
            <a:endParaRPr lang="en-US" dirty="0">
              <a:cs typeface="B Mitra" panose="00000400000000000000" pitchFamily="2" charset="-78"/>
            </a:endParaRPr>
          </a:p>
          <a:p>
            <a:pPr lvl="0" algn="r" rtl="1"/>
            <a:r>
              <a:rPr lang="fa-IR" dirty="0">
                <a:cs typeface="B Mitra" panose="00000400000000000000" pitchFamily="2" charset="-78"/>
              </a:rPr>
              <a:t>گروه‌های اداره‌کننده ورزشی </a:t>
            </a:r>
            <a:endParaRPr lang="en-US" dirty="0">
              <a:cs typeface="B Mitra" panose="00000400000000000000" pitchFamily="2" charset="-78"/>
            </a:endParaRPr>
          </a:p>
        </p:txBody>
      </p:sp>
    </p:spTree>
    <p:extLst>
      <p:ext uri="{BB962C8B-B14F-4D97-AF65-F5344CB8AC3E}">
        <p14:creationId xmlns:p14="http://schemas.microsoft.com/office/powerpoint/2010/main" val="22375423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a:solidFill>
            <a:schemeClr val="accent1">
              <a:lumMod val="40000"/>
              <a:lumOff val="60000"/>
            </a:schemeClr>
          </a:solidFill>
        </p:spPr>
        <p:txBody>
          <a:bodyPr/>
          <a:lstStyle/>
          <a:p>
            <a:pPr algn="ctr"/>
            <a:r>
              <a:rPr lang="fa-IR" b="1" dirty="0">
                <a:cs typeface="B Mitra" panose="00000400000000000000" pitchFamily="2" charset="-78"/>
              </a:rPr>
              <a:t>تأثیرات رویدادهای ورزشی بر محل برگزاری رویدادها</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r" rtl="1">
              <a:buNone/>
            </a:pPr>
            <a:r>
              <a:rPr lang="fa-IR" dirty="0">
                <a:cs typeface="B Mitra" panose="00000400000000000000" pitchFamily="2" charset="-78"/>
              </a:rPr>
              <a:t>رویدادهای ورزشی بر محل برگزاری آن‌ها دارای تأثیرات زیر هستند:</a:t>
            </a:r>
            <a:endParaRPr lang="en-US" dirty="0">
              <a:cs typeface="B Mitra" panose="00000400000000000000" pitchFamily="2" charset="-78"/>
            </a:endParaRPr>
          </a:p>
          <a:p>
            <a:pPr marL="0" lvl="0" indent="0" algn="r" rtl="1">
              <a:buNone/>
            </a:pPr>
            <a:r>
              <a:rPr lang="fa-IR" b="1" dirty="0" smtClean="0">
                <a:solidFill>
                  <a:srgbClr val="FF0000"/>
                </a:solidFill>
                <a:cs typeface="B Mitra" panose="00000400000000000000" pitchFamily="2" charset="-78"/>
              </a:rPr>
              <a:t>اول: تأثیرات </a:t>
            </a:r>
            <a:r>
              <a:rPr lang="fa-IR" b="1" dirty="0">
                <a:solidFill>
                  <a:srgbClr val="FF0000"/>
                </a:solidFill>
                <a:cs typeface="B Mitra" panose="00000400000000000000" pitchFamily="2" charset="-78"/>
              </a:rPr>
              <a:t>اقتصادی</a:t>
            </a:r>
            <a:endParaRPr lang="en-US" dirty="0">
              <a:solidFill>
                <a:srgbClr val="FF0000"/>
              </a:solidFill>
              <a:cs typeface="B Mitra" panose="00000400000000000000" pitchFamily="2" charset="-78"/>
            </a:endParaRPr>
          </a:p>
          <a:p>
            <a:pPr marL="0" indent="0" algn="r" rtl="1">
              <a:buNone/>
            </a:pPr>
            <a:r>
              <a:rPr lang="fa-IR" b="1" dirty="0">
                <a:cs typeface="B Mitra" panose="00000400000000000000" pitchFamily="2" charset="-78"/>
              </a:rPr>
              <a:t>الف) درآمدها:</a:t>
            </a:r>
            <a:r>
              <a:rPr lang="fa-IR" dirty="0">
                <a:cs typeface="B Mitra" panose="00000400000000000000" pitchFamily="2" charset="-78"/>
              </a:rPr>
              <a:t> (فروش بلیت، فروش مجوزهای تبلیغاتی، فروش پخش تلویزیونی، قراردادهای مالی با اسپانسرها، افزایش درآمد حمل‌ونقل، افزایش دادوستد، توسعه گردشگری، افزایش درآمد هتل‌ها و محل اقامتی، توسعه زیرساخت‌ها به‌ویژه اماکن ورزشی)</a:t>
            </a:r>
            <a:endParaRPr lang="en-US" dirty="0">
              <a:cs typeface="B Mitra" panose="00000400000000000000" pitchFamily="2" charset="-78"/>
            </a:endParaRPr>
          </a:p>
          <a:p>
            <a:pPr marL="0" indent="0" algn="r" rtl="1">
              <a:buNone/>
            </a:pPr>
            <a:r>
              <a:rPr lang="fa-IR" b="1" dirty="0">
                <a:cs typeface="B Mitra" panose="00000400000000000000" pitchFamily="2" charset="-78"/>
              </a:rPr>
              <a:t>ب) هزینه‌ها</a:t>
            </a:r>
            <a:r>
              <a:rPr lang="fa-IR" dirty="0">
                <a:cs typeface="B Mitra" panose="00000400000000000000" pitchFamily="2" charset="-78"/>
              </a:rPr>
              <a:t>( هزینه اداری، تدارکاتی، ایمنی و امنیتی، جوایز، کمک به فدراسیون، اماکن و تأسیسات ورزشی</a:t>
            </a:r>
            <a:endParaRPr lang="en-US" dirty="0">
              <a:cs typeface="B Mitra" panose="00000400000000000000" pitchFamily="2" charset="-78"/>
            </a:endParaRPr>
          </a:p>
          <a:p>
            <a:pPr marL="0" indent="0" algn="r" rtl="1">
              <a:buNone/>
            </a:pPr>
            <a:r>
              <a:rPr lang="fa-IR" b="1" dirty="0">
                <a:cs typeface="B Mitra" panose="00000400000000000000" pitchFamily="2" charset="-78"/>
              </a:rPr>
              <a:t>نکته:</a:t>
            </a:r>
            <a:r>
              <a:rPr lang="fa-IR" dirty="0">
                <a:cs typeface="B Mitra" panose="00000400000000000000" pitchFamily="2" charset="-78"/>
              </a:rPr>
              <a:t> تعداد تماشاگران جزو درآمدهای متغیر و تضمین نشده در برگزاری رویدادهای ورزشی هستند.</a:t>
            </a:r>
            <a:endParaRPr lang="en-US" dirty="0">
              <a:cs typeface="B Mitra" panose="00000400000000000000" pitchFamily="2" charset="-78"/>
            </a:endParaRPr>
          </a:p>
          <a:p>
            <a:pPr marL="0" lvl="0" indent="0" algn="r" rtl="1">
              <a:buNone/>
            </a:pPr>
            <a:r>
              <a:rPr lang="fa-IR" b="1" dirty="0">
                <a:solidFill>
                  <a:srgbClr val="FF0000"/>
                </a:solidFill>
                <a:cs typeface="B Mitra" panose="00000400000000000000" pitchFamily="2" charset="-78"/>
              </a:rPr>
              <a:t> </a:t>
            </a:r>
            <a:r>
              <a:rPr lang="fa-IR" b="1" dirty="0" smtClean="0">
                <a:solidFill>
                  <a:srgbClr val="FF0000"/>
                </a:solidFill>
                <a:cs typeface="B Mitra" panose="00000400000000000000" pitchFamily="2" charset="-78"/>
              </a:rPr>
              <a:t>دوم: تأثیرات </a:t>
            </a:r>
            <a:r>
              <a:rPr lang="fa-IR" b="1" dirty="0">
                <a:solidFill>
                  <a:srgbClr val="FF0000"/>
                </a:solidFill>
                <a:cs typeface="B Mitra" panose="00000400000000000000" pitchFamily="2" charset="-78"/>
              </a:rPr>
              <a:t>اجتماعی و فرهنگی</a:t>
            </a:r>
            <a:endParaRPr lang="en-US" dirty="0">
              <a:solidFill>
                <a:srgbClr val="FF0000"/>
              </a:solidFill>
              <a:cs typeface="B Mitra" panose="00000400000000000000" pitchFamily="2" charset="-78"/>
            </a:endParaRPr>
          </a:p>
          <a:p>
            <a:pPr marL="0" indent="0" algn="r" rtl="1">
              <a:buNone/>
            </a:pPr>
            <a:r>
              <a:rPr lang="fa-IR" b="1" dirty="0">
                <a:cs typeface="B Mitra" panose="00000400000000000000" pitchFamily="2" charset="-78"/>
              </a:rPr>
              <a:t>الف) مثبت:</a:t>
            </a:r>
            <a:r>
              <a:rPr lang="fa-IR" dirty="0">
                <a:cs typeface="B Mitra" panose="00000400000000000000" pitchFamily="2" charset="-78"/>
              </a:rPr>
              <a:t> (تبدیل فرهنگ و سنت بومی، افزایش همبستگی ملی، افزایش غرور ملی، افزایش تعاون و همکاری، افزایش علاقه و رویکرد ورزشی، سرگرمی، استراحت، کاهش مشکلات و استرس‌ها)</a:t>
            </a:r>
            <a:endParaRPr lang="en-US" dirty="0">
              <a:cs typeface="B Mitra" panose="00000400000000000000" pitchFamily="2" charset="-78"/>
            </a:endParaRPr>
          </a:p>
          <a:p>
            <a:pPr marL="0" indent="0" algn="r" rtl="1">
              <a:buNone/>
            </a:pPr>
            <a:r>
              <a:rPr lang="fa-IR" b="1" dirty="0">
                <a:cs typeface="B Mitra" panose="00000400000000000000" pitchFamily="2" charset="-78"/>
              </a:rPr>
              <a:t>ب) منفی:</a:t>
            </a:r>
            <a:r>
              <a:rPr lang="fa-IR" dirty="0">
                <a:cs typeface="B Mitra" panose="00000400000000000000" pitchFamily="2" charset="-78"/>
              </a:rPr>
              <a:t> (هزینه‌های سرسام‌آور، مشکلات امنیتی</a:t>
            </a:r>
            <a:r>
              <a:rPr lang="fa-IR" dirty="0" smtClean="0">
                <a:cs typeface="B Mitra" panose="00000400000000000000" pitchFamily="2" charset="-78"/>
              </a:rPr>
              <a:t>)</a:t>
            </a:r>
            <a:endParaRPr lang="en-US" dirty="0">
              <a:cs typeface="B Mitra" panose="00000400000000000000" pitchFamily="2" charset="-78"/>
            </a:endParaRPr>
          </a:p>
        </p:txBody>
      </p:sp>
    </p:spTree>
    <p:extLst>
      <p:ext uri="{BB962C8B-B14F-4D97-AF65-F5344CB8AC3E}">
        <p14:creationId xmlns:p14="http://schemas.microsoft.com/office/powerpoint/2010/main" val="8470299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a:cs typeface="B Mitra" panose="00000400000000000000" pitchFamily="2" charset="-78"/>
              </a:rPr>
              <a:t>تأثیرات رویدادهای ورزشی بر محل برگزاری رویدادها</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r" rtl="1">
              <a:buNone/>
            </a:pPr>
            <a:r>
              <a:rPr lang="fa-IR" b="1" dirty="0" smtClean="0">
                <a:solidFill>
                  <a:srgbClr val="FF0000"/>
                </a:solidFill>
                <a:cs typeface="B Mitra" panose="00000400000000000000" pitchFamily="2" charset="-78"/>
              </a:rPr>
              <a:t>سوم: تأثیرات </a:t>
            </a:r>
            <a:r>
              <a:rPr lang="fa-IR" b="1" dirty="0">
                <a:solidFill>
                  <a:srgbClr val="FF0000"/>
                </a:solidFill>
                <a:cs typeface="B Mitra" panose="00000400000000000000" pitchFamily="2" charset="-78"/>
              </a:rPr>
              <a:t>زیست‌محیطی</a:t>
            </a:r>
            <a:endParaRPr lang="en-US" dirty="0">
              <a:solidFill>
                <a:srgbClr val="FF0000"/>
              </a:solidFill>
              <a:cs typeface="B Mitra" panose="00000400000000000000" pitchFamily="2" charset="-78"/>
            </a:endParaRPr>
          </a:p>
          <a:p>
            <a:pPr marL="0" indent="0" algn="r" rtl="1">
              <a:buNone/>
            </a:pPr>
            <a:r>
              <a:rPr lang="fa-IR" b="1" dirty="0">
                <a:cs typeface="B Mitra" panose="00000400000000000000" pitchFamily="2" charset="-78"/>
              </a:rPr>
              <a:t>الف) مثبت:</a:t>
            </a:r>
            <a:r>
              <a:rPr lang="fa-IR" dirty="0">
                <a:cs typeface="B Mitra" panose="00000400000000000000" pitchFamily="2" charset="-78"/>
              </a:rPr>
              <a:t> (افزایش فضای سبز، مدرن‌تر کردن وسایل نقلیه، بهبود راه‌های ارتباطی)</a:t>
            </a:r>
            <a:endParaRPr lang="en-US" dirty="0">
              <a:cs typeface="B Mitra" panose="00000400000000000000" pitchFamily="2" charset="-78"/>
            </a:endParaRPr>
          </a:p>
          <a:p>
            <a:pPr marL="0" indent="0" algn="r" rtl="1">
              <a:buNone/>
            </a:pPr>
            <a:r>
              <a:rPr lang="fa-IR" b="1" dirty="0">
                <a:cs typeface="B Mitra" panose="00000400000000000000" pitchFamily="2" charset="-78"/>
              </a:rPr>
              <a:t>ب) منفی:</a:t>
            </a:r>
            <a:r>
              <a:rPr lang="fa-IR" dirty="0">
                <a:cs typeface="B Mitra" panose="00000400000000000000" pitchFamily="2" charset="-78"/>
              </a:rPr>
              <a:t> ( افزایش تولید زباله، افزایش ترافیک، افزایش سروصدا، آلودگی محیطی، تخریب مناطق بکر طبیعی)</a:t>
            </a:r>
            <a:endParaRPr lang="en-US" dirty="0">
              <a:cs typeface="B Mitra" panose="00000400000000000000" pitchFamily="2" charset="-78"/>
            </a:endParaRPr>
          </a:p>
          <a:p>
            <a:pPr marL="0" lvl="0" indent="0" algn="r" rtl="1">
              <a:buNone/>
            </a:pPr>
            <a:r>
              <a:rPr lang="fa-IR" b="1" dirty="0" smtClean="0">
                <a:solidFill>
                  <a:srgbClr val="FF0000"/>
                </a:solidFill>
                <a:cs typeface="B Mitra" panose="00000400000000000000" pitchFamily="2" charset="-78"/>
              </a:rPr>
              <a:t>چهارم: تأثیرات </a:t>
            </a:r>
            <a:r>
              <a:rPr lang="fa-IR" b="1" dirty="0">
                <a:solidFill>
                  <a:srgbClr val="FF0000"/>
                </a:solidFill>
                <a:cs typeface="B Mitra" panose="00000400000000000000" pitchFamily="2" charset="-78"/>
              </a:rPr>
              <a:t>سیاسی و </a:t>
            </a:r>
            <a:r>
              <a:rPr lang="fa-IR" b="1" dirty="0" smtClean="0">
                <a:solidFill>
                  <a:srgbClr val="FF0000"/>
                </a:solidFill>
                <a:cs typeface="B Mitra" panose="00000400000000000000" pitchFamily="2" charset="-78"/>
              </a:rPr>
              <a:t>بین‌المللی</a:t>
            </a:r>
            <a:endParaRPr lang="fa-IR" dirty="0" smtClean="0">
              <a:solidFill>
                <a:srgbClr val="FF0000"/>
              </a:solidFill>
              <a:cs typeface="B Mitra" panose="00000400000000000000" pitchFamily="2" charset="-78"/>
            </a:endParaRPr>
          </a:p>
          <a:p>
            <a:pPr marL="0" lvl="0" indent="0" algn="r" rtl="1">
              <a:buNone/>
            </a:pPr>
            <a:r>
              <a:rPr lang="fa-IR" dirty="0" smtClean="0">
                <a:cs typeface="B Mitra" panose="00000400000000000000" pitchFamily="2" charset="-78"/>
              </a:rPr>
              <a:t> </a:t>
            </a:r>
            <a:r>
              <a:rPr lang="fa-IR" dirty="0">
                <a:cs typeface="B Mitra" panose="00000400000000000000" pitchFamily="2" charset="-78"/>
              </a:rPr>
              <a:t>افزایش شهرت و وجهه بین‌المللی، افزایش شهرت برای افراد سیاسی و احزاب </a:t>
            </a:r>
            <a:r>
              <a:rPr lang="fa-IR" dirty="0" smtClean="0">
                <a:cs typeface="B Mitra" panose="00000400000000000000" pitchFamily="2" charset="-78"/>
              </a:rPr>
              <a:t>حاکم</a:t>
            </a:r>
            <a:endParaRPr lang="en-US" dirty="0">
              <a:cs typeface="B Mitra" panose="00000400000000000000" pitchFamily="2" charset="-78"/>
            </a:endParaRPr>
          </a:p>
          <a:p>
            <a:pPr algn="r"/>
            <a:endParaRPr lang="en-US" dirty="0">
              <a:cs typeface="B Mitra" panose="00000400000000000000" pitchFamily="2" charset="-78"/>
            </a:endParaRPr>
          </a:p>
        </p:txBody>
      </p:sp>
    </p:spTree>
    <p:extLst>
      <p:ext uri="{BB962C8B-B14F-4D97-AF65-F5344CB8AC3E}">
        <p14:creationId xmlns:p14="http://schemas.microsoft.com/office/powerpoint/2010/main" val="8622559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a:t>
            </a:r>
            <a:r>
              <a:rPr lang="fa-IR" b="1" dirty="0" smtClean="0">
                <a:cs typeface="B Mitra" panose="00000400000000000000" pitchFamily="2" charset="-78"/>
              </a:rPr>
              <a:t>مسابقات و رویدادهای 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a:cs typeface="B Mitra" panose="00000400000000000000" pitchFamily="2" charset="-78"/>
              </a:rPr>
              <a:t>مسابقات و رویدادهای ورزشی در سطوح زیر برگزار می‌شود:</a:t>
            </a:r>
            <a:endParaRPr lang="en-US" dirty="0">
              <a:cs typeface="B Mitra" panose="00000400000000000000" pitchFamily="2" charset="-78"/>
            </a:endParaRPr>
          </a:p>
          <a:p>
            <a:pPr marL="0" lvl="0" indent="0" algn="just" rtl="1">
              <a:buNone/>
            </a:pPr>
            <a:r>
              <a:rPr lang="fa-IR" b="1" dirty="0" smtClean="0">
                <a:cs typeface="B Mitra" panose="00000400000000000000" pitchFamily="2" charset="-78"/>
              </a:rPr>
              <a:t>الف) مسابقات </a:t>
            </a:r>
            <a:r>
              <a:rPr lang="fa-IR" b="1" dirty="0">
                <a:cs typeface="B Mitra" panose="00000400000000000000" pitchFamily="2" charset="-78"/>
              </a:rPr>
              <a:t>منطقه‌ای </a:t>
            </a:r>
            <a:endParaRPr lang="en-US" dirty="0">
              <a:cs typeface="B Mitra" panose="00000400000000000000" pitchFamily="2" charset="-78"/>
            </a:endParaRPr>
          </a:p>
          <a:p>
            <a:pPr marL="0" indent="0" algn="just" rtl="1">
              <a:buNone/>
            </a:pPr>
            <a:r>
              <a:rPr lang="fa-IR" dirty="0">
                <a:cs typeface="B Mitra" panose="00000400000000000000" pitchFamily="2" charset="-78"/>
              </a:rPr>
              <a:t>مسابقات منطقه‌ای در یک یا چند رشته ورزشی و با حضور چند کشور منطقه(به لحاظ تقسیم‌بندی جغرافیایی یا سیاسی) برگزار می‌شود. این مسابقات به دو صورت دوستانه یا رسمی برگزار می‌شود. دیدارهای ورزشی دوستانه معمولاً در یک رشته ورزشی برگزار می‌شود و برای تیم‌های شرکت‌کننده بیشتر جنبه آمادگی داشته، و برگزاری آن به‌صورت منظم و همه‌ساله نیست.</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مسابقات منطقه‌ای رسمی، به‌صورت منظم و همه‌ساله یا یک سال در میان بین چند کشور منطقه در یک رشته ورزشی برگزار می‌گردد؛ مانند مسابقات فوتبال منطقه غرب آسیا که اولین دوره آن با شرکت تیم‌های فوتبال منطقه غرب آسیا و یا مسابقات فوتبال جام خلیج‌فارس که همه‌ساله بین کشورهای عضو پیمان همکاری‌های خلیج‌فارس برگزار می‌شود. </a:t>
            </a:r>
            <a:endParaRPr lang="en-US" dirty="0" smtClean="0">
              <a:effectLst/>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21052688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ب) مسابقات </a:t>
            </a:r>
            <a:r>
              <a:rPr lang="fa-IR" b="1" dirty="0">
                <a:cs typeface="B Mitra" panose="00000400000000000000" pitchFamily="2" charset="-78"/>
              </a:rPr>
              <a:t>قهرمانی قاره‌ای </a:t>
            </a:r>
            <a:endParaRPr lang="en-US" dirty="0">
              <a:cs typeface="B Mitra" panose="00000400000000000000" pitchFamily="2" charset="-78"/>
            </a:endParaRPr>
          </a:p>
          <a:p>
            <a:pPr marL="0" indent="0" algn="just" rtl="1">
              <a:buNone/>
            </a:pPr>
            <a:r>
              <a:rPr lang="fa-IR" dirty="0">
                <a:cs typeface="B Mitra" panose="00000400000000000000" pitchFamily="2" charset="-78"/>
              </a:rPr>
              <a:t>مسابقات قهرمانی قاره‌ای در بیشتر رشته‌های ورزشی در پنج قاره جهان به‌طور جداگانه برگزار می­شود. نحوه برگزاری این مسابقات با توجه به برنامه‌ریزی کنفدراسیون یا فدراسیون ورزشی هر قاره است. برای مثال مسابقات قهرمانی کشتی آسیا همه‌ساله(به‌جز سالی که بازی‌های آسیایی انجام می‌شود)، مسابقات قهرمانی بسکتبال آسیا هر دو سال یک‌بار و مسابقات فوتبال جام ملت‌های آسیا هر چهار سال یک‌بار برگزار می‌شود.</a:t>
            </a:r>
            <a:endParaRPr lang="en-US" dirty="0" smtClean="0">
              <a:effectLst/>
              <a:cs typeface="B Mitra" panose="00000400000000000000" pitchFamily="2" charset="-78"/>
            </a:endParaRPr>
          </a:p>
          <a:p>
            <a:pPr marL="0" indent="0" algn="just" rtl="1">
              <a:buNone/>
            </a:pPr>
            <a:r>
              <a:rPr lang="fa-IR" b="1" dirty="0">
                <a:cs typeface="B Mitra" panose="00000400000000000000" pitchFamily="2" charset="-78"/>
              </a:rPr>
              <a:t>نکته:</a:t>
            </a:r>
            <a:r>
              <a:rPr lang="fa-IR" dirty="0">
                <a:cs typeface="B Mitra" panose="00000400000000000000" pitchFamily="2" charset="-78"/>
              </a:rPr>
              <a:t> مسابقات باشگاهی در سطح قاره‌ای معمولاً همه‌ساله برگزار می‌شود.</a:t>
            </a:r>
            <a:endParaRPr lang="en-US" dirty="0">
              <a:effectLst/>
              <a:cs typeface="B Mitra" panose="00000400000000000000" pitchFamily="2" charset="-78"/>
            </a:endParaRPr>
          </a:p>
        </p:txBody>
      </p:sp>
    </p:spTree>
    <p:extLst>
      <p:ext uri="{BB962C8B-B14F-4D97-AF65-F5344CB8AC3E}">
        <p14:creationId xmlns:p14="http://schemas.microsoft.com/office/powerpoint/2010/main" val="30503210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ج) مسابقات </a:t>
            </a:r>
            <a:r>
              <a:rPr lang="fa-IR" b="1" dirty="0">
                <a:cs typeface="B Mitra" panose="00000400000000000000" pitchFamily="2" charset="-78"/>
              </a:rPr>
              <a:t>بین‌المللی </a:t>
            </a:r>
            <a:endParaRPr lang="en-US" dirty="0">
              <a:cs typeface="B Mitra" panose="00000400000000000000" pitchFamily="2" charset="-78"/>
            </a:endParaRPr>
          </a:p>
          <a:p>
            <a:pPr marL="0" indent="0" algn="just" rtl="1">
              <a:buNone/>
            </a:pPr>
            <a:r>
              <a:rPr lang="fa-IR" dirty="0">
                <a:cs typeface="B Mitra" panose="00000400000000000000" pitchFamily="2" charset="-78"/>
              </a:rPr>
              <a:t>در بسیاری از رشته‌های ورزشی همه‌ساله در زمانی مشخص مسابقاتی به‌طور ثابت برگزار می­شود؛ بدین معنی که هر کشور در یک یا چند رشته ورزشی این مسابقات را در زمان و تاریخ ثابت برگزار می‌کند. برای مثال در رشته کشتی در تعدادی از کشورهای صاحب کشتی همه‌ساله این مسابقات برگزار می­شود: مسابقات بین‌المللی کشتی جام تختی. در سایر رشته‌های ورزشی هم مسابقات و جام‌هایی تحت عناوین ریاست جمهوری، استقلال، روز آزادی، نام قهرمانان نام‌آور و مواردی این‌چنین برگزار می‌شود. </a:t>
            </a:r>
            <a:endParaRPr lang="en-US" dirty="0">
              <a:effectLst/>
              <a:cs typeface="B Mitra" panose="00000400000000000000" pitchFamily="2" charset="-78"/>
            </a:endParaRPr>
          </a:p>
        </p:txBody>
      </p:sp>
    </p:spTree>
    <p:extLst>
      <p:ext uri="{BB962C8B-B14F-4D97-AF65-F5344CB8AC3E}">
        <p14:creationId xmlns:p14="http://schemas.microsoft.com/office/powerpoint/2010/main" val="28296783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r" rtl="1">
              <a:buNone/>
            </a:pPr>
            <a:r>
              <a:rPr lang="fa-IR" b="1" dirty="0" smtClean="0">
                <a:cs typeface="B Mitra" panose="00000400000000000000" pitchFamily="2" charset="-78"/>
              </a:rPr>
              <a:t>د) بازی‌های </a:t>
            </a:r>
            <a:r>
              <a:rPr lang="fa-IR" b="1" dirty="0">
                <a:cs typeface="B Mitra" panose="00000400000000000000" pitchFamily="2" charset="-78"/>
              </a:rPr>
              <a:t>قاره‌ای </a:t>
            </a:r>
            <a:endParaRPr lang="en-US" dirty="0">
              <a:cs typeface="B Mitra" panose="00000400000000000000" pitchFamily="2" charset="-78"/>
            </a:endParaRPr>
          </a:p>
          <a:p>
            <a:pPr marL="0" indent="0" algn="r" rtl="1">
              <a:buNone/>
            </a:pPr>
            <a:r>
              <a:rPr lang="fa-IR" dirty="0">
                <a:cs typeface="B Mitra" panose="00000400000000000000" pitchFamily="2" charset="-78"/>
              </a:rPr>
              <a:t>در سه قاره آسیا، آفریقا و امریکا، هر چهار سال یک‌بار بازی‌های قاره‌ای در رشته‌های ورزشی گوناگون برگزار می‌گردد. مسئولیت برگزاری این بازی‌ها با شورا یا انجمن المپیک هر قاره است</a:t>
            </a:r>
            <a:r>
              <a:rPr lang="fa-IR" dirty="0" smtClean="0">
                <a:cs typeface="B Mitra" panose="00000400000000000000" pitchFamily="2" charset="-78"/>
              </a:rPr>
              <a:t>.</a:t>
            </a:r>
          </a:p>
          <a:p>
            <a:pPr marL="0" indent="0" algn="r" rtl="1">
              <a:buNone/>
            </a:pPr>
            <a:endParaRPr lang="en-US" dirty="0" smtClean="0">
              <a:effectLst/>
              <a:cs typeface="B Mitra" panose="00000400000000000000" pitchFamily="2" charset="-78"/>
            </a:endParaRPr>
          </a:p>
          <a:p>
            <a:pPr algn="r" rtl="1">
              <a:buFont typeface="Wingdings" panose="05000000000000000000" pitchFamily="2" charset="2"/>
              <a:buChar char="q"/>
            </a:pPr>
            <a:r>
              <a:rPr lang="fa-IR" b="1" dirty="0">
                <a:cs typeface="B Mitra" panose="00000400000000000000" pitchFamily="2" charset="-78"/>
              </a:rPr>
              <a:t>نکته: </a:t>
            </a:r>
            <a:r>
              <a:rPr lang="fa-IR" dirty="0">
                <a:cs typeface="B Mitra" panose="00000400000000000000" pitchFamily="2" charset="-78"/>
              </a:rPr>
              <a:t>در دو قاره اروپا و اقیانوسیه بازی‌هایی تحت عنوان بازی‌های قاره‌ای برگزار نمی‌شود.</a:t>
            </a:r>
            <a:endParaRPr lang="en-US" dirty="0">
              <a:effectLst/>
              <a:cs typeface="B Mitra" panose="00000400000000000000" pitchFamily="2" charset="-78"/>
            </a:endParaRPr>
          </a:p>
        </p:txBody>
      </p:sp>
    </p:spTree>
    <p:extLst>
      <p:ext uri="{BB962C8B-B14F-4D97-AF65-F5344CB8AC3E}">
        <p14:creationId xmlns:p14="http://schemas.microsoft.com/office/powerpoint/2010/main" val="27803382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ه) بازی‌های </a:t>
            </a:r>
            <a:r>
              <a:rPr lang="fa-IR" b="1" dirty="0">
                <a:cs typeface="B Mitra" panose="00000400000000000000" pitchFamily="2" charset="-78"/>
              </a:rPr>
              <a:t>آسیایی</a:t>
            </a:r>
            <a:endParaRPr lang="en-US" dirty="0">
              <a:cs typeface="B Mitra" panose="00000400000000000000" pitchFamily="2" charset="-78"/>
            </a:endParaRPr>
          </a:p>
          <a:p>
            <a:pPr marL="0" indent="0" algn="just" rtl="1">
              <a:buNone/>
            </a:pPr>
            <a:r>
              <a:rPr lang="fa-IR" dirty="0">
                <a:cs typeface="B Mitra" panose="00000400000000000000" pitchFamily="2" charset="-78"/>
              </a:rPr>
              <a:t>این بازی‌ها زیر نظر شورای المپیک آسیا هر چهار سال یک‌بار در یکی از کشورهای عضو و در رشته‌های ورزشی مصوب این شورا برگزار می‌شود. این رویداد تا سال ۱۹۷۸ توسط فدراسیون بازی‌های آسیایی</a:t>
            </a:r>
            <a:r>
              <a:rPr lang="en-US" dirty="0">
                <a:cs typeface="B Mitra" panose="00000400000000000000" pitchFamily="2" charset="-78"/>
              </a:rPr>
              <a:t> (AGF) </a:t>
            </a:r>
            <a:r>
              <a:rPr lang="fa-IR" dirty="0" smtClean="0">
                <a:cs typeface="B Mitra" panose="00000400000000000000" pitchFamily="2" charset="-78"/>
              </a:rPr>
              <a:t> برگزار </a:t>
            </a:r>
            <a:r>
              <a:rPr lang="fa-IR" dirty="0">
                <a:cs typeface="B Mitra" panose="00000400000000000000" pitchFamily="2" charset="-78"/>
              </a:rPr>
              <a:t>می‌شد اما در نشست دهلی‌نو تصمیم گرفته شد که پس‌ازآن توسط شورای المپیک آسیا</a:t>
            </a:r>
            <a:r>
              <a:rPr lang="en-US" dirty="0">
                <a:cs typeface="B Mitra" panose="00000400000000000000" pitchFamily="2" charset="-78"/>
              </a:rPr>
              <a:t> (OCA) </a:t>
            </a:r>
            <a:r>
              <a:rPr lang="fa-IR" dirty="0" smtClean="0">
                <a:cs typeface="B Mitra" panose="00000400000000000000" pitchFamily="2" charset="-78"/>
              </a:rPr>
              <a:t> ساماندهی </a:t>
            </a:r>
            <a:r>
              <a:rPr lang="fa-IR" dirty="0">
                <a:cs typeface="B Mitra" panose="00000400000000000000" pitchFamily="2" charset="-78"/>
              </a:rPr>
              <a:t>و برگزار شود. </a:t>
            </a:r>
            <a:endParaRPr lang="fa-IR" dirty="0" smtClean="0">
              <a:cs typeface="B Mitra" panose="00000400000000000000" pitchFamily="2" charset="-78"/>
            </a:endParaRPr>
          </a:p>
          <a:p>
            <a:pPr marL="0" indent="0" algn="just" rtl="1">
              <a:buNone/>
            </a:pPr>
            <a:endParaRPr lang="en-US" dirty="0" smtClean="0">
              <a:cs typeface="B Mitra" panose="00000400000000000000" pitchFamily="2" charset="-78"/>
            </a:endParaRPr>
          </a:p>
          <a:p>
            <a:pPr algn="just" rtl="1">
              <a:buFont typeface="Wingdings" panose="05000000000000000000" pitchFamily="2" charset="2"/>
              <a:buChar char="q"/>
            </a:pPr>
            <a:r>
              <a:rPr lang="fa-IR" b="1" dirty="0" smtClean="0">
                <a:cs typeface="B Mitra" panose="00000400000000000000" pitchFamily="2" charset="-78"/>
              </a:rPr>
              <a:t>نکته</a:t>
            </a:r>
            <a:r>
              <a:rPr lang="fa-IR" b="1" dirty="0">
                <a:cs typeface="B Mitra" panose="00000400000000000000" pitchFamily="2" charset="-78"/>
              </a:rPr>
              <a:t>:</a:t>
            </a:r>
            <a:r>
              <a:rPr lang="fa-IR" dirty="0">
                <a:cs typeface="B Mitra" panose="00000400000000000000" pitchFamily="2" charset="-78"/>
              </a:rPr>
              <a:t> هفتمین دوره این بازی‌ها در سال 1974 در تهران برگزار گردید، در ضمن شهر بانکوک(تایلند) بیشترین میزبانی این رقابت‌ها را بر عهده داشته است(چهار دوره).</a:t>
            </a:r>
            <a:endParaRPr lang="en-US" dirty="0">
              <a:effectLst/>
              <a:cs typeface="B Mitra" panose="00000400000000000000" pitchFamily="2" charset="-78"/>
            </a:endParaRPr>
          </a:p>
        </p:txBody>
      </p:sp>
    </p:spTree>
    <p:extLst>
      <p:ext uri="{BB962C8B-B14F-4D97-AF65-F5344CB8AC3E}">
        <p14:creationId xmlns:p14="http://schemas.microsoft.com/office/powerpoint/2010/main" val="18984078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ه) مسابقات </a:t>
            </a:r>
            <a:r>
              <a:rPr lang="fa-IR" b="1" dirty="0">
                <a:cs typeface="B Mitra" panose="00000400000000000000" pitchFamily="2" charset="-78"/>
              </a:rPr>
              <a:t>قهرمانی جهان</a:t>
            </a:r>
            <a:endParaRPr lang="en-US" dirty="0">
              <a:cs typeface="B Mitra" panose="00000400000000000000" pitchFamily="2" charset="-78"/>
            </a:endParaRPr>
          </a:p>
          <a:p>
            <a:pPr marL="0" indent="0" algn="just" rtl="1">
              <a:buNone/>
            </a:pPr>
            <a:r>
              <a:rPr lang="fa-IR" dirty="0">
                <a:cs typeface="B Mitra" panose="00000400000000000000" pitchFamily="2" charset="-78"/>
              </a:rPr>
              <a:t>مسابقات قهرمانی جهان در رشته‌های مختلف ورزشی زیر نظر فدراسیون‌های بین‌المللی ورزشی هر رشته در دوره‌های زمانی مختلف برگزار می‌شود. </a:t>
            </a:r>
            <a:endParaRPr lang="fa-IR" dirty="0" smtClean="0">
              <a:cs typeface="B Mitra" panose="00000400000000000000" pitchFamily="2" charset="-78"/>
            </a:endParaRPr>
          </a:p>
          <a:p>
            <a:pPr marL="0" indent="0" algn="just" rtl="1">
              <a:buNone/>
            </a:pP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با توجه به تصمیم هر یک از فدراسیون‌های بین‌المللی ورزشی این مسابقات ممکن است همه‌ساله(به‌جز سال برگزاری المپیک) مانند مسابقات جهانی کشتی، و یا هر دو سال یک‌بار مانند مسابقات جهانی وزنه‌برداری و یا چهار سال یک‌بار مانند مسابقات جام جهانی فوتبال برگزار شود.</a:t>
            </a:r>
            <a:endParaRPr lang="en-US" dirty="0">
              <a:effectLst/>
              <a:cs typeface="B Mitra" panose="00000400000000000000" pitchFamily="2" charset="-78"/>
            </a:endParaRPr>
          </a:p>
        </p:txBody>
      </p:sp>
    </p:spTree>
    <p:extLst>
      <p:ext uri="{BB962C8B-B14F-4D97-AF65-F5344CB8AC3E}">
        <p14:creationId xmlns:p14="http://schemas.microsoft.com/office/powerpoint/2010/main" val="17110800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ز) بازی‌های </a:t>
            </a:r>
            <a:r>
              <a:rPr lang="fa-IR" b="1" dirty="0">
                <a:cs typeface="B Mitra" panose="00000400000000000000" pitchFamily="2" charset="-78"/>
              </a:rPr>
              <a:t>المپیک</a:t>
            </a:r>
            <a:endParaRPr lang="en-US" dirty="0">
              <a:cs typeface="B Mitra" panose="00000400000000000000" pitchFamily="2" charset="-78"/>
            </a:endParaRPr>
          </a:p>
          <a:p>
            <a:pPr marL="0" indent="0" algn="just" rtl="1">
              <a:buNone/>
            </a:pPr>
            <a:r>
              <a:rPr lang="fa-IR" dirty="0">
                <a:cs typeface="B Mitra" panose="00000400000000000000" pitchFamily="2" charset="-78"/>
              </a:rPr>
              <a:t>بازی‌های المپیک زیر نظر کمیته بین‌المللی المپیک از سال 1896 به‌طور منظم هر چهار سال یک‌بار(به‌جز سال 1916 به دلیل بروز جنگ جهانی اول و سال‌های 1940 و 1944 به سبب بروز جنگ جهانی دوم) برگزار شده است. </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این بازی‌ها هر چهار سال یک‌بار و به فاصله 10 ـ 15 روز پس از برگزاری هر دوره المپیک برگزار می‌شد. </a:t>
            </a:r>
            <a:endParaRPr lang="en-US" dirty="0" smtClean="0">
              <a:cs typeface="B Mitra" panose="00000400000000000000" pitchFamily="2" charset="-78"/>
            </a:endParaRPr>
          </a:p>
          <a:p>
            <a:pPr marL="0" indent="0" algn="just" rtl="1">
              <a:buNone/>
            </a:pPr>
            <a:endParaRPr lang="en-US" dirty="0" smtClean="0">
              <a:effectLst/>
              <a:cs typeface="B Mitra" panose="00000400000000000000" pitchFamily="2" charset="-78"/>
            </a:endParaRPr>
          </a:p>
          <a:p>
            <a:pPr algn="just" rtl="1">
              <a:buFont typeface="Wingdings" panose="05000000000000000000" pitchFamily="2" charset="2"/>
              <a:buChar char="q"/>
            </a:pPr>
            <a:r>
              <a:rPr lang="fa-IR" b="1" dirty="0">
                <a:cs typeface="B Mitra" panose="00000400000000000000" pitchFamily="2" charset="-78"/>
              </a:rPr>
              <a:t>نکته:</a:t>
            </a:r>
            <a:r>
              <a:rPr lang="fa-IR" dirty="0">
                <a:cs typeface="B Mitra" panose="00000400000000000000" pitchFamily="2" charset="-78"/>
              </a:rPr>
              <a:t> بازی‌های المپیک مهم‌ترین رویداد ورزشی جهان است.</a:t>
            </a:r>
            <a:endParaRPr lang="en-US" dirty="0">
              <a:effectLst/>
              <a:cs typeface="B Mitra" panose="00000400000000000000" pitchFamily="2" charset="-78"/>
            </a:endParaRPr>
          </a:p>
        </p:txBody>
      </p:sp>
    </p:spTree>
    <p:extLst>
      <p:ext uri="{BB962C8B-B14F-4D97-AF65-F5344CB8AC3E}">
        <p14:creationId xmlns:p14="http://schemas.microsoft.com/office/powerpoint/2010/main" val="271953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pPr algn="ctr"/>
            <a:r>
              <a:rPr lang="fa-IR" b="1" dirty="0" smtClean="0">
                <a:cs typeface="B Zar" panose="00000400000000000000" pitchFamily="2" charset="-78"/>
              </a:rPr>
              <a:t>طبقه بندی نظریه های مدیریت</a:t>
            </a:r>
            <a:endParaRPr lang="en-US" b="1" dirty="0">
              <a:cs typeface="B Zar" panose="00000400000000000000" pitchFamily="2" charset="-78"/>
            </a:endParaRPr>
          </a:p>
        </p:txBody>
      </p:sp>
      <p:sp>
        <p:nvSpPr>
          <p:cNvPr id="3" name="Content Placeholder 2"/>
          <p:cNvSpPr>
            <a:spLocks noGrp="1"/>
          </p:cNvSpPr>
          <p:nvPr>
            <p:ph idx="1"/>
          </p:nvPr>
        </p:nvSpPr>
        <p:spPr/>
        <p:txBody>
          <a:bodyPr>
            <a:noAutofit/>
          </a:bodyPr>
          <a:lstStyle/>
          <a:p>
            <a:pPr marL="0" indent="0" algn="just" rtl="1">
              <a:buNone/>
            </a:pPr>
            <a:r>
              <a:rPr lang="fa-IR" sz="2000" b="1" dirty="0">
                <a:solidFill>
                  <a:srgbClr val="FF0000"/>
                </a:solidFill>
                <a:cs typeface="B Zar" panose="00000400000000000000" pitchFamily="2" charset="-78"/>
              </a:rPr>
              <a:t>1.  طبقه بندي هارولد کونتز: </a:t>
            </a:r>
            <a:r>
              <a:rPr lang="fa-IR" sz="2000" dirty="0">
                <a:cs typeface="B Zar" panose="00000400000000000000" pitchFamily="2" charset="-78"/>
              </a:rPr>
              <a:t>مکتب فرايندي (وظيفه اي)، مکتب تجربي، مکتب رفتار انساني، مکتب نظام اجتماعي، نظريه تصميم گيري، مکتب کمي و مقداري</a:t>
            </a:r>
          </a:p>
          <a:p>
            <a:pPr marL="0" indent="0" algn="just" rtl="1">
              <a:buNone/>
            </a:pPr>
            <a:r>
              <a:rPr lang="fa-IR" sz="2000" b="1" dirty="0">
                <a:solidFill>
                  <a:srgbClr val="FF0000"/>
                </a:solidFill>
                <a:cs typeface="B Zar" panose="00000400000000000000" pitchFamily="2" charset="-78"/>
              </a:rPr>
              <a:t>2. طبقه بندي ویليام اسکات: </a:t>
            </a:r>
            <a:r>
              <a:rPr lang="fa-IR" sz="2000" dirty="0">
                <a:cs typeface="B Zar" panose="00000400000000000000" pitchFamily="2" charset="-78"/>
              </a:rPr>
              <a:t>مکتب کلاسيک، مکتب نئوکلاسيک، مکتب سيستمي</a:t>
            </a:r>
          </a:p>
          <a:p>
            <a:pPr marL="0" indent="0" algn="just" rtl="1">
              <a:buNone/>
            </a:pPr>
            <a:r>
              <a:rPr lang="fa-IR" sz="2000" b="1" dirty="0">
                <a:solidFill>
                  <a:srgbClr val="FF0000"/>
                </a:solidFill>
                <a:cs typeface="B Zar" panose="00000400000000000000" pitchFamily="2" charset="-78"/>
              </a:rPr>
              <a:t>3. طبقه بندي ریچارد اسکات : </a:t>
            </a:r>
            <a:r>
              <a:rPr lang="fa-IR" sz="2000" dirty="0">
                <a:cs typeface="B Zar" panose="00000400000000000000" pitchFamily="2" charset="-78"/>
              </a:rPr>
              <a:t>اسکات براساس دو ديدگاه سيستم باز و بسته و مدل هاي منطقي و اجتماعي رفتار انسانها، چهار دسته از مکاتب مديريت را معرفي کرد:</a:t>
            </a:r>
          </a:p>
          <a:p>
            <a:pPr algn="just" rtl="1">
              <a:buFont typeface="Wingdings" panose="05000000000000000000" pitchFamily="2" charset="2"/>
              <a:buChar char="v"/>
            </a:pPr>
            <a:r>
              <a:rPr lang="fa-IR" sz="2000" b="1" dirty="0" smtClean="0">
                <a:cs typeface="B Zar" panose="00000400000000000000" pitchFamily="2" charset="-78"/>
              </a:rPr>
              <a:t>نگرش </a:t>
            </a:r>
            <a:r>
              <a:rPr lang="fa-IR" sz="2000" b="1" dirty="0">
                <a:cs typeface="B Zar" panose="00000400000000000000" pitchFamily="2" charset="-78"/>
              </a:rPr>
              <a:t>سيستم بسته و رفتار منطقي انسان </a:t>
            </a:r>
            <a:r>
              <a:rPr lang="fa-IR" sz="2000" dirty="0">
                <a:cs typeface="B Zar" panose="00000400000000000000" pitchFamily="2" charset="-78"/>
              </a:rPr>
              <a:t>( 1900-1930 )همان نظريه هاي کلاسيک مديريت ويليام اسکات(موضوع اصلی کارایی ماشینی است). نوع اول</a:t>
            </a:r>
          </a:p>
          <a:p>
            <a:pPr algn="just" rtl="1">
              <a:buFont typeface="Wingdings" panose="05000000000000000000" pitchFamily="2" charset="2"/>
              <a:buChar char="v"/>
            </a:pPr>
            <a:r>
              <a:rPr lang="fa-IR" sz="2000" b="1" dirty="0">
                <a:cs typeface="B Zar" panose="00000400000000000000" pitchFamily="2" charset="-78"/>
              </a:rPr>
              <a:t>نگرش سيستم بسته و رفتار اجتماعي انسان </a:t>
            </a:r>
            <a:r>
              <a:rPr lang="fa-IR" sz="2000" dirty="0">
                <a:cs typeface="B Zar" panose="00000400000000000000" pitchFamily="2" charset="-78"/>
              </a:rPr>
              <a:t>(1930-1960 ) همان نظريه هاي نئوکلاسيک مديريت ويليام اسکات(موضوع اصلی افراد و روابط انسانی است). نوع دوم</a:t>
            </a:r>
          </a:p>
          <a:p>
            <a:pPr algn="just" rtl="1">
              <a:buFont typeface="Wingdings" panose="05000000000000000000" pitchFamily="2" charset="2"/>
              <a:buChar char="v"/>
            </a:pPr>
            <a:r>
              <a:rPr lang="fa-IR" sz="2000" b="1" dirty="0">
                <a:cs typeface="B Zar" panose="00000400000000000000" pitchFamily="2" charset="-78"/>
              </a:rPr>
              <a:t>نگرش سيستم باز و رفتار منطقي انسان </a:t>
            </a:r>
            <a:r>
              <a:rPr lang="fa-IR" sz="2000" dirty="0">
                <a:cs typeface="B Zar" panose="00000400000000000000" pitchFamily="2" charset="-78"/>
              </a:rPr>
              <a:t>(1960-1970 ) شکل گيري ساختار براساس محيط شامل نظريه هاي وودوارد، پرو و تامسون(موضوع اصلی طرح های اقتضایی است). نوع سوم</a:t>
            </a:r>
          </a:p>
          <a:p>
            <a:pPr algn="just" rtl="1">
              <a:buFont typeface="Wingdings" panose="05000000000000000000" pitchFamily="2" charset="2"/>
              <a:buChar char="v"/>
            </a:pPr>
            <a:r>
              <a:rPr lang="fa-IR" sz="2000" b="1" dirty="0">
                <a:cs typeface="B Zar" panose="00000400000000000000" pitchFamily="2" charset="-78"/>
              </a:rPr>
              <a:t>نگرش سيستم باز و رفتار اجتماعي انسان </a:t>
            </a:r>
            <a:r>
              <a:rPr lang="fa-IR" sz="2000" dirty="0">
                <a:cs typeface="B Zar" panose="00000400000000000000" pitchFamily="2" charset="-78"/>
              </a:rPr>
              <a:t>: اندشمنداني مانند مير و روان، مارچ و اولسون، ففر (موضوع اصلی قدرت و سیاست). نوع سوم</a:t>
            </a:r>
          </a:p>
          <a:p>
            <a:pPr algn="just" rtl="1">
              <a:buFont typeface="Wingdings" panose="05000000000000000000" pitchFamily="2" charset="2"/>
              <a:buChar char="v"/>
            </a:pPr>
            <a:endParaRPr lang="en-US" sz="2000" dirty="0">
              <a:cs typeface="B Zar" panose="00000400000000000000" pitchFamily="2" charset="-78"/>
            </a:endParaRPr>
          </a:p>
        </p:txBody>
      </p:sp>
    </p:spTree>
    <p:extLst>
      <p:ext uri="{BB962C8B-B14F-4D97-AF65-F5344CB8AC3E}">
        <p14:creationId xmlns:p14="http://schemas.microsoft.com/office/powerpoint/2010/main" val="6175767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66"/>
          </a:solidFill>
        </p:spPr>
        <p:txBody>
          <a:bodyPr/>
          <a:lstStyle/>
          <a:p>
            <a:pPr algn="ctr"/>
            <a:r>
              <a:rPr lang="fa-IR" b="1" dirty="0">
                <a:cs typeface="B Mitra" panose="00000400000000000000" pitchFamily="2" charset="-78"/>
              </a:rPr>
              <a:t>سطوح مسابقات </a:t>
            </a:r>
            <a:r>
              <a:rPr lang="fa-IR" b="1" dirty="0" smtClean="0">
                <a:cs typeface="B Mitra" panose="00000400000000000000" pitchFamily="2" charset="-78"/>
              </a:rPr>
              <a:t>ورزشی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lvl="0" indent="0" algn="just" rtl="1">
              <a:buNone/>
            </a:pPr>
            <a:r>
              <a:rPr lang="fa-IR" b="1" dirty="0" smtClean="0">
                <a:cs typeface="B Mitra" panose="00000400000000000000" pitchFamily="2" charset="-78"/>
              </a:rPr>
              <a:t>ح) مسابقات </a:t>
            </a:r>
            <a:r>
              <a:rPr lang="fa-IR" b="1" dirty="0">
                <a:cs typeface="B Mitra" panose="00000400000000000000" pitchFamily="2" charset="-78"/>
              </a:rPr>
              <a:t>بین‌قاره‌ای</a:t>
            </a:r>
            <a:endParaRPr lang="en-US" dirty="0">
              <a:cs typeface="B Mitra" panose="00000400000000000000" pitchFamily="2" charset="-78"/>
            </a:endParaRPr>
          </a:p>
          <a:p>
            <a:pPr marL="0" indent="0" algn="just" rtl="1">
              <a:buNone/>
            </a:pPr>
            <a:r>
              <a:rPr lang="fa-IR" dirty="0">
                <a:cs typeface="B Mitra" panose="00000400000000000000" pitchFamily="2" charset="-78"/>
              </a:rPr>
              <a:t>این مسابقات بین تیم‌های قهرمان هر قاره در یک رشته ورزشی برگزار می‌شود. </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مانند جام کنفدراسیون‌ها در فوتبال یا مسابقاتی که همه‌ساله بین قهرمان باشگاه‌های فوتبال در سطح جهان برگزار می‌شود. </a:t>
            </a:r>
            <a:endParaRPr lang="fa-IR" dirty="0" smtClean="0">
              <a:cs typeface="B Mitra" panose="00000400000000000000" pitchFamily="2" charset="-78"/>
            </a:endParaRPr>
          </a:p>
          <a:p>
            <a:pPr marL="0" indent="0" algn="just" rtl="1">
              <a:buNone/>
            </a:pPr>
            <a:endParaRPr lang="fa-IR" dirty="0">
              <a:effectLst/>
              <a:cs typeface="B Mitra" panose="00000400000000000000" pitchFamily="2" charset="-78"/>
            </a:endParaRPr>
          </a:p>
          <a:p>
            <a:pPr algn="just" rtl="1">
              <a:buFont typeface="Wingdings" panose="05000000000000000000" pitchFamily="2" charset="2"/>
              <a:buChar char="q"/>
            </a:pPr>
            <a:r>
              <a:rPr lang="fa-IR" b="1" dirty="0">
                <a:cs typeface="B Mitra" panose="00000400000000000000" pitchFamily="2" charset="-78"/>
              </a:rPr>
              <a:t>نکته:</a:t>
            </a:r>
            <a:r>
              <a:rPr lang="fa-IR" dirty="0">
                <a:cs typeface="B Mitra" panose="00000400000000000000" pitchFamily="2" charset="-78"/>
              </a:rPr>
              <a:t> ترتیب اهمیت سطوح مسابقات ورزشی برون‌مرزی شامل منطقه‌ای، قهرمانی جهان، بازی‌های المپیک است.</a:t>
            </a:r>
            <a:endParaRPr lang="en-US" dirty="0">
              <a:cs typeface="B Mitra" panose="00000400000000000000" pitchFamily="2" charset="-78"/>
            </a:endParaRPr>
          </a:p>
          <a:p>
            <a:pPr marL="0" indent="0" algn="just" rtl="1">
              <a:buNone/>
            </a:pPr>
            <a:endParaRPr lang="en-US" dirty="0">
              <a:effectLst/>
              <a:cs typeface="B Mitra" panose="00000400000000000000" pitchFamily="2" charset="-78"/>
            </a:endParaRPr>
          </a:p>
        </p:txBody>
      </p:sp>
    </p:spTree>
    <p:extLst>
      <p:ext uri="{BB962C8B-B14F-4D97-AF65-F5344CB8AC3E}">
        <p14:creationId xmlns:p14="http://schemas.microsoft.com/office/powerpoint/2010/main" val="2979100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هفتم: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مدیریت منابع انسانی و داوطلبان در ورزش</a:t>
            </a:r>
            <a:endParaRPr lang="en-US" sz="5400" b="1" dirty="0">
              <a:cs typeface="B Mitra" panose="00000400000000000000" pitchFamily="2" charset="-78"/>
            </a:endParaRPr>
          </a:p>
        </p:txBody>
      </p:sp>
    </p:spTree>
    <p:extLst>
      <p:ext uri="{BB962C8B-B14F-4D97-AF65-F5344CB8AC3E}">
        <p14:creationId xmlns:p14="http://schemas.microsoft.com/office/powerpoint/2010/main" val="34228830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smtClean="0">
                <a:cs typeface="B Mitra" panose="00000400000000000000" pitchFamily="2" charset="-78"/>
              </a:rPr>
              <a:t>منابع انسانی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برنامه‌ریزی استراتژیک منابع انسانی در سازمان‌های ورزشی نیاز به تصویری واضح از نیروی کار نقاط، قوت، ضعف و پتانسیل‌های آن‌ها دارد. </a:t>
            </a:r>
            <a:endParaRPr lang="fa-IR" dirty="0" smtClean="0">
              <a:cs typeface="B Mitra" panose="00000400000000000000" pitchFamily="2" charset="-78"/>
            </a:endParaRPr>
          </a:p>
          <a:p>
            <a:pPr algn="just" rtl="1"/>
            <a:r>
              <a:rPr lang="fa-IR" b="1" dirty="0" smtClean="0">
                <a:cs typeface="B Mitra" panose="00000400000000000000" pitchFamily="2" charset="-78"/>
              </a:rPr>
              <a:t>برنامه‌ریزی </a:t>
            </a:r>
            <a:r>
              <a:rPr lang="fa-IR" b="1" dirty="0">
                <a:cs typeface="B Mitra" panose="00000400000000000000" pitchFamily="2" charset="-78"/>
              </a:rPr>
              <a:t>منابع انسانی</a:t>
            </a:r>
            <a:r>
              <a:rPr lang="fa-IR" dirty="0">
                <a:cs typeface="B Mitra" panose="00000400000000000000" pitchFamily="2" charset="-78"/>
              </a:rPr>
              <a:t> فرایندی پویا است که شامل تجزیه‌وتحلیل نیازهای ضروری منابع انسانی برای رسیدن به مأموریت، استراتژی‌ها و اهداف با توجه به تغییرات مستمر محیطی است. </a:t>
            </a:r>
            <a:endParaRPr lang="en-US" dirty="0">
              <a:cs typeface="B Mitra" panose="00000400000000000000" pitchFamily="2" charset="-78"/>
            </a:endParaRPr>
          </a:p>
          <a:p>
            <a:pPr lvl="0" algn="just" rtl="1"/>
            <a:r>
              <a:rPr lang="fa-IR" dirty="0">
                <a:cs typeface="B Mitra" panose="00000400000000000000" pitchFamily="2" charset="-78"/>
              </a:rPr>
              <a:t>یک </a:t>
            </a:r>
            <a:r>
              <a:rPr lang="fa-IR" b="1" i="1" dirty="0">
                <a:cs typeface="B Mitra" panose="00000400000000000000" pitchFamily="2" charset="-78"/>
              </a:rPr>
              <a:t>حرفه</a:t>
            </a:r>
            <a:r>
              <a:rPr lang="fa-IR" dirty="0">
                <a:cs typeface="B Mitra" panose="00000400000000000000" pitchFamily="2" charset="-78"/>
              </a:rPr>
              <a:t> به‌عنوان مجموعه منظمی از دانش، اقتدار حرفه‌ای، مجوز اجتماعی و اصول اخلاقی شناخته می‌شود. </a:t>
            </a:r>
            <a:endParaRPr lang="en-US" dirty="0">
              <a:cs typeface="B Mitra" panose="000004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88" y="4379976"/>
            <a:ext cx="6658356" cy="2350388"/>
          </a:xfrm>
          <a:prstGeom prst="rect">
            <a:avLst/>
          </a:prstGeom>
        </p:spPr>
      </p:pic>
    </p:spTree>
    <p:extLst>
      <p:ext uri="{BB962C8B-B14F-4D97-AF65-F5344CB8AC3E}">
        <p14:creationId xmlns:p14="http://schemas.microsoft.com/office/powerpoint/2010/main" val="42240137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smtClean="0">
                <a:cs typeface="B Mitra" panose="00000400000000000000" pitchFamily="2" charset="-78"/>
              </a:rPr>
              <a:t>طراحی مشاغل</a:t>
            </a:r>
            <a:endParaRPr lang="en-US" b="1" dirty="0">
              <a:cs typeface="B Mitra" panose="00000400000000000000" pitchFamily="2" charset="-78"/>
            </a:endParaRPr>
          </a:p>
        </p:txBody>
      </p:sp>
      <p:sp>
        <p:nvSpPr>
          <p:cNvPr id="3" name="Content Placeholder 2"/>
          <p:cNvSpPr>
            <a:spLocks noGrp="1"/>
          </p:cNvSpPr>
          <p:nvPr>
            <p:ph idx="1"/>
          </p:nvPr>
        </p:nvSpPr>
        <p:spPr>
          <a:xfrm>
            <a:off x="768096" y="1624457"/>
            <a:ext cx="10585704" cy="4351338"/>
          </a:xfrm>
        </p:spPr>
        <p:txBody>
          <a:bodyPr>
            <a:noAutofit/>
          </a:bodyPr>
          <a:lstStyle/>
          <a:p>
            <a:pPr marL="0" indent="0" algn="ctr" rtl="1">
              <a:buNone/>
            </a:pPr>
            <a:r>
              <a:rPr lang="fa-IR" dirty="0">
                <a:solidFill>
                  <a:srgbClr val="FF0000"/>
                </a:solidFill>
                <a:effectLst>
                  <a:outerShdw blurRad="38100" dist="38100" dir="2700000" algn="tl">
                    <a:srgbClr val="000000">
                      <a:alpha val="43137"/>
                    </a:srgbClr>
                  </a:outerShdw>
                </a:effectLst>
                <a:cs typeface="B Mitra" panose="00000400000000000000" pitchFamily="2" charset="-78"/>
              </a:rPr>
              <a:t>در طراحی مشاغل باید مسائل زیر را مدنظر قرار داد:</a:t>
            </a:r>
            <a:endParaRPr lang="en-US" dirty="0">
              <a:solidFill>
                <a:srgbClr val="FF0000"/>
              </a:solidFill>
              <a:effectLst>
                <a:outerShdw blurRad="38100" dist="38100" dir="2700000" algn="tl">
                  <a:srgbClr val="000000">
                    <a:alpha val="43137"/>
                  </a:srgbClr>
                </a:outerShdw>
              </a:effectLst>
              <a:cs typeface="B Mitra" panose="00000400000000000000" pitchFamily="2" charset="-78"/>
            </a:endParaRPr>
          </a:p>
          <a:p>
            <a:pPr marL="0" indent="0" algn="just" rtl="1">
              <a:buNone/>
            </a:pPr>
            <a:r>
              <a:rPr lang="fa-IR" sz="1800" b="1" dirty="0">
                <a:cs typeface="B Mitra" panose="00000400000000000000" pitchFamily="2" charset="-78"/>
              </a:rPr>
              <a:t>ساده‌سازی شغل</a:t>
            </a:r>
            <a:r>
              <a:rPr lang="fa-IR" sz="1800" dirty="0">
                <a:cs typeface="B Mitra" panose="00000400000000000000" pitchFamily="2" charset="-78"/>
              </a:rPr>
              <a:t>: شغل تا حد ممکن ساده و تخصصی کردن طوری باشد که کارایی بیشتری از طریق آن‌ها قابل‌دستیابی است. لذا کارها به فعالیت‌های تشکیل‌دهنده‌ی آن تجزیه و جزئیات لازم برای هر فعالیت تعیین می‌شود.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چرخش شغل:</a:t>
            </a:r>
            <a:r>
              <a:rPr lang="fa-IR" sz="1800" dirty="0">
                <a:cs typeface="B Mitra" panose="00000400000000000000" pitchFamily="2" charset="-78"/>
              </a:rPr>
              <a:t> جابه‌جایی کارکنان به‌طور دوره‌ای از شغلی به شغل دیگر.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توسعه شغلی:</a:t>
            </a:r>
            <a:r>
              <a:rPr lang="fa-IR" sz="1800" dirty="0">
                <a:cs typeface="B Mitra" panose="00000400000000000000" pitchFamily="2" charset="-78"/>
              </a:rPr>
              <a:t> به‌جای محدود شدن در یک شغل تخصصی و یکنواخت مثل بایگانی از کارکنان انجام کارهای بیشتری مثل ماشین‌نویسی و پاسخ به تلفن‌ها خواسته می‌شود.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غنی‌سازی شغلی:</a:t>
            </a:r>
            <a:r>
              <a:rPr lang="fa-IR" sz="1800" dirty="0">
                <a:cs typeface="B Mitra" panose="00000400000000000000" pitchFamily="2" charset="-78"/>
              </a:rPr>
              <a:t> محتوای شغلی نسبت به زمینه شغلی، به بهترین نحو نیازهای سطح بالای یک فرد را برآورده می‌سازد.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تنوع وظیفه:</a:t>
            </a:r>
            <a:r>
              <a:rPr lang="fa-IR" sz="1800" dirty="0">
                <a:cs typeface="B Mitra" panose="00000400000000000000" pitchFamily="2" charset="-78"/>
              </a:rPr>
              <a:t> گوناگونی فعالیت‌های مختلف و موردنیاز در انجام کار برای یک شغل خاص است.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تغییرپذیری وظیفه</a:t>
            </a:r>
            <a:r>
              <a:rPr lang="fa-IR" sz="1800" dirty="0">
                <a:cs typeface="B Mitra" panose="00000400000000000000" pitchFamily="2" charset="-78"/>
              </a:rPr>
              <a:t>: انعطاف‌پذیری در وظایف این خصیصه به تعدادی از موارد استثنایی در مواجه یا کاری است که مستلزم شیوه‌ها یا رویه‌های مختلفی است.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خودمختاری(استقلال وظیفه):</a:t>
            </a:r>
            <a:r>
              <a:rPr lang="fa-IR" sz="1800" dirty="0">
                <a:cs typeface="B Mitra" panose="00000400000000000000" pitchFamily="2" charset="-78"/>
              </a:rPr>
              <a:t> میزانی از اختیار و آزادی عمل که شغل مربوطه برای اشخاص و برنامه‌ریزی کاری و مشخص نمودن روش‌های انجام کار خود فراهم می‌کند.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هویت کار:</a:t>
            </a:r>
            <a:r>
              <a:rPr lang="fa-IR" sz="1800" dirty="0">
                <a:cs typeface="B Mitra" panose="00000400000000000000" pitchFamily="2" charset="-78"/>
              </a:rPr>
              <a:t> میزانی که نیاز است هر شغل بخش شخصی از کار را کامل کند؛ یعنی انجام یک شغل از شروع تا انتها یا نتایج قابل‌مشاهده‌ای باشد.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بازخورد شغلی:</a:t>
            </a:r>
            <a:r>
              <a:rPr lang="fa-IR" sz="1800" dirty="0">
                <a:cs typeface="B Mitra" panose="00000400000000000000" pitchFamily="2" charset="-78"/>
              </a:rPr>
              <a:t> میزانی که انجام فعالیت‌های کاری افراد با اطلاعات آشکار و مستقیم درباره‌ی اثربخشی اجرای آن فعالیت فراهم می‌شود. </a:t>
            </a:r>
            <a:endParaRPr lang="en-US" sz="1800" dirty="0">
              <a:cs typeface="B Mitra" panose="00000400000000000000" pitchFamily="2" charset="-78"/>
            </a:endParaRPr>
          </a:p>
          <a:p>
            <a:pPr marL="0" indent="0" algn="just" rtl="1">
              <a:buNone/>
            </a:pPr>
            <a:r>
              <a:rPr lang="fa-IR" sz="1800" b="1" dirty="0">
                <a:cs typeface="B Mitra" panose="00000400000000000000" pitchFamily="2" charset="-78"/>
              </a:rPr>
              <a:t>اهمیت کار:</a:t>
            </a:r>
            <a:r>
              <a:rPr lang="fa-IR" sz="1800" dirty="0">
                <a:cs typeface="B Mitra" panose="00000400000000000000" pitchFamily="2" charset="-78"/>
              </a:rPr>
              <a:t> میزانی از اثر مهمی که هر </a:t>
            </a:r>
            <a:r>
              <a:rPr lang="fa-IR" sz="1800" dirty="0" smtClean="0">
                <a:cs typeface="B Mitra" panose="00000400000000000000" pitchFamily="2" charset="-78"/>
              </a:rPr>
              <a:t>شغل </a:t>
            </a:r>
            <a:r>
              <a:rPr lang="fa-IR" sz="1800" dirty="0">
                <a:cs typeface="B Mitra" panose="00000400000000000000" pitchFamily="2" charset="-78"/>
              </a:rPr>
              <a:t>در زندگی مردم می‌گذارد</a:t>
            </a:r>
            <a:r>
              <a:rPr lang="fa-IR" sz="1800" dirty="0" smtClean="0">
                <a:cs typeface="B Mitra" panose="00000400000000000000" pitchFamily="2" charset="-78"/>
              </a:rPr>
              <a:t>.</a:t>
            </a:r>
            <a:endParaRPr lang="fa-IR" sz="1800" dirty="0">
              <a:cs typeface="B Mitra" panose="00000400000000000000" pitchFamily="2" charset="-78"/>
            </a:endParaRPr>
          </a:p>
        </p:txBody>
      </p:sp>
    </p:spTree>
    <p:extLst>
      <p:ext uri="{BB962C8B-B14F-4D97-AF65-F5344CB8AC3E}">
        <p14:creationId xmlns:p14="http://schemas.microsoft.com/office/powerpoint/2010/main" val="23846516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smtClean="0">
                <a:cs typeface="B Mitra" panose="00000400000000000000" pitchFamily="2" charset="-78"/>
              </a:rPr>
              <a:t>مراحل شکل گیری تیم های کاری</a:t>
            </a:r>
            <a:endParaRPr lang="en-US" b="1" dirty="0">
              <a:cs typeface="B Mitra" panose="00000400000000000000" pitchFamily="2" charset="-78"/>
            </a:endParaRPr>
          </a:p>
        </p:txBody>
      </p:sp>
      <p:sp>
        <p:nvSpPr>
          <p:cNvPr id="3" name="Content Placeholder 2"/>
          <p:cNvSpPr>
            <a:spLocks noGrp="1"/>
          </p:cNvSpPr>
          <p:nvPr>
            <p:ph idx="1"/>
          </p:nvPr>
        </p:nvSpPr>
        <p:spPr>
          <a:xfrm>
            <a:off x="768096" y="1624457"/>
            <a:ext cx="10585704" cy="4351338"/>
          </a:xfrm>
        </p:spPr>
        <p:txBody>
          <a:bodyPr>
            <a:noAutofit/>
          </a:bodyPr>
          <a:lstStyle/>
          <a:p>
            <a:pPr marL="0" indent="0" algn="just" rtl="1">
              <a:buNone/>
            </a:pPr>
            <a:r>
              <a:rPr lang="fa-IR" sz="2400" b="1" dirty="0">
                <a:effectLst>
                  <a:outerShdw blurRad="38100" dist="38100" dir="2700000" algn="tl">
                    <a:srgbClr val="000000">
                      <a:alpha val="43137"/>
                    </a:srgbClr>
                  </a:outerShdw>
                </a:effectLst>
                <a:cs typeface="B Mitra" panose="00000400000000000000" pitchFamily="2" charset="-78"/>
              </a:rPr>
              <a:t>برای شکل‌گیری تیم‌ها معمولاً </a:t>
            </a:r>
            <a:r>
              <a:rPr lang="fa-IR" sz="2400" b="1" dirty="0" smtClean="0">
                <a:effectLst>
                  <a:outerShdw blurRad="38100" dist="38100" dir="2700000" algn="tl">
                    <a:srgbClr val="000000">
                      <a:alpha val="43137"/>
                    </a:srgbClr>
                  </a:outerShdw>
                </a:effectLst>
                <a:cs typeface="B Mitra" panose="00000400000000000000" pitchFamily="2" charset="-78"/>
              </a:rPr>
              <a:t>شامل مراحل زیر است</a:t>
            </a:r>
            <a:r>
              <a:rPr lang="fa-IR" sz="2400" b="1" dirty="0">
                <a:effectLst>
                  <a:outerShdw blurRad="38100" dist="38100" dir="2700000" algn="tl">
                    <a:srgbClr val="000000">
                      <a:alpha val="43137"/>
                    </a:srgbClr>
                  </a:outerShdw>
                </a:effectLst>
                <a:cs typeface="B Mitra" panose="00000400000000000000" pitchFamily="2" charset="-78"/>
              </a:rPr>
              <a:t>:</a:t>
            </a:r>
            <a:endParaRPr lang="en-US" sz="2400" b="1" dirty="0">
              <a:effectLst>
                <a:outerShdw blurRad="38100" dist="38100" dir="2700000" algn="tl">
                  <a:srgbClr val="000000">
                    <a:alpha val="43137"/>
                  </a:srgbClr>
                </a:outerShdw>
              </a:effectLst>
              <a:cs typeface="B Mitra" panose="00000400000000000000" pitchFamily="2" charset="-78"/>
            </a:endParaRPr>
          </a:p>
          <a:p>
            <a:pPr marL="0" lvl="0" indent="0" algn="just" rtl="1">
              <a:buNone/>
            </a:pPr>
            <a:r>
              <a:rPr lang="fa-IR" sz="2000" b="1" dirty="0">
                <a:cs typeface="B Mitra" panose="00000400000000000000" pitchFamily="2" charset="-78"/>
              </a:rPr>
              <a:t>مرحله اول:</a:t>
            </a:r>
            <a:r>
              <a:rPr lang="fa-IR" sz="2000" dirty="0">
                <a:cs typeface="B Mitra" panose="00000400000000000000" pitchFamily="2" charset="-78"/>
              </a:rPr>
              <a:t> شکل‌گیری(</a:t>
            </a:r>
            <a:r>
              <a:rPr lang="en-US" sz="2000" dirty="0">
                <a:cs typeface="B Mitra" panose="00000400000000000000" pitchFamily="2" charset="-78"/>
              </a:rPr>
              <a:t>Forming</a:t>
            </a:r>
            <a:r>
              <a:rPr lang="fa-IR" sz="2000" dirty="0">
                <a:cs typeface="B Mitra" panose="00000400000000000000" pitchFamily="2" charset="-78"/>
              </a:rPr>
              <a:t>): مرحله‌ای است که در آن اعضای گروه برای اولین بار دورهم جمع می‌شوند. همه افراد مؤدب و غیرفعال هستند. تضاد به‌ندرت به‌طور مستقیم مشاهده می‌شود و افراد بیشتر متکی به کسانی هستند که به‌سان رهبر ظاهر می‌شوند.</a:t>
            </a:r>
            <a:endParaRPr lang="en-US" sz="2000" dirty="0">
              <a:cs typeface="B Mitra" panose="00000400000000000000" pitchFamily="2" charset="-78"/>
            </a:endParaRPr>
          </a:p>
          <a:p>
            <a:pPr marL="0" lvl="0" indent="0" algn="just" rtl="1">
              <a:buNone/>
            </a:pPr>
            <a:r>
              <a:rPr lang="fa-IR" sz="2000" b="1" dirty="0">
                <a:cs typeface="B Mitra" panose="00000400000000000000" pitchFamily="2" charset="-78"/>
              </a:rPr>
              <a:t>مرحله دوم:</a:t>
            </a:r>
            <a:r>
              <a:rPr lang="fa-IR" sz="2000" dirty="0">
                <a:cs typeface="B Mitra" panose="00000400000000000000" pitchFamily="2" charset="-78"/>
              </a:rPr>
              <a:t> طوفان‌زایی(</a:t>
            </a:r>
            <a:r>
              <a:rPr lang="en-US" sz="2000" dirty="0">
                <a:cs typeface="B Mitra" panose="00000400000000000000" pitchFamily="2" charset="-78"/>
              </a:rPr>
              <a:t>Storming</a:t>
            </a:r>
            <a:r>
              <a:rPr lang="fa-IR" sz="2000" dirty="0">
                <a:cs typeface="B Mitra" panose="00000400000000000000" pitchFamily="2" charset="-78"/>
              </a:rPr>
              <a:t>): در این مرحله شخصیت‌ها باهم اصطکاک پیدا می‌کنند. هیچ‌کس به‌راحتی نکته‌ای را نمی‌پذیرد. از همه مهم‌تر، ارتباطات بسیار کمی اتفاق می‌افتد و هیچ‌کس گوش شنوایی ندارد و بعضی از افراد هنوز تمایلی به گفت‌وگوی آزاد ندارند.</a:t>
            </a:r>
            <a:endParaRPr lang="en-US" sz="2000" dirty="0">
              <a:cs typeface="B Mitra" panose="00000400000000000000" pitchFamily="2" charset="-78"/>
            </a:endParaRPr>
          </a:p>
          <a:p>
            <a:pPr marL="0" lvl="0" indent="0" algn="just" rtl="1">
              <a:buNone/>
            </a:pPr>
            <a:r>
              <a:rPr lang="fa-IR" sz="2000" b="1" dirty="0">
                <a:cs typeface="B Mitra" panose="00000400000000000000" pitchFamily="2" charset="-78"/>
              </a:rPr>
              <a:t>مرحله سوم:</a:t>
            </a:r>
            <a:r>
              <a:rPr lang="fa-IR" sz="2000" dirty="0">
                <a:cs typeface="B Mitra" panose="00000400000000000000" pitchFamily="2" charset="-78"/>
              </a:rPr>
              <a:t> هنجارسازی(</a:t>
            </a:r>
            <a:r>
              <a:rPr lang="en-US" sz="2000" dirty="0">
                <a:cs typeface="B Mitra" panose="00000400000000000000" pitchFamily="2" charset="-78"/>
              </a:rPr>
              <a:t>Norming</a:t>
            </a:r>
            <a:r>
              <a:rPr lang="fa-IR" sz="2000" dirty="0">
                <a:cs typeface="B Mitra" panose="00000400000000000000" pitchFamily="2" charset="-78"/>
              </a:rPr>
              <a:t>): بعدازاین دو مرحله، نوبت به هنجارسازی می‌رسد. در این مرحله زیرگروه‌ها منافع گروهی را تشخیص داده و منازعات گروهی کاهش می‌یابد. هرکسی در بیان نقطه نظرات خود احساس امنیت می‌کند و مباحث به‌راحتی در گروه دنبال می‌شود. در این مرحله روش‌های کاری وضع می‌شوند و گروه آن را به رسمیت می‌شناسد.</a:t>
            </a:r>
            <a:endParaRPr lang="en-US" sz="2000" dirty="0">
              <a:cs typeface="B Mitra" panose="00000400000000000000" pitchFamily="2" charset="-78"/>
            </a:endParaRPr>
          </a:p>
          <a:p>
            <a:pPr marL="0" lvl="0" indent="0" algn="just" rtl="1">
              <a:buNone/>
            </a:pPr>
            <a:r>
              <a:rPr lang="fa-IR" sz="2000" b="1" dirty="0">
                <a:cs typeface="B Mitra" panose="00000400000000000000" pitchFamily="2" charset="-78"/>
              </a:rPr>
              <a:t>مرحله چهارم:</a:t>
            </a:r>
            <a:r>
              <a:rPr lang="fa-IR" sz="2000" dirty="0">
                <a:cs typeface="B Mitra" panose="00000400000000000000" pitchFamily="2" charset="-78"/>
              </a:rPr>
              <a:t> عمل(</a:t>
            </a:r>
            <a:r>
              <a:rPr lang="en-US" sz="2000" dirty="0">
                <a:cs typeface="B Mitra" panose="00000400000000000000" pitchFamily="2" charset="-78"/>
              </a:rPr>
              <a:t>Performing</a:t>
            </a:r>
            <a:r>
              <a:rPr lang="fa-IR" sz="2000" dirty="0">
                <a:cs typeface="B Mitra" panose="00000400000000000000" pitchFamily="2" charset="-78"/>
              </a:rPr>
              <a:t>): رسیدن به این مرحله، حد اعلای تکامل کار تیمی است. در این مرحله تیم نظامی را وضع می‌کند که اجازه می‌دهد نقطه‌نظرها و دیدگاه‌ها، آزادانه و بدون رودربایستی مبادله شود و درجه بالایی از حمایت‌های درون‌گروهی برای تصمیم‌گیری شکل می‌گیرد. همچنین توان اعضا از «شدن» به «دانستن» تحول یافته و در انجام وظایف ضروری یکدیگر را همراهی می‌کنند. خطری که در این مرحله تیم را تهدید می‌کند گروه اندیشی«</a:t>
            </a:r>
            <a:r>
              <a:rPr lang="en-US" sz="2000" dirty="0">
                <a:cs typeface="B Mitra" panose="00000400000000000000" pitchFamily="2" charset="-78"/>
              </a:rPr>
              <a:t>groupthink</a:t>
            </a:r>
            <a:r>
              <a:rPr lang="fa-IR" sz="2000" dirty="0">
                <a:cs typeface="B Mitra" panose="00000400000000000000" pitchFamily="2" charset="-78"/>
              </a:rPr>
              <a:t>» است.</a:t>
            </a:r>
            <a:endParaRPr lang="en-US" sz="2000" dirty="0">
              <a:cs typeface="B Mitra" panose="00000400000000000000" pitchFamily="2" charset="-78"/>
            </a:endParaRPr>
          </a:p>
          <a:p>
            <a:pPr marL="0" lvl="0" indent="0" algn="just" rtl="1">
              <a:buNone/>
            </a:pPr>
            <a:r>
              <a:rPr lang="fa-IR" sz="2000" b="1" dirty="0">
                <a:cs typeface="B Mitra" panose="00000400000000000000" pitchFamily="2" charset="-78"/>
              </a:rPr>
              <a:t>مرحله پنجم:</a:t>
            </a:r>
            <a:r>
              <a:rPr lang="fa-IR" sz="2000" dirty="0">
                <a:cs typeface="B Mitra" panose="00000400000000000000" pitchFamily="2" charset="-78"/>
              </a:rPr>
              <a:t> فروپاشی(</a:t>
            </a:r>
            <a:r>
              <a:rPr lang="en-US" sz="2000" dirty="0">
                <a:cs typeface="B Mitra" panose="00000400000000000000" pitchFamily="2" charset="-78"/>
              </a:rPr>
              <a:t>Adjourning</a:t>
            </a:r>
            <a:r>
              <a:rPr lang="fa-IR" sz="2000" dirty="0">
                <a:cs typeface="B Mitra" panose="00000400000000000000" pitchFamily="2" charset="-78"/>
              </a:rPr>
              <a:t>): در این مرحله تیم آماده انحلال است. دیگر مبرم‌ترین وظیفه، بالا بردن سطح انجام‌وظیفه نیست. در عوض، توجه معطوف به پایان دادن به فعالیت‌هاست.</a:t>
            </a:r>
            <a:endParaRPr lang="en-US" sz="2000" dirty="0">
              <a:cs typeface="B Mitra" panose="00000400000000000000" pitchFamily="2" charset="-78"/>
            </a:endParaRPr>
          </a:p>
        </p:txBody>
      </p:sp>
    </p:spTree>
    <p:extLst>
      <p:ext uri="{BB962C8B-B14F-4D97-AF65-F5344CB8AC3E}">
        <p14:creationId xmlns:p14="http://schemas.microsoft.com/office/powerpoint/2010/main" val="17285395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smtClean="0">
                <a:cs typeface="B Mitra" panose="00000400000000000000" pitchFamily="2" charset="-78"/>
              </a:rPr>
              <a:t>داوطلبی در ورزش</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داوطلبان نیروی حیاتی اکثر رویدادهای ورزشی هستند. این نیروها به‌صورت ویژه‌ای در رویدادهای آماتوری و جوانان که نیاز به تعامل و جابه‌جایی زیاد در بین مکان‌های مختلف دارند، بسیار با ارزش هستند. </a:t>
            </a:r>
            <a:endParaRPr lang="fa-IR" dirty="0" smtClean="0">
              <a:cs typeface="B Mitra" panose="00000400000000000000" pitchFamily="2" charset="-78"/>
            </a:endParaRPr>
          </a:p>
          <a:p>
            <a:pPr algn="just" rtl="1"/>
            <a:r>
              <a:rPr lang="fa-IR" dirty="0" smtClean="0">
                <a:cs typeface="B Mitra" panose="00000400000000000000" pitchFamily="2" charset="-78"/>
              </a:rPr>
              <a:t>داوطلبی </a:t>
            </a:r>
            <a:r>
              <a:rPr lang="fa-IR" dirty="0">
                <a:cs typeface="B Mitra" panose="00000400000000000000" pitchFamily="2" charset="-78"/>
              </a:rPr>
              <a:t>شامل هرگونه فعالیتی است که از طریق سازمان‌ها با هدفی غیر از کسب منافع مالی انجام شده یا فعالیت‌های است که در پروژه‌هایی انجام می‌شود که عواید آن نصیب جامعه و یا داوطلب می‌شود و همچنین در این فعالیت‌ها که با هدف اولیه‌ی کسب منابع مالی نیست، داوطلبان به‌صورت رایگان و بدون هیچ‌گونه اجبار شرکت می‌کنند و تنها در پست‌های داوطلبی قرار داده می‌شوند. </a:t>
            </a:r>
            <a:endParaRPr lang="en-US" dirty="0">
              <a:cs typeface="B Mitra" panose="00000400000000000000" pitchFamily="2" charset="-78"/>
            </a:endParaRPr>
          </a:p>
        </p:txBody>
      </p:sp>
    </p:spTree>
    <p:extLst>
      <p:ext uri="{BB962C8B-B14F-4D97-AF65-F5344CB8AC3E}">
        <p14:creationId xmlns:p14="http://schemas.microsoft.com/office/powerpoint/2010/main" val="4522955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237109"/>
            <a:ext cx="10515600" cy="1325563"/>
          </a:xfrm>
          <a:solidFill>
            <a:srgbClr val="FFFF00"/>
          </a:solidFill>
        </p:spPr>
        <p:txBody>
          <a:bodyPr/>
          <a:lstStyle/>
          <a:p>
            <a:pPr algn="ctr" rtl="1"/>
            <a:r>
              <a:rPr lang="fa-IR" b="1" dirty="0" smtClean="0">
                <a:cs typeface="B Mitra" panose="00000400000000000000" pitchFamily="2" charset="-78"/>
              </a:rPr>
              <a:t>انگیزه‌های داوطلبی</a:t>
            </a:r>
            <a:endParaRPr lang="en-US" b="1" dirty="0">
              <a:cs typeface="B Mitra" panose="00000400000000000000" pitchFamily="2" charset="-78"/>
            </a:endParaRPr>
          </a:p>
        </p:txBody>
      </p:sp>
      <p:sp>
        <p:nvSpPr>
          <p:cNvPr id="3" name="Content Placeholder 2"/>
          <p:cNvSpPr>
            <a:spLocks noGrp="1"/>
          </p:cNvSpPr>
          <p:nvPr>
            <p:ph idx="1"/>
          </p:nvPr>
        </p:nvSpPr>
        <p:spPr>
          <a:xfrm>
            <a:off x="920496" y="1727420"/>
            <a:ext cx="10515600" cy="3834511"/>
          </a:xfrm>
        </p:spPr>
        <p:txBody>
          <a:bodyPr>
            <a:normAutofit lnSpcReduction="10000"/>
          </a:bodyPr>
          <a:lstStyle/>
          <a:p>
            <a:pPr marL="0" indent="0" algn="r" rtl="1">
              <a:buNone/>
            </a:pPr>
            <a:r>
              <a:rPr lang="fa-IR" sz="2400" dirty="0" smtClean="0">
                <a:cs typeface="B Mitra" panose="00000400000000000000" pitchFamily="2" charset="-78"/>
              </a:rPr>
              <a:t>علل و انگیزه‌های داوطلبی شامل موارد زیر است</a:t>
            </a:r>
            <a:r>
              <a:rPr lang="en-US" sz="2400" dirty="0" smtClean="0">
                <a:cs typeface="B Mitra" panose="00000400000000000000" pitchFamily="2" charset="-78"/>
              </a:rPr>
              <a:t>:</a:t>
            </a:r>
            <a:endParaRPr lang="fa-IR" sz="2400" dirty="0" smtClean="0">
              <a:cs typeface="B Mitra" panose="00000400000000000000" pitchFamily="2" charset="-78"/>
            </a:endParaRPr>
          </a:p>
          <a:p>
            <a:pPr lvl="0" algn="r" rtl="1"/>
            <a:r>
              <a:rPr lang="fa-IR" sz="2400" dirty="0">
                <a:cs typeface="B Mitra" panose="00000400000000000000" pitchFamily="2" charset="-78"/>
              </a:rPr>
              <a:t>کمک به دیگران</a:t>
            </a:r>
            <a:endParaRPr lang="en-US" sz="2400" dirty="0">
              <a:cs typeface="B Mitra" panose="00000400000000000000" pitchFamily="2" charset="-78"/>
            </a:endParaRPr>
          </a:p>
          <a:p>
            <a:pPr lvl="0" algn="r" rtl="1"/>
            <a:r>
              <a:rPr lang="fa-IR" sz="2400" dirty="0">
                <a:cs typeface="B Mitra" panose="00000400000000000000" pitchFamily="2" charset="-78"/>
              </a:rPr>
              <a:t>سرگرمی و پر کردن اوقات فراغت</a:t>
            </a:r>
            <a:endParaRPr lang="en-US" sz="2400" dirty="0">
              <a:cs typeface="B Mitra" panose="00000400000000000000" pitchFamily="2" charset="-78"/>
            </a:endParaRPr>
          </a:p>
          <a:p>
            <a:pPr lvl="0" algn="r" rtl="1"/>
            <a:r>
              <a:rPr lang="fa-IR" sz="2400" dirty="0">
                <a:cs typeface="B Mitra" panose="00000400000000000000" pitchFamily="2" charset="-78"/>
              </a:rPr>
              <a:t>توسعه مهارت‌های ارتباطی</a:t>
            </a:r>
            <a:endParaRPr lang="en-US" sz="2400" dirty="0">
              <a:cs typeface="B Mitra" panose="00000400000000000000" pitchFamily="2" charset="-78"/>
            </a:endParaRPr>
          </a:p>
          <a:p>
            <a:pPr lvl="0" algn="r" rtl="1"/>
            <a:r>
              <a:rPr lang="fa-IR" sz="2400" dirty="0">
                <a:cs typeface="B Mitra" panose="00000400000000000000" pitchFamily="2" charset="-78"/>
              </a:rPr>
              <a:t>برآورده کردن اهداف و انتظارات دیگران</a:t>
            </a:r>
            <a:endParaRPr lang="en-US" sz="2400" dirty="0">
              <a:cs typeface="B Mitra" panose="00000400000000000000" pitchFamily="2" charset="-78"/>
            </a:endParaRPr>
          </a:p>
          <a:p>
            <a:pPr lvl="0" algn="r" rtl="1"/>
            <a:r>
              <a:rPr lang="fa-IR" sz="2400" dirty="0">
                <a:cs typeface="B Mitra" panose="00000400000000000000" pitchFamily="2" charset="-78"/>
              </a:rPr>
              <a:t>برآورده کردن اهداف سازمان</a:t>
            </a:r>
            <a:endParaRPr lang="en-US" sz="2400" dirty="0">
              <a:cs typeface="B Mitra" panose="00000400000000000000" pitchFamily="2" charset="-78"/>
            </a:endParaRPr>
          </a:p>
          <a:p>
            <a:pPr lvl="0" algn="r" rtl="1"/>
            <a:r>
              <a:rPr lang="fa-IR" sz="2400" dirty="0">
                <a:cs typeface="B Mitra" panose="00000400000000000000" pitchFamily="2" charset="-78"/>
              </a:rPr>
              <a:t>توسعه ارتباطات اجتماعی و پذیرفته شدن در جامعه</a:t>
            </a:r>
            <a:endParaRPr lang="en-US" sz="2400" dirty="0">
              <a:cs typeface="B Mitra" panose="00000400000000000000" pitchFamily="2" charset="-78"/>
            </a:endParaRPr>
          </a:p>
          <a:p>
            <a:pPr lvl="0" algn="r" rtl="1"/>
            <a:r>
              <a:rPr lang="fa-IR" sz="2400" dirty="0">
                <a:cs typeface="B Mitra" panose="00000400000000000000" pitchFamily="2" charset="-78"/>
              </a:rPr>
              <a:t>احساس فضیلت و کمال</a:t>
            </a:r>
            <a:endParaRPr lang="en-US" sz="2400" dirty="0">
              <a:cs typeface="B Mitra" panose="00000400000000000000" pitchFamily="2" charset="-78"/>
            </a:endParaRPr>
          </a:p>
          <a:p>
            <a:pPr lvl="0" algn="r" rtl="1"/>
            <a:r>
              <a:rPr lang="fa-IR" sz="2400" dirty="0">
                <a:cs typeface="B Mitra" panose="00000400000000000000" pitchFamily="2" charset="-78"/>
              </a:rPr>
              <a:t>افزایش خود پنداره و عزت‌نفس</a:t>
            </a:r>
            <a:endParaRPr lang="en-US" sz="2400" dirty="0">
              <a:cs typeface="B Mitra" panose="00000400000000000000" pitchFamily="2" charset="-78"/>
            </a:endParaRPr>
          </a:p>
          <a:p>
            <a:pPr algn="r" rtl="1"/>
            <a:endParaRPr lang="en-US" sz="2400" dirty="0">
              <a:cs typeface="B Mitra" panose="00000400000000000000" pitchFamily="2" charset="-78"/>
            </a:endParaRPr>
          </a:p>
        </p:txBody>
      </p:sp>
      <p:sp>
        <p:nvSpPr>
          <p:cNvPr id="4" name="Rectangle 3"/>
          <p:cNvSpPr/>
          <p:nvPr/>
        </p:nvSpPr>
        <p:spPr>
          <a:xfrm>
            <a:off x="411480" y="5726680"/>
            <a:ext cx="11024616" cy="800219"/>
          </a:xfrm>
          <a:prstGeom prst="rect">
            <a:avLst/>
          </a:prstGeom>
        </p:spPr>
        <p:txBody>
          <a:bodyPr wrap="square">
            <a:spAutoFit/>
          </a:bodyPr>
          <a:lstStyle/>
          <a:p>
            <a:pPr algn="just" rtl="1">
              <a:lnSpc>
                <a:spcPct val="115000"/>
              </a:lnSpc>
              <a:spcAft>
                <a:spcPts val="1000"/>
              </a:spcAft>
            </a:pPr>
            <a:r>
              <a:rPr lang="fa-IR" sz="2000" b="1" dirty="0">
                <a:cs typeface="B Mitra" panose="00000400000000000000" pitchFamily="2" charset="-78"/>
              </a:rPr>
              <a:t>نکته: </a:t>
            </a:r>
            <a:r>
              <a:rPr lang="fa-IR" sz="2000" dirty="0">
                <a:cs typeface="B Mitra" panose="00000400000000000000" pitchFamily="2" charset="-78"/>
              </a:rPr>
              <a:t>سازمان‌های داوطلب گروه‌های سازمان‌یافته‌ای هستند که بیشتر اعضای آن‌ها در قبال فعالیت و همکاری، حقوق و دستمزد دریافت نمی‌کنند. این سازمان‌ها تحت عنوان سمن(سازمان‌های مردم‌نهاد) و سازمان‌های </a:t>
            </a:r>
            <a:r>
              <a:rPr lang="en-US" sz="2000" dirty="0">
                <a:cs typeface="B Mitra" panose="00000400000000000000" pitchFamily="2" charset="-78"/>
              </a:rPr>
              <a:t>NGO</a:t>
            </a:r>
            <a:r>
              <a:rPr lang="fa-IR" sz="2000" dirty="0">
                <a:cs typeface="B Mitra" panose="00000400000000000000" pitchFamily="2" charset="-78"/>
              </a:rPr>
              <a:t>(سازمان‌های غیردولتی) یاد می‌شود.</a:t>
            </a:r>
            <a:endParaRPr lang="en-US" sz="2000" dirty="0">
              <a:cs typeface="B Mitra"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96" y="2285999"/>
            <a:ext cx="4747714" cy="3109649"/>
          </a:xfrm>
          <a:prstGeom prst="rect">
            <a:avLst/>
          </a:prstGeom>
        </p:spPr>
      </p:pic>
    </p:spTree>
    <p:extLst>
      <p:ext uri="{BB962C8B-B14F-4D97-AF65-F5344CB8AC3E}">
        <p14:creationId xmlns:p14="http://schemas.microsoft.com/office/powerpoint/2010/main" val="32969572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a:cs typeface="B Mitra" panose="00000400000000000000" pitchFamily="2" charset="-78"/>
              </a:rPr>
              <a:t>انواع سازمان‌های </a:t>
            </a:r>
            <a:r>
              <a:rPr lang="fa-IR" b="1" dirty="0" smtClean="0">
                <a:cs typeface="B Mitra" panose="00000400000000000000" pitchFamily="2" charset="-78"/>
              </a:rPr>
              <a:t>داوطلبی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lvl="0" algn="just" rtl="1"/>
            <a:r>
              <a:rPr lang="fa-IR" b="1" dirty="0">
                <a:cs typeface="B Mitra" panose="00000400000000000000" pitchFamily="2" charset="-78"/>
              </a:rPr>
              <a:t>سازمان‌های انتفاعی برای اعضا</a:t>
            </a:r>
            <a:r>
              <a:rPr lang="fa-IR" dirty="0">
                <a:cs typeface="B Mitra" panose="00000400000000000000" pitchFamily="2" charset="-78"/>
              </a:rPr>
              <a:t>(این سازمان‌ها برای فایده رساندن به اعضای خود ایجاد می‌شوند مانند اتحادیه باشگاه‌های کشور و اتحادیه داوران، که هدف آن‌ها افزایش رفاه اعضای خویش است).</a:t>
            </a:r>
            <a:endParaRPr lang="en-US" dirty="0">
              <a:cs typeface="B Mitra" panose="00000400000000000000" pitchFamily="2" charset="-78"/>
            </a:endParaRPr>
          </a:p>
          <a:p>
            <a:pPr lvl="0" algn="just" rtl="1"/>
            <a:r>
              <a:rPr lang="fa-IR" b="1" dirty="0">
                <a:cs typeface="B Mitra" panose="00000400000000000000" pitchFamily="2" charset="-78"/>
              </a:rPr>
              <a:t>سازمان‌های انتفاعی برای دیگران</a:t>
            </a:r>
            <a:r>
              <a:rPr lang="fa-IR" dirty="0">
                <a:cs typeface="B Mitra" panose="00000400000000000000" pitchFamily="2" charset="-78"/>
              </a:rPr>
              <a:t>(این سازمان‌ها با هدف تولید کالا یا خدمات برای اعضای جامعه تشکیل می‌شوند، مثل جمعیت حلال احمر).</a:t>
            </a:r>
            <a:endParaRPr lang="en-US" dirty="0">
              <a:cs typeface="B Mitra" panose="00000400000000000000" pitchFamily="2" charset="-78"/>
            </a:endParaRPr>
          </a:p>
          <a:p>
            <a:pPr lvl="0" algn="just" rtl="1"/>
            <a:r>
              <a:rPr lang="fa-IR" b="1" dirty="0">
                <a:cs typeface="B Mitra" panose="00000400000000000000" pitchFamily="2" charset="-78"/>
              </a:rPr>
              <a:t>سازمان‌های عملکردی لذت‌بخش</a:t>
            </a:r>
            <a:r>
              <a:rPr lang="fa-IR" dirty="0">
                <a:cs typeface="B Mitra" panose="00000400000000000000" pitchFamily="2" charset="-78"/>
              </a:rPr>
              <a:t>: این سازمان‌ها فعالیت‌هایی را ارائه می‌دهند که به‌طور انحصاری اعضای آن‌ها می‌توانند از آن بهره‌مند شده و لذت ببرند. </a:t>
            </a:r>
            <a:endParaRPr lang="fa-IR" dirty="0" smtClean="0">
              <a:cs typeface="B Mitra" panose="00000400000000000000" pitchFamily="2" charset="-78"/>
            </a:endParaRPr>
          </a:p>
          <a:p>
            <a:pPr lvl="0" algn="just" rtl="1"/>
            <a:r>
              <a:rPr lang="fa-IR" b="1" dirty="0" smtClean="0">
                <a:cs typeface="B Mitra" panose="00000400000000000000" pitchFamily="2" charset="-78"/>
              </a:rPr>
              <a:t>سازمان‌های </a:t>
            </a:r>
            <a:r>
              <a:rPr lang="fa-IR" b="1" dirty="0">
                <a:cs typeface="B Mitra" panose="00000400000000000000" pitchFamily="2" charset="-78"/>
              </a:rPr>
              <a:t>اجتماعی</a:t>
            </a:r>
            <a:r>
              <a:rPr lang="fa-IR" dirty="0">
                <a:cs typeface="B Mitra" panose="00000400000000000000" pitchFamily="2" charset="-78"/>
              </a:rPr>
              <a:t>: برخی از سازمان‌های داوطلب بر روی ارضای نیازهای اجتماعی اعضای خود تمرکز دارند و فعالیت‌های آن‌ها وسیله‌ای برای توسعه مهارت‌های اجتماعی اعضا است. </a:t>
            </a:r>
            <a:endParaRPr lang="en-US" dirty="0">
              <a:cs typeface="B Mitra" panose="00000400000000000000" pitchFamily="2" charset="-78"/>
            </a:endParaRPr>
          </a:p>
          <a:p>
            <a:pPr lvl="0" algn="just" rtl="1"/>
            <a:r>
              <a:rPr lang="fa-IR" b="1" dirty="0">
                <a:cs typeface="B Mitra" panose="00000400000000000000" pitchFamily="2" charset="-78"/>
              </a:rPr>
              <a:t>سازمان‌های ایدئولوژیکی و مذهبی</a:t>
            </a:r>
            <a:r>
              <a:rPr lang="fa-IR" dirty="0">
                <a:cs typeface="B Mitra" panose="00000400000000000000" pitchFamily="2" charset="-78"/>
              </a:rPr>
              <a:t>: زمانی که فعالیت‌های سازمان برای تائید مجدد و تقویت یک نظام اعتقادی با ارزش مانند ارتباط با مساجد مصداق پیدا می‌کنند، گروه داوطلب بر اساس یک اعتقاد مقدس شکل می‌گیرد، گروه‌ها و تیم‌های ورزشی مساجد نمونه‌هایی از سازمان‌های داوطلب ورزشی هستند که از ورزش به‌عنوان وسیله‌ای برای ترویج و تبلیغ استفاده می‌کنند.</a:t>
            </a:r>
            <a:endParaRPr lang="en-US" dirty="0">
              <a:cs typeface="B Mitra" panose="00000400000000000000" pitchFamily="2" charset="-78"/>
            </a:endParaRPr>
          </a:p>
          <a:p>
            <a:pPr algn="just"/>
            <a:endParaRPr lang="en-US" dirty="0">
              <a:cs typeface="B Mitra" panose="00000400000000000000" pitchFamily="2" charset="-78"/>
            </a:endParaRPr>
          </a:p>
        </p:txBody>
      </p:sp>
    </p:spTree>
    <p:extLst>
      <p:ext uri="{BB962C8B-B14F-4D97-AF65-F5344CB8AC3E}">
        <p14:creationId xmlns:p14="http://schemas.microsoft.com/office/powerpoint/2010/main" val="18763232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b="1" dirty="0" smtClean="0">
                <a:effectLst>
                  <a:outerShdw blurRad="38100" dist="38100" dir="2700000" algn="tl">
                    <a:srgbClr val="000000">
                      <a:alpha val="43137"/>
                    </a:srgbClr>
                  </a:outerShdw>
                </a:effectLst>
                <a:cs typeface="B Mitra" panose="00000400000000000000" pitchFamily="2" charset="-78"/>
              </a:rPr>
              <a:t>دلایل داوطلبی در رویدادهای ورزشی</a:t>
            </a:r>
            <a:endParaRPr lang="en-US" b="1" dirty="0">
              <a:effectLst>
                <a:outerShdw blurRad="38100" dist="38100" dir="2700000" algn="tl">
                  <a:srgbClr val="000000">
                    <a:alpha val="43137"/>
                  </a:srgbClr>
                </a:outerShdw>
              </a:effectLst>
              <a:cs typeface="B Mitra"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fa-IR" dirty="0">
                <a:cs typeface="B Mitra" panose="00000400000000000000" pitchFamily="2" charset="-78"/>
              </a:rPr>
              <a:t>معمولاً افراد به سه دلیل ذیل داوطلب می‌شوند:</a:t>
            </a:r>
            <a:endParaRPr lang="en-US" dirty="0">
              <a:cs typeface="B Mitra" panose="00000400000000000000" pitchFamily="2" charset="-78"/>
            </a:endParaRPr>
          </a:p>
          <a:p>
            <a:pPr lvl="0" algn="r" rtl="1"/>
            <a:r>
              <a:rPr lang="fa-IR" dirty="0">
                <a:cs typeface="B Mitra" panose="00000400000000000000" pitchFamily="2" charset="-78"/>
              </a:rPr>
              <a:t>فایده‌نگر</a:t>
            </a:r>
            <a:endParaRPr lang="en-US" dirty="0">
              <a:cs typeface="B Mitra" panose="00000400000000000000" pitchFamily="2" charset="-78"/>
            </a:endParaRPr>
          </a:p>
          <a:p>
            <a:pPr lvl="0" algn="r" rtl="1"/>
            <a:r>
              <a:rPr lang="fa-IR" dirty="0">
                <a:cs typeface="B Mitra" panose="00000400000000000000" pitchFamily="2" charset="-78"/>
              </a:rPr>
              <a:t> عاطفی</a:t>
            </a:r>
            <a:endParaRPr lang="en-US" dirty="0">
              <a:cs typeface="B Mitra" panose="00000400000000000000" pitchFamily="2" charset="-78"/>
            </a:endParaRPr>
          </a:p>
          <a:p>
            <a:pPr lvl="0" algn="r" rtl="1"/>
            <a:r>
              <a:rPr lang="fa-IR" dirty="0">
                <a:cs typeface="B Mitra" panose="00000400000000000000" pitchFamily="2" charset="-78"/>
              </a:rPr>
              <a:t> هنجاری </a:t>
            </a:r>
            <a:endParaRPr lang="en-US" dirty="0">
              <a:cs typeface="B Mitra" panose="000004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08" y="2642616"/>
            <a:ext cx="6047232" cy="3401568"/>
          </a:xfrm>
          <a:prstGeom prst="rect">
            <a:avLst/>
          </a:prstGeom>
        </p:spPr>
      </p:pic>
    </p:spTree>
    <p:extLst>
      <p:ext uri="{BB962C8B-B14F-4D97-AF65-F5344CB8AC3E}">
        <p14:creationId xmlns:p14="http://schemas.microsoft.com/office/powerpoint/2010/main" val="23738772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fa-IR" b="1" dirty="0">
                <a:cs typeface="B Mitra" panose="00000400000000000000" pitchFamily="2" charset="-78"/>
              </a:rPr>
              <a:t>الف) محرک‌های </a:t>
            </a:r>
            <a:r>
              <a:rPr lang="fa-IR" b="1" dirty="0" smtClean="0">
                <a:cs typeface="B Mitra" panose="00000400000000000000" pitchFamily="2" charset="-78"/>
              </a:rPr>
              <a:t>فایده‌نگر</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در این محرک‌ها پرداخت مستقیم حقوق و یا مزایای مادی به افراد داوطلب ضروری است. </a:t>
            </a:r>
            <a:endParaRPr lang="en-US" dirty="0" smtClean="0">
              <a:cs typeface="B Mitra" panose="00000400000000000000" pitchFamily="2" charset="-78"/>
            </a:endParaRPr>
          </a:p>
          <a:p>
            <a:pPr algn="just" rtl="1"/>
            <a:r>
              <a:rPr lang="fa-IR" dirty="0" smtClean="0">
                <a:cs typeface="B Mitra" panose="00000400000000000000" pitchFamily="2" charset="-78"/>
              </a:rPr>
              <a:t>افرادی </a:t>
            </a:r>
            <a:r>
              <a:rPr lang="fa-IR" dirty="0">
                <a:cs typeface="B Mitra" panose="00000400000000000000" pitchFamily="2" charset="-78"/>
              </a:rPr>
              <a:t>که دارای محرک‌های </a:t>
            </a:r>
            <a:r>
              <a:rPr lang="fa-IR" dirty="0" smtClean="0">
                <a:cs typeface="B Mitra" panose="00000400000000000000" pitchFamily="2" charset="-78"/>
              </a:rPr>
              <a:t>فایده نگر هستند</a:t>
            </a:r>
            <a:r>
              <a:rPr lang="fa-IR" dirty="0">
                <a:cs typeface="B Mitra" panose="00000400000000000000" pitchFamily="2" charset="-78"/>
              </a:rPr>
              <a:t>، رشد و توسعه، آموزش، رهبری یا کسب مهارت‌ها و دانش مدیریتی در ورزش و تفریحات سالم را به‌عنوان دلیلی برای داوطلب شدن خود ذکر می‌کنند. </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26" y="3387852"/>
            <a:ext cx="6689598" cy="3296412"/>
          </a:xfrm>
          <a:prstGeom prst="rect">
            <a:avLst/>
          </a:prstGeom>
        </p:spPr>
      </p:pic>
    </p:spTree>
    <p:extLst>
      <p:ext uri="{BB962C8B-B14F-4D97-AF65-F5344CB8AC3E}">
        <p14:creationId xmlns:p14="http://schemas.microsoft.com/office/powerpoint/2010/main" val="67275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a:cs typeface="B Zar" panose="00000400000000000000" pitchFamily="2" charset="-78"/>
              </a:rPr>
              <a:t>رهیافت های عمده در سیر تکوین نظریه های مدیریت</a:t>
            </a:r>
            <a:endParaRPr lang="en-US" sz="4000" b="1" dirty="0">
              <a:cs typeface="B Zar"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671447" y="1825625"/>
            <a:ext cx="8849107" cy="4739676"/>
          </a:xfrm>
          <a:prstGeom prst="rect">
            <a:avLst/>
          </a:prstGeom>
        </p:spPr>
      </p:pic>
    </p:spTree>
    <p:extLst>
      <p:ext uri="{BB962C8B-B14F-4D97-AF65-F5344CB8AC3E}">
        <p14:creationId xmlns:p14="http://schemas.microsoft.com/office/powerpoint/2010/main" val="27714860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fa-IR" b="1" dirty="0" smtClean="0">
                <a:cs typeface="B Mitra" panose="00000400000000000000" pitchFamily="2" charset="-78"/>
              </a:rPr>
              <a:t>ب) محرک‌های عاطفی</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smtClean="0">
                <a:cs typeface="B Mitra" panose="00000400000000000000" pitchFamily="2" charset="-78"/>
              </a:rPr>
              <a:t>این </a:t>
            </a:r>
            <a:r>
              <a:rPr lang="fa-IR" dirty="0">
                <a:cs typeface="B Mitra" panose="00000400000000000000" pitchFamily="2" charset="-78"/>
              </a:rPr>
              <a:t>محرک‌ها تابعی از روابط درونی فرد است که باعث توسعه‌ی منزلت اجتماعی و پیامدهای مشابهی می‌شود؛ خصوصاً در سازمان‌هایی که بر وظایف اجتماعی تأکید می‌نمایند. محرک‌های عاطفی نقش بیشتری دارند. </a:t>
            </a:r>
            <a:endParaRPr lang="fa-IR" dirty="0" smtClean="0">
              <a:cs typeface="B Mitra" panose="00000400000000000000" pitchFamily="2" charset="-78"/>
            </a:endParaRPr>
          </a:p>
          <a:p>
            <a:pPr algn="just" rtl="1"/>
            <a:r>
              <a:rPr lang="fa-IR" dirty="0" smtClean="0">
                <a:cs typeface="B Mitra" panose="00000400000000000000" pitchFamily="2" charset="-78"/>
              </a:rPr>
              <a:t>محرک‌های </a:t>
            </a:r>
            <a:r>
              <a:rPr lang="fa-IR" dirty="0">
                <a:cs typeface="B Mitra" panose="00000400000000000000" pitchFamily="2" charset="-78"/>
              </a:rPr>
              <a:t>عاطفی را در سازمان‌های ایدئولوژیکی نیز مشاهده می‌کنیم مثل هیئت‌های مذهبی، جهاد سازندگی، جشن عاطفه‌ها، در سازمان‌های ورزشی نیز حضور داوطلبی هواداران تیم‌های ورزشی به‌عنوان محرک عاطفی تلقی می‌شود. </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73" y="4215384"/>
            <a:ext cx="5321427" cy="2563748"/>
          </a:xfrm>
          <a:prstGeom prst="rect">
            <a:avLst/>
          </a:prstGeom>
        </p:spPr>
      </p:pic>
    </p:spTree>
    <p:extLst>
      <p:ext uri="{BB962C8B-B14F-4D97-AF65-F5344CB8AC3E}">
        <p14:creationId xmlns:p14="http://schemas.microsoft.com/office/powerpoint/2010/main" val="31731265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fa-IR" b="1" dirty="0" smtClean="0">
                <a:cs typeface="B Mitra" panose="00000400000000000000" pitchFamily="2" charset="-78"/>
              </a:rPr>
              <a:t>ج)محرک‌های هنجاری</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fa-IR" dirty="0" smtClean="0">
                <a:cs typeface="B Mitra" panose="00000400000000000000" pitchFamily="2" charset="-78"/>
              </a:rPr>
              <a:t>سازمان‌ها </a:t>
            </a:r>
            <a:r>
              <a:rPr lang="fa-IR" dirty="0">
                <a:cs typeface="B Mitra" panose="00000400000000000000" pitchFamily="2" charset="-78"/>
              </a:rPr>
              <a:t>ممکن است هدف خویش را ارتقاء و سطح رفاه، تندرستی و شادابی جامعه قرار داده باشند. اعضای این سازمان‌ها نیز به خاطر علاقه‌ی خویش به ارتقا رفاه دیگران در این سازمان‌ها داوطلب می‌شوند. این نوع محرک‌ها برای عضویت در سازمان‌های مؤثر، ضروری </a:t>
            </a:r>
            <a:r>
              <a:rPr lang="fa-IR" dirty="0" smtClean="0">
                <a:cs typeface="B Mitra" panose="00000400000000000000" pitchFamily="2" charset="-78"/>
              </a:rPr>
              <a:t>هستند. </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 y="3136392"/>
            <a:ext cx="5715000" cy="34777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980" y="3318510"/>
            <a:ext cx="4953000" cy="3295650"/>
          </a:xfrm>
          <a:prstGeom prst="rect">
            <a:avLst/>
          </a:prstGeom>
        </p:spPr>
      </p:pic>
    </p:spTree>
    <p:extLst>
      <p:ext uri="{BB962C8B-B14F-4D97-AF65-F5344CB8AC3E}">
        <p14:creationId xmlns:p14="http://schemas.microsoft.com/office/powerpoint/2010/main" val="31721651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هشتم: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مدیریت بازاریابی ورزشی</a:t>
            </a:r>
            <a:endParaRPr lang="en-US" sz="5400" b="1" dirty="0">
              <a:cs typeface="B Mitra" panose="00000400000000000000" pitchFamily="2" charset="-78"/>
            </a:endParaRPr>
          </a:p>
        </p:txBody>
      </p:sp>
    </p:spTree>
    <p:extLst>
      <p:ext uri="{BB962C8B-B14F-4D97-AF65-F5344CB8AC3E}">
        <p14:creationId xmlns:p14="http://schemas.microsoft.com/office/powerpoint/2010/main" val="24290305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4"/>
          <p:cNvSpPr>
            <a:spLocks noGrp="1"/>
          </p:cNvSpPr>
          <p:nvPr>
            <p:ph idx="1"/>
          </p:nvPr>
        </p:nvSpPr>
        <p:spPr/>
        <p:txBody>
          <a:bodyPr/>
          <a:lstStyle/>
          <a:p>
            <a:pPr algn="just" rtl="1" eaLnBrk="1" hangingPunct="1"/>
            <a:r>
              <a:rPr lang="fa-IR" dirty="0" smtClean="0">
                <a:cs typeface="B Zar" pitchFamily="2" charset="-78"/>
              </a:rPr>
              <a:t>واژه‌ی بازاریابی </a:t>
            </a:r>
            <a:r>
              <a:rPr lang="en-US" dirty="0" smtClean="0">
                <a:cs typeface="B Zar" pitchFamily="2" charset="-78"/>
              </a:rPr>
              <a:t>(Marketing)</a:t>
            </a:r>
            <a:r>
              <a:rPr lang="fa-IR" dirty="0" smtClean="0">
                <a:cs typeface="B Zar" pitchFamily="2" charset="-78"/>
              </a:rPr>
              <a:t> عبارت است از فعالیتی در جهت ارضای نیازها و خواسته‌ها از طریق فرایند مبادله. </a:t>
            </a:r>
            <a:endParaRPr lang="en-US" dirty="0" smtClean="0">
              <a:cs typeface="B Zar" pitchFamily="2" charset="-78"/>
            </a:endParaRPr>
          </a:p>
          <a:p>
            <a:pPr algn="just" rtl="1" eaLnBrk="1" hangingPunct="1"/>
            <a:r>
              <a:rPr lang="fa-IR" dirty="0" smtClean="0">
                <a:cs typeface="B Zar" pitchFamily="2" charset="-78"/>
              </a:rPr>
              <a:t>مدیریت بازاریابی عبارت است از تجزیه و تحلیل، طرح‌ریزی، اجرا و کنترل برنامه‌های تعیین شده برای فراهم آوردن مبادلات مطلوب با بازارهای مورد نظر به منظور دستیابی به اهداف سازمان. </a:t>
            </a:r>
            <a:endParaRPr lang="en-US" dirty="0" smtClean="0">
              <a:cs typeface="B Zar" pitchFamily="2" charset="-78"/>
            </a:endParaRPr>
          </a:p>
          <a:p>
            <a:pPr algn="just" rtl="1" eaLnBrk="1" hangingPunct="1"/>
            <a:endParaRPr lang="en-US" dirty="0" smtClean="0">
              <a:cs typeface="B Zar" pitchFamily="2" charset="-78"/>
            </a:endParaRPr>
          </a:p>
        </p:txBody>
      </p:sp>
      <p:sp>
        <p:nvSpPr>
          <p:cNvPr id="6147" name="Slide Number Placeholder 2"/>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D2B1350B-2FC4-4AF4-99DE-308C22BB439D}" type="slidenum">
              <a:rPr kumimoji="0" lang="ar-SA" sz="1400" b="0">
                <a:solidFill>
                  <a:prstClr val="black"/>
                </a:solidFill>
              </a:rPr>
              <a:pPr/>
              <a:t>173</a:t>
            </a:fld>
            <a:endParaRPr kumimoji="0" lang="en-US" sz="1400" b="0">
              <a:solidFill>
                <a:prstClr val="black"/>
              </a:solidFill>
            </a:endParaRPr>
          </a:p>
        </p:txBody>
      </p:sp>
      <p:sp>
        <p:nvSpPr>
          <p:cNvPr id="6148" name="Title 5"/>
          <p:cNvSpPr>
            <a:spLocks noGrp="1"/>
          </p:cNvSpPr>
          <p:nvPr>
            <p:ph type="title"/>
          </p:nvPr>
        </p:nvSpPr>
        <p:spPr>
          <a:xfrm>
            <a:off x="609600" y="486808"/>
            <a:ext cx="10972800" cy="718658"/>
          </a:xfrm>
        </p:spPr>
        <p:txBody>
          <a:bodyPr>
            <a:spAutoFit/>
          </a:bodyPr>
          <a:lstStyle/>
          <a:p>
            <a:pPr algn="ctr" eaLnBrk="1" hangingPunct="1"/>
            <a:r>
              <a:rPr lang="fa-IR" dirty="0" smtClean="0">
                <a:solidFill>
                  <a:srgbClr val="FF0000"/>
                </a:solidFill>
                <a:cs typeface="B Titr" pitchFamily="2" charset="-78"/>
              </a:rPr>
              <a:t>تعریف بازاریابی</a:t>
            </a:r>
            <a:endParaRPr lang="en-US" dirty="0" smtClean="0">
              <a:solidFill>
                <a:srgbClr val="FF0000"/>
              </a:solidFill>
              <a:cs typeface="B Titr"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58767"/>
            <a:ext cx="5836920" cy="2761107"/>
          </a:xfrm>
          <a:prstGeom prst="rect">
            <a:avLst/>
          </a:prstGeom>
        </p:spPr>
      </p:pic>
    </p:spTree>
    <p:extLst>
      <p:ext uri="{BB962C8B-B14F-4D97-AF65-F5344CB8AC3E}">
        <p14:creationId xmlns:p14="http://schemas.microsoft.com/office/powerpoint/2010/main" val="3706688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solidFill>
            <a:schemeClr val="accent4"/>
          </a:solidFill>
        </p:spPr>
        <p:txBody>
          <a:bodyPr/>
          <a:lstStyle/>
          <a:p>
            <a:pPr algn="ctr" eaLnBrk="1" hangingPunct="1"/>
            <a:r>
              <a:rPr lang="fa-IR" dirty="0" smtClean="0">
                <a:solidFill>
                  <a:srgbClr val="FF0000"/>
                </a:solidFill>
                <a:cs typeface="B Titr" pitchFamily="2" charset="-78"/>
              </a:rPr>
              <a:t>ابعاد بازاریابی</a:t>
            </a:r>
            <a:endParaRPr lang="en-US" dirty="0" smtClean="0">
              <a:solidFill>
                <a:srgbClr val="FF0000"/>
              </a:solidFill>
              <a:cs typeface="B Titr" pitchFamily="2" charset="-78"/>
            </a:endParaRPr>
          </a:p>
        </p:txBody>
      </p:sp>
      <p:sp>
        <p:nvSpPr>
          <p:cNvPr id="7171" name="Content Placeholder 2"/>
          <p:cNvSpPr>
            <a:spLocks noGrp="1"/>
          </p:cNvSpPr>
          <p:nvPr>
            <p:ph idx="1"/>
          </p:nvPr>
        </p:nvSpPr>
        <p:spPr/>
        <p:txBody>
          <a:bodyPr/>
          <a:lstStyle/>
          <a:p>
            <a:pPr marL="0" indent="0" algn="r" rtl="1">
              <a:buNone/>
            </a:pPr>
            <a:r>
              <a:rPr lang="fa-IR" sz="2800" dirty="0">
                <a:cs typeface="B Zar" pitchFamily="2" charset="-78"/>
              </a:rPr>
              <a:t>1) </a:t>
            </a:r>
            <a:r>
              <a:rPr lang="fa-IR" sz="2800" b="1" dirty="0">
                <a:cs typeface="B Zar" pitchFamily="2" charset="-78"/>
              </a:rPr>
              <a:t>بازارگرایی:</a:t>
            </a:r>
            <a:r>
              <a:rPr lang="fa-IR" sz="2800" dirty="0">
                <a:cs typeface="B Zar" pitchFamily="2" charset="-78"/>
              </a:rPr>
              <a:t> گرایش به بازار و نیازهای مشتریان</a:t>
            </a:r>
            <a:endParaRPr lang="en-US" sz="2800" dirty="0">
              <a:cs typeface="B Zar" pitchFamily="2" charset="-78"/>
            </a:endParaRPr>
          </a:p>
          <a:p>
            <a:pPr marL="0" indent="0" algn="r" rtl="1">
              <a:buNone/>
            </a:pPr>
            <a:r>
              <a:rPr lang="fa-IR" sz="2800" dirty="0">
                <a:cs typeface="B Zar" pitchFamily="2" charset="-78"/>
              </a:rPr>
              <a:t>2) </a:t>
            </a:r>
            <a:r>
              <a:rPr lang="fa-IR" sz="2800" b="1" dirty="0">
                <a:cs typeface="B Zar" pitchFamily="2" charset="-78"/>
              </a:rPr>
              <a:t>بازار شناسی:</a:t>
            </a:r>
            <a:r>
              <a:rPr lang="fa-IR" sz="2800" dirty="0">
                <a:cs typeface="B Zar" pitchFamily="2" charset="-78"/>
              </a:rPr>
              <a:t> شناخت بازار لازمه‌ی هر تصمیم اصولی است</a:t>
            </a:r>
            <a:endParaRPr lang="en-US" sz="2800" dirty="0">
              <a:cs typeface="B Zar" pitchFamily="2" charset="-78"/>
            </a:endParaRPr>
          </a:p>
          <a:p>
            <a:pPr marL="0" indent="0" algn="r" rtl="1">
              <a:buNone/>
            </a:pPr>
            <a:r>
              <a:rPr lang="fa-IR" sz="2800" dirty="0">
                <a:cs typeface="B Zar" pitchFamily="2" charset="-78"/>
              </a:rPr>
              <a:t>3) </a:t>
            </a:r>
            <a:r>
              <a:rPr lang="fa-IR" sz="2800" b="1" dirty="0">
                <a:cs typeface="B Zar" pitchFamily="2" charset="-78"/>
              </a:rPr>
              <a:t>بازاریابی:</a:t>
            </a:r>
            <a:r>
              <a:rPr lang="fa-IR" sz="2800" dirty="0">
                <a:cs typeface="B Zar" pitchFamily="2" charset="-78"/>
              </a:rPr>
              <a:t> یافتن مناسب‌ترین بازار برای توزیع مؤثرتر محصول یا خدمات</a:t>
            </a:r>
            <a:endParaRPr lang="en-US" sz="2800" dirty="0">
              <a:cs typeface="B Zar" pitchFamily="2" charset="-78"/>
            </a:endParaRPr>
          </a:p>
          <a:p>
            <a:pPr marL="0" indent="0" algn="r" rtl="1">
              <a:buNone/>
            </a:pPr>
            <a:r>
              <a:rPr lang="fa-IR" sz="2800" dirty="0">
                <a:cs typeface="B Zar" pitchFamily="2" charset="-78"/>
              </a:rPr>
              <a:t>4) </a:t>
            </a:r>
            <a:r>
              <a:rPr lang="fa-IR" sz="2800" b="1" dirty="0">
                <a:cs typeface="B Zar" pitchFamily="2" charset="-78"/>
              </a:rPr>
              <a:t>بازارسازی:</a:t>
            </a:r>
            <a:r>
              <a:rPr lang="fa-IR" sz="2800" dirty="0">
                <a:cs typeface="B Zar" pitchFamily="2" charset="-78"/>
              </a:rPr>
              <a:t> نفوذ در بازار و معرفی محصولات یا خدمات </a:t>
            </a:r>
            <a:endParaRPr lang="en-US" sz="2800" dirty="0">
              <a:cs typeface="B Zar" pitchFamily="2" charset="-78"/>
            </a:endParaRPr>
          </a:p>
          <a:p>
            <a:pPr marL="0" indent="0" algn="r" rtl="1">
              <a:buNone/>
            </a:pPr>
            <a:r>
              <a:rPr lang="fa-IR" sz="2800" dirty="0">
                <a:cs typeface="B Zar" pitchFamily="2" charset="-78"/>
              </a:rPr>
              <a:t>5) </a:t>
            </a:r>
            <a:r>
              <a:rPr lang="fa-IR" sz="2800" b="1" dirty="0">
                <a:cs typeface="B Zar" pitchFamily="2" charset="-78"/>
              </a:rPr>
              <a:t>بازار گردی:</a:t>
            </a:r>
            <a:r>
              <a:rPr lang="fa-IR" sz="2800" dirty="0">
                <a:cs typeface="B Zar" pitchFamily="2" charset="-78"/>
              </a:rPr>
              <a:t> آشنا شدن با تحولات و تغییرات بازارهای دیگر </a:t>
            </a:r>
            <a:endParaRPr lang="en-US" sz="2800" dirty="0">
              <a:cs typeface="B Zar" pitchFamily="2" charset="-78"/>
            </a:endParaRPr>
          </a:p>
          <a:p>
            <a:pPr marL="0" indent="0" algn="r" rtl="1">
              <a:buNone/>
            </a:pPr>
            <a:r>
              <a:rPr lang="fa-IR" sz="2800" dirty="0">
                <a:cs typeface="B Zar" pitchFamily="2" charset="-78"/>
              </a:rPr>
              <a:t>6) </a:t>
            </a:r>
            <a:r>
              <a:rPr lang="fa-IR" sz="2800" b="1" dirty="0">
                <a:cs typeface="B Zar" pitchFamily="2" charset="-78"/>
              </a:rPr>
              <a:t>بازارسنجی:</a:t>
            </a:r>
            <a:r>
              <a:rPr lang="fa-IR" sz="2800" dirty="0">
                <a:cs typeface="B Zar" pitchFamily="2" charset="-78"/>
              </a:rPr>
              <a:t> ارزیابی گذشته و حال خود و دیگران برای ترسیم آینده</a:t>
            </a:r>
            <a:endParaRPr lang="en-US" sz="2800" dirty="0">
              <a:cs typeface="B Zar" pitchFamily="2" charset="-78"/>
            </a:endParaRPr>
          </a:p>
          <a:p>
            <a:pPr marL="0" indent="0" algn="r" rtl="1">
              <a:buNone/>
            </a:pPr>
            <a:r>
              <a:rPr lang="fa-IR" sz="2800" dirty="0">
                <a:cs typeface="B Zar" pitchFamily="2" charset="-78"/>
              </a:rPr>
              <a:t>7) </a:t>
            </a:r>
            <a:r>
              <a:rPr lang="fa-IR" sz="2800" b="1" dirty="0">
                <a:cs typeface="B Zar" pitchFamily="2" charset="-78"/>
              </a:rPr>
              <a:t>بازارداری:</a:t>
            </a:r>
            <a:r>
              <a:rPr lang="fa-IR" sz="2800" dirty="0">
                <a:cs typeface="B Zar" pitchFamily="2" charset="-78"/>
              </a:rPr>
              <a:t> حفظ رضایت مشتری و تشویق آنها برای ادامه‌ی خرید </a:t>
            </a:r>
            <a:endParaRPr lang="en-US" sz="2800" dirty="0">
              <a:cs typeface="B Zar" pitchFamily="2" charset="-78"/>
            </a:endParaRPr>
          </a:p>
          <a:p>
            <a:pPr marL="0" indent="0" algn="r" rtl="1">
              <a:buNone/>
            </a:pPr>
            <a:r>
              <a:rPr lang="fa-IR" sz="2800" dirty="0">
                <a:cs typeface="B Zar" pitchFamily="2" charset="-78"/>
              </a:rPr>
              <a:t>8) </a:t>
            </a:r>
            <a:r>
              <a:rPr lang="fa-IR" sz="2800" b="1" dirty="0">
                <a:cs typeface="B Zar" pitchFamily="2" charset="-78"/>
              </a:rPr>
              <a:t>بازارگرمی:</a:t>
            </a:r>
            <a:r>
              <a:rPr lang="fa-IR" sz="2800" dirty="0">
                <a:cs typeface="B Zar" pitchFamily="2" charset="-78"/>
              </a:rPr>
              <a:t> تبلیغات جهت آگاهی رساندن به مشتری و مقابله با رقبا </a:t>
            </a:r>
            <a:endParaRPr lang="en-US" sz="2800" dirty="0">
              <a:cs typeface="B Zar" pitchFamily="2" charset="-78"/>
            </a:endParaRPr>
          </a:p>
          <a:p>
            <a:pPr marL="0" indent="0" algn="r" rtl="1">
              <a:buNone/>
            </a:pPr>
            <a:endParaRPr lang="en-US" sz="2800" dirty="0">
              <a:cs typeface="B Zar" pitchFamily="2" charset="-78"/>
            </a:endParaRPr>
          </a:p>
        </p:txBody>
      </p:sp>
      <p:sp>
        <p:nvSpPr>
          <p:cNvPr id="7172"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39826AE0-9F3B-4B20-8D66-C7606AFDFE10}" type="slidenum">
              <a:rPr kumimoji="0" lang="ar-SA" sz="1400" b="0">
                <a:solidFill>
                  <a:prstClr val="black"/>
                </a:solidFill>
              </a:rPr>
              <a:pPr/>
              <a:t>174</a:t>
            </a:fld>
            <a:endParaRPr kumimoji="0" lang="en-US" sz="1400" b="0">
              <a:solidFill>
                <a:prstClr val="black"/>
              </a:solidFill>
            </a:endParaRPr>
          </a:p>
        </p:txBody>
      </p:sp>
    </p:spTree>
    <p:extLst>
      <p:ext uri="{BB962C8B-B14F-4D97-AF65-F5344CB8AC3E}">
        <p14:creationId xmlns:p14="http://schemas.microsoft.com/office/powerpoint/2010/main" val="75616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solidFill>
            <a:schemeClr val="accent4"/>
          </a:solidFill>
        </p:spPr>
        <p:txBody>
          <a:bodyPr>
            <a:normAutofit/>
          </a:bodyPr>
          <a:lstStyle/>
          <a:p>
            <a:pPr algn="ctr" rtl="1" eaLnBrk="1" hangingPunct="1"/>
            <a:r>
              <a:rPr lang="fa-IR" b="1" dirty="0" smtClean="0">
                <a:cs typeface="B Zar" pitchFamily="2" charset="-78"/>
              </a:rPr>
              <a:t>تعریف بازاریابی ورزشی</a:t>
            </a:r>
            <a:br>
              <a:rPr lang="fa-IR" b="1" dirty="0" smtClean="0">
                <a:cs typeface="B Zar" pitchFamily="2" charset="-78"/>
              </a:rPr>
            </a:br>
            <a:r>
              <a:rPr lang="fa-IR" b="1" dirty="0" smtClean="0">
                <a:cs typeface="B Zar" pitchFamily="2" charset="-78"/>
              </a:rPr>
              <a:t>(</a:t>
            </a:r>
            <a:r>
              <a:rPr lang="en-US" b="1" dirty="0" smtClean="0">
                <a:cs typeface="B Zar" pitchFamily="2" charset="-78"/>
              </a:rPr>
              <a:t>Sport marketing</a:t>
            </a:r>
            <a:r>
              <a:rPr lang="fa-IR" b="1" dirty="0" smtClean="0">
                <a:cs typeface="B Zar" pitchFamily="2" charset="-78"/>
              </a:rPr>
              <a:t>)</a:t>
            </a:r>
            <a:endParaRPr lang="en-US" b="1" dirty="0" smtClean="0">
              <a:cs typeface="B Zar" pitchFamily="2" charset="-78"/>
            </a:endParaRPr>
          </a:p>
        </p:txBody>
      </p:sp>
      <p:sp>
        <p:nvSpPr>
          <p:cNvPr id="12291" name="Content Placeholder 2"/>
          <p:cNvSpPr>
            <a:spLocks noGrp="1"/>
          </p:cNvSpPr>
          <p:nvPr>
            <p:ph idx="1"/>
          </p:nvPr>
        </p:nvSpPr>
        <p:spPr/>
        <p:txBody>
          <a:bodyPr/>
          <a:lstStyle/>
          <a:p>
            <a:pPr marL="0" indent="0" algn="just" rtl="1" eaLnBrk="1" hangingPunct="1">
              <a:buNone/>
            </a:pPr>
            <a:r>
              <a:rPr lang="fa-IR" dirty="0">
                <a:cs typeface="B Zar" pitchFamily="2" charset="-78"/>
              </a:rPr>
              <a:t>فرایند طراحی و اجرای فعالیت‌هایی برای تولید، قیمت‌گذاری، افزایش مشتریان و توزیع یک محصول </a:t>
            </a:r>
            <a:r>
              <a:rPr lang="fa-IR" dirty="0" smtClean="0">
                <a:cs typeface="B Zar" pitchFamily="2" charset="-78"/>
              </a:rPr>
              <a:t>یا خدمت در ورزش برای </a:t>
            </a:r>
            <a:r>
              <a:rPr lang="fa-IR" dirty="0">
                <a:cs typeface="B Zar" pitchFamily="2" charset="-78"/>
              </a:rPr>
              <a:t>ارضاء نیازها یا تمایلات مشتریان و تحقق اهداف سازمان یا شرکت.</a:t>
            </a:r>
            <a:endParaRPr lang="en-US" dirty="0">
              <a:cs typeface="B Zar" pitchFamily="2" charset="-78"/>
            </a:endParaRPr>
          </a:p>
          <a:p>
            <a:pPr algn="just" rtl="1" eaLnBrk="1" hangingPunct="1"/>
            <a:endParaRPr lang="en-US" sz="2800" dirty="0">
              <a:cs typeface="B Zar" pitchFamily="2" charset="-78"/>
            </a:endParaRPr>
          </a:p>
          <a:p>
            <a:pPr algn="just" rtl="1" eaLnBrk="1" hangingPunct="1"/>
            <a:endParaRPr lang="en-US" sz="2800" dirty="0">
              <a:cs typeface="B Zar" pitchFamily="2" charset="-78"/>
            </a:endParaRPr>
          </a:p>
          <a:p>
            <a:pPr algn="just" rtl="1" eaLnBrk="1" hangingPunct="1"/>
            <a:endParaRPr lang="en-US" sz="2800" dirty="0">
              <a:cs typeface="B Zar" pitchFamily="2" charset="-78"/>
            </a:endParaRPr>
          </a:p>
        </p:txBody>
      </p:sp>
      <p:sp>
        <p:nvSpPr>
          <p:cNvPr id="12292"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A9517B05-0EDE-4A26-80FC-D883AAD52718}" type="slidenum">
              <a:rPr kumimoji="0" lang="ar-SA" sz="1400" b="0">
                <a:solidFill>
                  <a:prstClr val="black"/>
                </a:solidFill>
              </a:rPr>
              <a:pPr/>
              <a:t>175</a:t>
            </a:fld>
            <a:endParaRPr kumimoji="0" lang="en-US" sz="1400" b="0">
              <a:solidFill>
                <a:prstClr val="black"/>
              </a:solidFill>
            </a:endParaRPr>
          </a:p>
        </p:txBody>
      </p:sp>
      <p:pic>
        <p:nvPicPr>
          <p:cNvPr id="9218" name="Picture 2" descr="C:\Users\Administrator\Desktop\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288" y="408736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dministrator\Desktop\sports-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66357"/>
            <a:ext cx="3657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21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pPr algn="ctr"/>
            <a:r>
              <a:rPr lang="fa-IR" b="1" dirty="0" smtClean="0">
                <a:cs typeface="B Mitra" panose="00000400000000000000" pitchFamily="2" charset="-78"/>
              </a:rPr>
              <a:t>بازاریابی ورزشی؟</a:t>
            </a:r>
            <a:endParaRPr lang="en-US" b="1" dirty="0">
              <a:cs typeface="B Mitra" panose="00000400000000000000" pitchFamily="2" charset="-78"/>
            </a:endParaRPr>
          </a:p>
        </p:txBody>
      </p:sp>
      <p:sp>
        <p:nvSpPr>
          <p:cNvPr id="5" name="Text Placeholder 4"/>
          <p:cNvSpPr>
            <a:spLocks noGrp="1"/>
          </p:cNvSpPr>
          <p:nvPr>
            <p:ph type="body" idx="1"/>
          </p:nvPr>
        </p:nvSpPr>
        <p:spPr>
          <a:solidFill>
            <a:schemeClr val="accent1">
              <a:lumMod val="20000"/>
              <a:lumOff val="80000"/>
            </a:schemeClr>
          </a:solidFill>
          <a:ln>
            <a:solidFill>
              <a:schemeClr val="accent1"/>
            </a:solidFill>
          </a:ln>
        </p:spPr>
        <p:txBody>
          <a:bodyPr>
            <a:normAutofit lnSpcReduction="10000"/>
          </a:bodyPr>
          <a:lstStyle/>
          <a:p>
            <a:pPr algn="ctr"/>
            <a:r>
              <a:rPr lang="fa-IR" dirty="0">
                <a:solidFill>
                  <a:prstClr val="black"/>
                </a:solidFill>
                <a:cs typeface="B Mitra" panose="00000400000000000000" pitchFamily="2" charset="-78"/>
              </a:rPr>
              <a:t>بازاریابی از طریق ورزش</a:t>
            </a:r>
          </a:p>
          <a:p>
            <a:pPr algn="ctr" rtl="1"/>
            <a:r>
              <a:rPr lang="fa-IR" dirty="0">
                <a:solidFill>
                  <a:prstClr val="black"/>
                </a:solidFill>
                <a:cs typeface="B Mitra" panose="00000400000000000000" pitchFamily="2" charset="-78"/>
              </a:rPr>
              <a:t>(</a:t>
            </a:r>
            <a:r>
              <a:rPr lang="en-GB" dirty="0">
                <a:solidFill>
                  <a:prstClr val="black"/>
                </a:solidFill>
                <a:cs typeface="B Mitra" panose="00000400000000000000" pitchFamily="2" charset="-78"/>
              </a:rPr>
              <a:t>Marketing Through Sport</a:t>
            </a:r>
            <a:r>
              <a:rPr lang="fa-IR" dirty="0" smtClean="0">
                <a:solidFill>
                  <a:prstClr val="black"/>
                </a:solidFill>
                <a:cs typeface="B Mitra" panose="00000400000000000000" pitchFamily="2" charset="-78"/>
              </a:rPr>
              <a:t>)</a:t>
            </a:r>
            <a:endParaRPr lang="en-US" dirty="0">
              <a:solidFill>
                <a:prstClr val="black"/>
              </a:solidFill>
              <a:cs typeface="B Mitra" panose="00000400000000000000" pitchFamily="2" charset="-78"/>
            </a:endParaRPr>
          </a:p>
        </p:txBody>
      </p:sp>
      <p:sp>
        <p:nvSpPr>
          <p:cNvPr id="4" name="Content Placeholder 3"/>
          <p:cNvSpPr>
            <a:spLocks noGrp="1"/>
          </p:cNvSpPr>
          <p:nvPr>
            <p:ph sz="half" idx="2"/>
          </p:nvPr>
        </p:nvSpPr>
        <p:spPr>
          <a:ln>
            <a:solidFill>
              <a:schemeClr val="tx1"/>
            </a:solidFill>
          </a:ln>
        </p:spPr>
        <p:txBody>
          <a:bodyPr/>
          <a:lstStyle/>
          <a:p>
            <a:pPr algn="r" rtl="1"/>
            <a:endParaRPr lang="fa-IR" b="1" dirty="0" smtClean="0">
              <a:cs typeface="B Zar" pitchFamily="2" charset="-78"/>
            </a:endParaRPr>
          </a:p>
          <a:p>
            <a:pPr algn="r" rtl="1"/>
            <a:r>
              <a:rPr lang="fa-IR" b="1" dirty="0" smtClean="0">
                <a:cs typeface="B Zar" pitchFamily="2" charset="-78"/>
              </a:rPr>
              <a:t>بازاریابی </a:t>
            </a:r>
            <a:r>
              <a:rPr lang="fa-IR" b="1" dirty="0">
                <a:cs typeface="B Zar" pitchFamily="2" charset="-78"/>
              </a:rPr>
              <a:t>از طریق ورزش</a:t>
            </a:r>
            <a:r>
              <a:rPr lang="fa-IR" dirty="0">
                <a:cs typeface="B Zar" pitchFamily="2" charset="-78"/>
              </a:rPr>
              <a:t>: به کار بردن ورزش به عنوان یک ابزار تبلیغاتی یا خط مشی حمایت مالی برای شرکت‌های مختلف تولیدی و غیر تولیدی.</a:t>
            </a:r>
          </a:p>
          <a:p>
            <a:pPr algn="r" rtl="1"/>
            <a:endParaRPr lang="en-US" dirty="0"/>
          </a:p>
        </p:txBody>
      </p:sp>
      <p:sp>
        <p:nvSpPr>
          <p:cNvPr id="6" name="Text Placeholder 5"/>
          <p:cNvSpPr>
            <a:spLocks noGrp="1"/>
          </p:cNvSpPr>
          <p:nvPr>
            <p:ph type="body" sz="quarter" idx="3"/>
          </p:nvPr>
        </p:nvSpPr>
        <p:spPr>
          <a:solidFill>
            <a:schemeClr val="accent1">
              <a:lumMod val="20000"/>
              <a:lumOff val="80000"/>
            </a:schemeClr>
          </a:solidFill>
        </p:spPr>
        <p:txBody>
          <a:bodyPr>
            <a:normAutofit lnSpcReduction="10000"/>
          </a:bodyPr>
          <a:lstStyle/>
          <a:p>
            <a:pPr algn="ctr"/>
            <a:r>
              <a:rPr lang="fa-IR" dirty="0">
                <a:solidFill>
                  <a:prstClr val="black"/>
                </a:solidFill>
                <a:cs typeface="B Mitra" panose="00000400000000000000" pitchFamily="2" charset="-78"/>
              </a:rPr>
              <a:t>بازاریابی ورزش</a:t>
            </a:r>
          </a:p>
          <a:p>
            <a:pPr algn="ctr" rtl="1"/>
            <a:r>
              <a:rPr lang="fa-IR" dirty="0">
                <a:solidFill>
                  <a:prstClr val="black"/>
                </a:solidFill>
                <a:cs typeface="B Mitra" panose="00000400000000000000" pitchFamily="2" charset="-78"/>
              </a:rPr>
              <a:t>(</a:t>
            </a:r>
            <a:r>
              <a:rPr lang="en-US" dirty="0">
                <a:solidFill>
                  <a:prstClr val="black"/>
                </a:solidFill>
                <a:cs typeface="B Mitra" panose="00000400000000000000" pitchFamily="2" charset="-78"/>
              </a:rPr>
              <a:t>(</a:t>
            </a:r>
            <a:r>
              <a:rPr lang="en-GB" dirty="0">
                <a:solidFill>
                  <a:prstClr val="black"/>
                </a:solidFill>
                <a:cs typeface="B Mitra" panose="00000400000000000000" pitchFamily="2" charset="-78"/>
              </a:rPr>
              <a:t>Marketing of  </a:t>
            </a:r>
            <a:r>
              <a:rPr lang="en-GB" dirty="0" smtClean="0">
                <a:solidFill>
                  <a:prstClr val="black"/>
                </a:solidFill>
                <a:cs typeface="B Mitra" panose="00000400000000000000" pitchFamily="2" charset="-78"/>
              </a:rPr>
              <a:t>Sport</a:t>
            </a:r>
            <a:endParaRPr lang="en-US" dirty="0">
              <a:solidFill>
                <a:prstClr val="black"/>
              </a:solidFill>
              <a:cs typeface="B Mitra" panose="00000400000000000000" pitchFamily="2" charset="-78"/>
            </a:endParaRPr>
          </a:p>
        </p:txBody>
      </p:sp>
      <p:sp>
        <p:nvSpPr>
          <p:cNvPr id="7" name="Content Placeholder 6"/>
          <p:cNvSpPr>
            <a:spLocks noGrp="1"/>
          </p:cNvSpPr>
          <p:nvPr>
            <p:ph sz="quarter" idx="4"/>
          </p:nvPr>
        </p:nvSpPr>
        <p:spPr>
          <a:ln>
            <a:solidFill>
              <a:schemeClr val="tx1"/>
            </a:solidFill>
          </a:ln>
        </p:spPr>
        <p:txBody>
          <a:bodyPr/>
          <a:lstStyle/>
          <a:p>
            <a:pPr algn="r" rtl="1"/>
            <a:endParaRPr lang="fa-IR" b="1" dirty="0" smtClean="0">
              <a:cs typeface="B Zar" pitchFamily="2" charset="-78"/>
            </a:endParaRPr>
          </a:p>
          <a:p>
            <a:pPr algn="r" rtl="1"/>
            <a:r>
              <a:rPr lang="fa-IR" b="1" dirty="0" smtClean="0">
                <a:cs typeface="B Zar" pitchFamily="2" charset="-78"/>
              </a:rPr>
              <a:t>بازاریابی </a:t>
            </a:r>
            <a:r>
              <a:rPr lang="fa-IR" b="1" dirty="0">
                <a:cs typeface="B Zar" pitchFamily="2" charset="-78"/>
              </a:rPr>
              <a:t>ورزش</a:t>
            </a:r>
            <a:r>
              <a:rPr lang="fa-IR" dirty="0">
                <a:cs typeface="B Zar" pitchFamily="2" charset="-78"/>
              </a:rPr>
              <a:t>: کاربرد اختصاصی اصول و فرایندهای بازاریابی برای بازاریابی کالاها و خدماتی است که بطور مستقیم در ارتباط با شرکت‌کنندگان تماشاگران و یا استفاده کنندگان ورزشی است.</a:t>
            </a:r>
            <a:endParaRPr lang="en-US" dirty="0">
              <a:cs typeface="B Zar" pitchFamily="2" charset="-78"/>
            </a:endParaRPr>
          </a:p>
          <a:p>
            <a:pPr algn="r" rtl="1"/>
            <a:endParaRPr lang="en-US" dirty="0"/>
          </a:p>
        </p:txBody>
      </p:sp>
    </p:spTree>
    <p:extLst>
      <p:ext uri="{BB962C8B-B14F-4D97-AF65-F5344CB8AC3E}">
        <p14:creationId xmlns:p14="http://schemas.microsoft.com/office/powerpoint/2010/main" val="26966084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4"/>
          </a:solidFill>
        </p:spPr>
        <p:txBody>
          <a:bodyPr/>
          <a:lstStyle/>
          <a:p>
            <a:pPr algn="ctr" rtl="1" eaLnBrk="1" hangingPunct="1"/>
            <a:r>
              <a:rPr lang="fa-IR" b="1" dirty="0" smtClean="0">
                <a:cs typeface="B Zar" pitchFamily="2" charset="-78"/>
              </a:rPr>
              <a:t>آمیخته بازاریابی </a:t>
            </a:r>
            <a:r>
              <a:rPr lang="en-US" b="1" dirty="0" smtClean="0">
                <a:cs typeface="B Zar" pitchFamily="2" charset="-78"/>
              </a:rPr>
              <a:t>(Marketing Mix)</a:t>
            </a:r>
          </a:p>
        </p:txBody>
      </p:sp>
      <p:sp>
        <p:nvSpPr>
          <p:cNvPr id="8195" name="Content Placeholder 2"/>
          <p:cNvSpPr>
            <a:spLocks noGrp="1"/>
          </p:cNvSpPr>
          <p:nvPr>
            <p:ph idx="1"/>
          </p:nvPr>
        </p:nvSpPr>
        <p:spPr/>
        <p:txBody>
          <a:bodyPr>
            <a:normAutofit/>
          </a:bodyPr>
          <a:lstStyle/>
          <a:p>
            <a:pPr algn="just" rtl="1" eaLnBrk="1" hangingPunct="1"/>
            <a:r>
              <a:rPr lang="fa-IR" sz="2400" dirty="0" smtClean="0">
                <a:cs typeface="B Zar" pitchFamily="2" charset="-78"/>
              </a:rPr>
              <a:t>آمیخته بازاریابی به معنی مجموعه‌ای از اجزا یا مقوله‌های مهم در ارزیابی و تصمیم‌گیری‌های مربوط به بازاریابی یک سازمان است. </a:t>
            </a:r>
            <a:r>
              <a:rPr lang="fa-IR" sz="2400" dirty="0" smtClean="0">
                <a:cs typeface="B Zar" pitchFamily="2" charset="-78"/>
              </a:rPr>
              <a:t>به </a:t>
            </a:r>
            <a:r>
              <a:rPr lang="fa-IR" sz="2400" dirty="0" smtClean="0">
                <a:cs typeface="B Zar" pitchFamily="2" charset="-78"/>
              </a:rPr>
              <a:t>عبارت دیگر آنچه که باید برای ارزیابی انجام دهیم بر مبنای آمیخته بازاریابی است. این اجزای مؤثر به صورت </a:t>
            </a:r>
            <a:r>
              <a:rPr lang="en-US" sz="2400" dirty="0" smtClean="0">
                <a:cs typeface="B Zar" pitchFamily="2" charset="-78"/>
              </a:rPr>
              <a:t>4P</a:t>
            </a:r>
            <a:r>
              <a:rPr lang="fa-IR" sz="2400" dirty="0" smtClean="0">
                <a:cs typeface="B Zar" pitchFamily="2" charset="-78"/>
              </a:rPr>
              <a:t> معرفی می‌شوند. </a:t>
            </a:r>
            <a:endParaRPr lang="fa-IR" sz="2400" dirty="0" smtClean="0">
              <a:cs typeface="B Zar" pitchFamily="2" charset="-78"/>
            </a:endParaRPr>
          </a:p>
          <a:p>
            <a:pPr marL="0" indent="0" algn="just" rtl="1">
              <a:buNone/>
            </a:pPr>
            <a:r>
              <a:rPr lang="fa-IR" sz="2400" dirty="0">
                <a:cs typeface="B Zar" pitchFamily="2" charset="-78"/>
              </a:rPr>
              <a:t>1) </a:t>
            </a:r>
            <a:r>
              <a:rPr lang="fa-IR" sz="2400" b="1" dirty="0">
                <a:cs typeface="B Zar" pitchFamily="2" charset="-78"/>
              </a:rPr>
              <a:t>محصول</a:t>
            </a:r>
            <a:r>
              <a:rPr lang="fa-IR" sz="2400" dirty="0">
                <a:cs typeface="B Zar" pitchFamily="2" charset="-78"/>
              </a:rPr>
              <a:t> </a:t>
            </a:r>
            <a:r>
              <a:rPr lang="en-US" sz="2400" dirty="0">
                <a:cs typeface="B Zar" pitchFamily="2" charset="-78"/>
              </a:rPr>
              <a:t>(Product)</a:t>
            </a:r>
            <a:r>
              <a:rPr lang="fa-IR" sz="2400" dirty="0">
                <a:cs typeface="B Zar" pitchFamily="2" charset="-78"/>
              </a:rPr>
              <a:t> کالا یا خدماتی که نیاز مصرف کننده را برآورده می‌سازد. </a:t>
            </a:r>
            <a:endParaRPr lang="en-US" sz="2400" dirty="0">
              <a:cs typeface="B Zar" pitchFamily="2" charset="-78"/>
            </a:endParaRPr>
          </a:p>
          <a:p>
            <a:pPr marL="0" indent="0" algn="just" rtl="1">
              <a:buNone/>
            </a:pPr>
            <a:r>
              <a:rPr lang="fa-IR" sz="2400" dirty="0">
                <a:cs typeface="B Zar" pitchFamily="2" charset="-78"/>
              </a:rPr>
              <a:t>2) </a:t>
            </a:r>
            <a:r>
              <a:rPr lang="fa-IR" sz="2400" b="1" dirty="0">
                <a:cs typeface="B Zar" pitchFamily="2" charset="-78"/>
              </a:rPr>
              <a:t>قیمت</a:t>
            </a:r>
            <a:r>
              <a:rPr lang="fa-IR" sz="2400" dirty="0">
                <a:cs typeface="B Zar" pitchFamily="2" charset="-78"/>
              </a:rPr>
              <a:t> </a:t>
            </a:r>
            <a:r>
              <a:rPr lang="en-US" sz="2400" dirty="0">
                <a:cs typeface="B Zar" pitchFamily="2" charset="-78"/>
              </a:rPr>
              <a:t>(Price)</a:t>
            </a:r>
            <a:r>
              <a:rPr lang="fa-IR" sz="2400" dirty="0">
                <a:cs typeface="B Zar" pitchFamily="2" charset="-78"/>
              </a:rPr>
              <a:t> یا بهایی که مشتری باید برای دریافت محصول بپردازد. </a:t>
            </a:r>
            <a:endParaRPr lang="en-US" sz="2400" dirty="0">
              <a:cs typeface="B Zar" pitchFamily="2" charset="-78"/>
            </a:endParaRPr>
          </a:p>
          <a:p>
            <a:pPr marL="0" indent="0" algn="just" rtl="1">
              <a:buNone/>
            </a:pPr>
            <a:r>
              <a:rPr lang="fa-IR" sz="2400" dirty="0">
                <a:cs typeface="B Zar" pitchFamily="2" charset="-78"/>
              </a:rPr>
              <a:t>3) </a:t>
            </a:r>
            <a:r>
              <a:rPr lang="fa-IR" sz="2400" b="1" dirty="0">
                <a:cs typeface="B Zar" pitchFamily="2" charset="-78"/>
              </a:rPr>
              <a:t>مکان</a:t>
            </a:r>
            <a:r>
              <a:rPr lang="fa-IR" sz="2400" dirty="0">
                <a:cs typeface="B Zar" pitchFamily="2" charset="-78"/>
              </a:rPr>
              <a:t> </a:t>
            </a:r>
            <a:r>
              <a:rPr lang="en-US" sz="2400" dirty="0">
                <a:cs typeface="B Zar" pitchFamily="2" charset="-78"/>
              </a:rPr>
              <a:t>(Place)</a:t>
            </a:r>
            <a:r>
              <a:rPr lang="fa-IR" sz="2400" dirty="0">
                <a:cs typeface="B Zar" pitchFamily="2" charset="-78"/>
              </a:rPr>
              <a:t> کانالهای توزیعی است که محصول را برای مشتری قابل حصول می‌نماید. </a:t>
            </a:r>
            <a:endParaRPr lang="en-US" sz="2400" dirty="0">
              <a:cs typeface="B Zar" pitchFamily="2" charset="-78"/>
            </a:endParaRPr>
          </a:p>
          <a:p>
            <a:pPr marL="0" indent="0" algn="just" rtl="1">
              <a:buNone/>
            </a:pPr>
            <a:r>
              <a:rPr lang="fa-IR" sz="2400" dirty="0">
                <a:cs typeface="B Zar" pitchFamily="2" charset="-78"/>
              </a:rPr>
              <a:t>4) </a:t>
            </a:r>
            <a:r>
              <a:rPr lang="fa-IR" sz="2400" b="1" dirty="0">
                <a:cs typeface="B Zar" pitchFamily="2" charset="-78"/>
              </a:rPr>
              <a:t>ترویج</a:t>
            </a:r>
            <a:r>
              <a:rPr lang="fa-IR" sz="2400" dirty="0">
                <a:cs typeface="B Zar" pitchFamily="2" charset="-78"/>
              </a:rPr>
              <a:t> </a:t>
            </a:r>
            <a:r>
              <a:rPr lang="en-US" sz="2400" dirty="0">
                <a:cs typeface="B Zar" pitchFamily="2" charset="-78"/>
              </a:rPr>
              <a:t>(Promotion)</a:t>
            </a:r>
            <a:r>
              <a:rPr lang="fa-IR" sz="2400" dirty="0">
                <a:cs typeface="B Zar" pitchFamily="2" charset="-78"/>
              </a:rPr>
              <a:t> پیشبرد و فروش مشتمل بر روش های تبلیغی و فناوری‌های رسانه‌ای برای ترغیب و تشویق مشتری برای خرید محصول یا خدمات است. </a:t>
            </a:r>
            <a:endParaRPr lang="en-US" sz="2400" dirty="0">
              <a:cs typeface="B Zar" pitchFamily="2" charset="-78"/>
            </a:endParaRPr>
          </a:p>
          <a:p>
            <a:pPr algn="just" rtl="1" eaLnBrk="1" hangingPunct="1"/>
            <a:endParaRPr lang="en-US" sz="2400" dirty="0" smtClean="0">
              <a:cs typeface="B Zar" pitchFamily="2" charset="-78"/>
            </a:endParaRPr>
          </a:p>
          <a:p>
            <a:pPr algn="just" eaLnBrk="1" hangingPunct="1"/>
            <a:endParaRPr lang="en-US" sz="2400" dirty="0" smtClean="0">
              <a:cs typeface="B Zar" pitchFamily="2" charset="-78"/>
            </a:endParaRPr>
          </a:p>
        </p:txBody>
      </p:sp>
      <p:sp>
        <p:nvSpPr>
          <p:cNvPr id="8196"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468C5CC0-63C0-4B45-9662-DA9CF46CBDE0}" type="slidenum">
              <a:rPr kumimoji="0" lang="ar-SA" sz="1400" b="0">
                <a:solidFill>
                  <a:prstClr val="black"/>
                </a:solidFill>
              </a:rPr>
              <a:pPr/>
              <a:t>177</a:t>
            </a:fld>
            <a:endParaRPr kumimoji="0" lang="en-US" sz="1400" b="0">
              <a:solidFill>
                <a:prstClr val="black"/>
              </a:solidFill>
            </a:endParaRPr>
          </a:p>
        </p:txBody>
      </p:sp>
      <p:pic>
        <p:nvPicPr>
          <p:cNvPr id="8197" name="Picture 2" descr="C:\Users\Administrator\Desktop\Marketing-Mix.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73" y="4800600"/>
            <a:ext cx="312654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13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shutterstock_1267889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1" y="4224528"/>
            <a:ext cx="4800600" cy="241889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p:txBody>
          <a:bodyPr/>
          <a:lstStyle/>
          <a:p>
            <a:pPr algn="r" rtl="1"/>
            <a:r>
              <a:rPr lang="fa-IR" dirty="0">
                <a:solidFill>
                  <a:prstClr val="black"/>
                </a:solidFill>
                <a:cs typeface="B Zar" pitchFamily="2" charset="-78"/>
              </a:rPr>
              <a:t>چرخۀ خدمات رسانی به خریداران با تحقیق بازار آغاز می شود و با ارائۀ خدمات خاتمه می یابد. در ارائۀ خدمات باید به موضوعی که بسیار مهم و موثر است؛ یعنی، توجه به نیاز و توقع خریدار توجه شود</a:t>
            </a:r>
            <a:r>
              <a:rPr lang="fa-IR" dirty="0" smtClean="0">
                <a:solidFill>
                  <a:prstClr val="black"/>
                </a:solidFill>
                <a:cs typeface="B Zar" pitchFamily="2" charset="-78"/>
              </a:rPr>
              <a:t>.</a:t>
            </a:r>
          </a:p>
          <a:p>
            <a:pPr algn="r" rtl="1"/>
            <a:r>
              <a:rPr lang="fa-IR" dirty="0">
                <a:cs typeface="B Zar" pitchFamily="2" charset="-78"/>
              </a:rPr>
              <a:t> </a:t>
            </a:r>
            <a:r>
              <a:rPr lang="fa-IR" b="1" dirty="0">
                <a:cs typeface="B Zar" pitchFamily="2" charset="-78"/>
              </a:rPr>
              <a:t>تحقیقات بازاریابی </a:t>
            </a:r>
            <a:r>
              <a:rPr lang="fa-IR" dirty="0">
                <a:cs typeface="B Zar" pitchFamily="2" charset="-78"/>
              </a:rPr>
              <a:t>عبارت است از جمع آوری، تجزیه و تحلیل وگزارش اطلاعات به منظور پاسخگویی به سوالات مدیران برای تصمیم گیری در خصوص یک فرصت یا مشکل ویژۀ بازاریابی. </a:t>
            </a:r>
            <a:endParaRPr lang="en-US" dirty="0">
              <a:cs typeface="B Zar" pitchFamily="2" charset="-78"/>
            </a:endParaRPr>
          </a:p>
          <a:p>
            <a:pPr algn="r" rtl="1"/>
            <a:endParaRPr lang="en-US" dirty="0">
              <a:solidFill>
                <a:prstClr val="black"/>
              </a:solidFill>
              <a:cs typeface="B Zar" pitchFamily="2" charset="-78"/>
            </a:endParaRPr>
          </a:p>
          <a:p>
            <a:pPr algn="r" rtl="1"/>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178</a:t>
            </a:fld>
            <a:endParaRPr lang="en-US">
              <a:solidFill>
                <a:prstClr val="black">
                  <a:tint val="75000"/>
                </a:prstClr>
              </a:solidFill>
            </a:endParaRPr>
          </a:p>
        </p:txBody>
      </p:sp>
      <p:sp>
        <p:nvSpPr>
          <p:cNvPr id="11" name="Title 1"/>
          <p:cNvSpPr>
            <a:spLocks noGrp="1"/>
          </p:cNvSpPr>
          <p:nvPr>
            <p:ph type="title"/>
          </p:nvPr>
        </p:nvSpPr>
        <p:spPr>
          <a:xfrm>
            <a:off x="838200" y="365125"/>
            <a:ext cx="10515600" cy="1325563"/>
          </a:xfrm>
          <a:solidFill>
            <a:schemeClr val="accent4"/>
          </a:solidFill>
        </p:spPr>
        <p:txBody>
          <a:bodyPr/>
          <a:lstStyle/>
          <a:p>
            <a:pPr algn="ctr" rtl="1" eaLnBrk="1" hangingPunct="1"/>
            <a:r>
              <a:rPr lang="fa-IR" sz="4000" b="1" dirty="0">
                <a:cs typeface="B Zar" pitchFamily="2" charset="-78"/>
              </a:rPr>
              <a:t>تحقیقات بازاریابی(</a:t>
            </a:r>
            <a:r>
              <a:rPr lang="en-US" sz="4000" b="1" dirty="0">
                <a:cs typeface="B Zar" pitchFamily="2" charset="-78"/>
              </a:rPr>
              <a:t>marketing research</a:t>
            </a:r>
            <a:r>
              <a:rPr lang="fa-IR" sz="4000" b="1" dirty="0">
                <a:cs typeface="B Zar" pitchFamily="2" charset="-78"/>
              </a:rPr>
              <a:t>)</a:t>
            </a:r>
            <a:endParaRPr lang="en-US" sz="4000" b="1" dirty="0">
              <a:cs typeface="B Zar" pitchFamily="2" charset="-78"/>
            </a:endParaRPr>
          </a:p>
        </p:txBody>
      </p:sp>
      <p:pic>
        <p:nvPicPr>
          <p:cNvPr id="12" name="Picture 2" descr="C:\Users\Administrator\Desktop\market-resea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312" y="4431283"/>
            <a:ext cx="4762500" cy="229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4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solidFill>
            <a:schemeClr val="accent4"/>
          </a:solidFill>
        </p:spPr>
        <p:txBody>
          <a:bodyPr/>
          <a:lstStyle/>
          <a:p>
            <a:pPr algn="ctr" rtl="1" eaLnBrk="1" hangingPunct="1"/>
            <a:r>
              <a:rPr lang="fa-IR" b="1" dirty="0" smtClean="0">
                <a:cs typeface="B Zar" pitchFamily="2" charset="-78"/>
              </a:rPr>
              <a:t>هفت </a:t>
            </a:r>
            <a:r>
              <a:rPr lang="en-US" b="1" dirty="0" smtClean="0">
                <a:cs typeface="B Zar" pitchFamily="2" charset="-78"/>
              </a:rPr>
              <a:t>O</a:t>
            </a:r>
            <a:r>
              <a:rPr lang="fa-IR" b="1" dirty="0" smtClean="0">
                <a:cs typeface="B Zar" pitchFamily="2" charset="-78"/>
              </a:rPr>
              <a:t> (</a:t>
            </a:r>
            <a:r>
              <a:rPr lang="en-US" b="1" dirty="0" smtClean="0">
                <a:cs typeface="B Zar" pitchFamily="2" charset="-78"/>
              </a:rPr>
              <a:t>7O</a:t>
            </a:r>
            <a:r>
              <a:rPr lang="fa-IR" b="1" dirty="0" smtClean="0">
                <a:cs typeface="B Zar" pitchFamily="2" charset="-78"/>
              </a:rPr>
              <a:t>) در تحقیقات بازاریابی</a:t>
            </a:r>
            <a:endParaRPr lang="en-US" b="1" dirty="0" smtClean="0">
              <a:cs typeface="B Zar" pitchFamily="2" charset="-78"/>
            </a:endParaRPr>
          </a:p>
        </p:txBody>
      </p:sp>
      <p:sp>
        <p:nvSpPr>
          <p:cNvPr id="11267" name="Content Placeholder 2"/>
          <p:cNvSpPr>
            <a:spLocks noGrp="1"/>
          </p:cNvSpPr>
          <p:nvPr>
            <p:ph idx="1"/>
          </p:nvPr>
        </p:nvSpPr>
        <p:spPr/>
        <p:txBody>
          <a:bodyPr/>
          <a:lstStyle/>
          <a:p>
            <a:pPr algn="r" rtl="1" eaLnBrk="1" hangingPunct="1"/>
            <a:r>
              <a:rPr lang="fa-IR" sz="2400">
                <a:cs typeface="B Zar" pitchFamily="2" charset="-78"/>
              </a:rPr>
              <a:t>در تحقیقات بازاریابی، بازاریابان باید بتوانند پاسخ سؤالات مهم و کلیدی زیر را که به هفت </a:t>
            </a:r>
            <a:r>
              <a:rPr lang="en-US" sz="2400">
                <a:cs typeface="B Zar" pitchFamily="2" charset="-78"/>
              </a:rPr>
              <a:t>O</a:t>
            </a:r>
            <a:r>
              <a:rPr lang="fa-IR" sz="2400">
                <a:cs typeface="B Zar" pitchFamily="2" charset="-78"/>
              </a:rPr>
              <a:t> معروف هستند به دست آورند که به شرح زیر است:</a:t>
            </a:r>
            <a:endParaRPr lang="en-US" sz="2400">
              <a:cs typeface="B Zar" pitchFamily="2" charset="-78"/>
            </a:endParaRPr>
          </a:p>
          <a:p>
            <a:pPr algn="r" rtl="1" eaLnBrk="1" hangingPunct="1"/>
            <a:endParaRPr lang="en-US" sz="2000">
              <a:cs typeface="B Zar" pitchFamily="2" charset="-78"/>
            </a:endParaRPr>
          </a:p>
        </p:txBody>
      </p:sp>
      <p:sp>
        <p:nvSpPr>
          <p:cNvPr id="11268"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9A3A4941-0204-4C47-AE2D-2EEBE910352B}" type="slidenum">
              <a:rPr kumimoji="0" lang="ar-SA" sz="1400" b="0">
                <a:solidFill>
                  <a:prstClr val="black"/>
                </a:solidFill>
              </a:rPr>
              <a:pPr/>
              <a:t>179</a:t>
            </a:fld>
            <a:endParaRPr kumimoji="0" lang="en-US" sz="1400" b="0">
              <a:solidFill>
                <a:prstClr val="black"/>
              </a:solidFill>
            </a:endParaRPr>
          </a:p>
        </p:txBody>
      </p:sp>
      <p:graphicFrame>
        <p:nvGraphicFramePr>
          <p:cNvPr id="5" name="Table 4"/>
          <p:cNvGraphicFramePr>
            <a:graphicFrameLocks noGrp="1"/>
          </p:cNvGraphicFramePr>
          <p:nvPr>
            <p:extLst/>
          </p:nvPr>
        </p:nvGraphicFramePr>
        <p:xfrm>
          <a:off x="2201863" y="3059114"/>
          <a:ext cx="7866062" cy="3365497"/>
        </p:xfrm>
        <a:graphic>
          <a:graphicData uri="http://schemas.openxmlformats.org/drawingml/2006/table">
            <a:tbl>
              <a:tblPr rtl="1" firstRow="1" firstCol="1" bandRow="1">
                <a:tableStyleId>{5940675A-B579-460E-94D1-54222C63F5DA}</a:tableStyleId>
              </a:tblPr>
              <a:tblGrid>
                <a:gridCol w="4821558"/>
                <a:gridCol w="3044504"/>
              </a:tblGrid>
              <a:tr h="420687">
                <a:tc>
                  <a:txBody>
                    <a:bodyPr/>
                    <a:lstStyle/>
                    <a:p>
                      <a:pPr algn="justLow" rtl="1">
                        <a:lnSpc>
                          <a:spcPct val="115000"/>
                        </a:lnSpc>
                        <a:spcAft>
                          <a:spcPts val="0"/>
                        </a:spcAft>
                      </a:pPr>
                      <a:r>
                        <a:rPr lang="fa-IR" sz="2400" dirty="0">
                          <a:effectLst/>
                          <a:cs typeface="B Zar" pitchFamily="2" charset="-78"/>
                        </a:rPr>
                        <a:t>1- بازار شامل چه کسانی است؟ (</a:t>
                      </a:r>
                      <a:r>
                        <a:rPr lang="fa-IR" sz="2400" dirty="0" err="1">
                          <a:effectLst/>
                          <a:cs typeface="B Zar" pitchFamily="2" charset="-78"/>
                        </a:rPr>
                        <a:t>مصرف‌کنندگان</a:t>
                      </a:r>
                      <a:r>
                        <a:rPr lang="fa-IR" sz="2400" dirty="0">
                          <a:effectLst/>
                          <a:cs typeface="B Zar" pitchFamily="2" charset="-78"/>
                        </a:rPr>
                        <a:t>)</a:t>
                      </a:r>
                      <a:endParaRPr lang="en-US" sz="2000" dirty="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a:effectLst/>
                          <a:cs typeface="B Zar" pitchFamily="2" charset="-78"/>
                        </a:rPr>
                        <a:t>Occupants</a:t>
                      </a:r>
                      <a:endParaRPr lang="en-US" sz="2000">
                        <a:effectLst/>
                        <a:latin typeface="Calibri"/>
                        <a:ea typeface="Calibri"/>
                        <a:cs typeface="B Zar" pitchFamily="2" charset="-78"/>
                      </a:endParaRPr>
                    </a:p>
                  </a:txBody>
                  <a:tcPr marL="68578" marR="68578" marT="0" marB="0"/>
                </a:tc>
              </a:tr>
              <a:tr h="420687">
                <a:tc>
                  <a:txBody>
                    <a:bodyPr/>
                    <a:lstStyle/>
                    <a:p>
                      <a:pPr algn="justLow" rtl="1">
                        <a:lnSpc>
                          <a:spcPct val="115000"/>
                        </a:lnSpc>
                        <a:spcAft>
                          <a:spcPts val="0"/>
                        </a:spcAft>
                      </a:pPr>
                      <a:r>
                        <a:rPr lang="fa-IR" sz="2400">
                          <a:effectLst/>
                          <a:cs typeface="B Zar" pitchFamily="2" charset="-78"/>
                        </a:rPr>
                        <a:t>2- بازار چه می‌خرد؟ (موضوعات خرید) </a:t>
                      </a:r>
                      <a:endParaRPr lang="en-US" sz="200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a:effectLst/>
                          <a:cs typeface="B Zar" pitchFamily="2" charset="-78"/>
                        </a:rPr>
                        <a:t>Objects</a:t>
                      </a:r>
                      <a:endParaRPr lang="en-US" sz="2000">
                        <a:effectLst/>
                        <a:latin typeface="Calibri"/>
                        <a:ea typeface="Calibri"/>
                        <a:cs typeface="B Zar" pitchFamily="2" charset="-78"/>
                      </a:endParaRPr>
                    </a:p>
                  </a:txBody>
                  <a:tcPr marL="68578" marR="68578" marT="0" marB="0"/>
                </a:tc>
              </a:tr>
              <a:tr h="420687">
                <a:tc>
                  <a:txBody>
                    <a:bodyPr/>
                    <a:lstStyle/>
                    <a:p>
                      <a:pPr algn="justLow" rtl="1">
                        <a:lnSpc>
                          <a:spcPct val="115000"/>
                        </a:lnSpc>
                        <a:spcAft>
                          <a:spcPts val="0"/>
                        </a:spcAft>
                      </a:pPr>
                      <a:r>
                        <a:rPr lang="fa-IR" sz="2400" dirty="0">
                          <a:effectLst/>
                          <a:cs typeface="B Zar" pitchFamily="2" charset="-78"/>
                        </a:rPr>
                        <a:t>3- بازار چرا </a:t>
                      </a:r>
                      <a:r>
                        <a:rPr lang="fa-IR" sz="2400" dirty="0" err="1">
                          <a:effectLst/>
                          <a:cs typeface="B Zar" pitchFamily="2" charset="-78"/>
                        </a:rPr>
                        <a:t>می‌خرد</a:t>
                      </a:r>
                      <a:r>
                        <a:rPr lang="fa-IR" sz="2400" dirty="0">
                          <a:effectLst/>
                          <a:cs typeface="B Zar" pitchFamily="2" charset="-78"/>
                        </a:rPr>
                        <a:t>؟ (اهداف خرید)</a:t>
                      </a:r>
                      <a:endParaRPr lang="en-US" sz="2000" dirty="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a:effectLst/>
                          <a:cs typeface="B Zar" pitchFamily="2" charset="-78"/>
                        </a:rPr>
                        <a:t>Objectives</a:t>
                      </a:r>
                      <a:endParaRPr lang="en-US" sz="2000">
                        <a:effectLst/>
                        <a:latin typeface="Calibri"/>
                        <a:ea typeface="Calibri"/>
                        <a:cs typeface="B Zar" pitchFamily="2" charset="-78"/>
                      </a:endParaRPr>
                    </a:p>
                  </a:txBody>
                  <a:tcPr marL="68578" marR="68578" marT="0" marB="0"/>
                </a:tc>
              </a:tr>
              <a:tr h="841375">
                <a:tc>
                  <a:txBody>
                    <a:bodyPr/>
                    <a:lstStyle/>
                    <a:p>
                      <a:pPr algn="justLow" rtl="1">
                        <a:lnSpc>
                          <a:spcPct val="115000"/>
                        </a:lnSpc>
                        <a:spcAft>
                          <a:spcPts val="0"/>
                        </a:spcAft>
                      </a:pPr>
                      <a:r>
                        <a:rPr lang="fa-IR" sz="2400">
                          <a:effectLst/>
                          <a:cs typeface="B Zar" pitchFamily="2" charset="-78"/>
                        </a:rPr>
                        <a:t>4- چه کسانی در خرید مشارکت می‌کنند؟ (سازمان خرید)</a:t>
                      </a:r>
                      <a:endParaRPr lang="en-US" sz="200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dirty="0">
                          <a:effectLst/>
                          <a:cs typeface="B Zar" pitchFamily="2" charset="-78"/>
                        </a:rPr>
                        <a:t>Organizations</a:t>
                      </a:r>
                      <a:endParaRPr lang="en-US" sz="2000" dirty="0">
                        <a:effectLst/>
                        <a:latin typeface="Calibri"/>
                        <a:ea typeface="Calibri"/>
                        <a:cs typeface="B Zar" pitchFamily="2" charset="-78"/>
                      </a:endParaRPr>
                    </a:p>
                  </a:txBody>
                  <a:tcPr marL="68578" marR="68578" marT="0" marB="0"/>
                </a:tc>
              </a:tr>
              <a:tr h="420687">
                <a:tc>
                  <a:txBody>
                    <a:bodyPr/>
                    <a:lstStyle/>
                    <a:p>
                      <a:pPr algn="justLow" rtl="1">
                        <a:lnSpc>
                          <a:spcPct val="115000"/>
                        </a:lnSpc>
                        <a:spcAft>
                          <a:spcPts val="0"/>
                        </a:spcAft>
                      </a:pPr>
                      <a:r>
                        <a:rPr lang="fa-IR" sz="2400">
                          <a:effectLst/>
                          <a:cs typeface="B Zar" pitchFamily="2" charset="-78"/>
                        </a:rPr>
                        <a:t>5- بازار چگونه می‌خرد؟ (عملیات خرید)</a:t>
                      </a:r>
                      <a:endParaRPr lang="en-US" sz="200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dirty="0" smtClean="0">
                          <a:effectLst/>
                          <a:cs typeface="B Zar" pitchFamily="2" charset="-78"/>
                        </a:rPr>
                        <a:t>Operations</a:t>
                      </a:r>
                      <a:endParaRPr lang="en-US" sz="2000" dirty="0">
                        <a:effectLst/>
                        <a:latin typeface="Calibri"/>
                        <a:ea typeface="Calibri"/>
                        <a:cs typeface="B Zar" pitchFamily="2" charset="-78"/>
                      </a:endParaRPr>
                    </a:p>
                  </a:txBody>
                  <a:tcPr marL="68578" marR="68578" marT="0" marB="0"/>
                </a:tc>
              </a:tr>
              <a:tr h="420687">
                <a:tc>
                  <a:txBody>
                    <a:bodyPr/>
                    <a:lstStyle/>
                    <a:p>
                      <a:pPr algn="justLow" rtl="1">
                        <a:lnSpc>
                          <a:spcPct val="115000"/>
                        </a:lnSpc>
                        <a:spcAft>
                          <a:spcPts val="0"/>
                        </a:spcAft>
                      </a:pPr>
                      <a:r>
                        <a:rPr lang="fa-IR" sz="2400">
                          <a:effectLst/>
                          <a:cs typeface="B Zar" pitchFamily="2" charset="-78"/>
                        </a:rPr>
                        <a:t>6- بازار چه موقع می‌خرد؟ (موقعیت‌های خرید)</a:t>
                      </a:r>
                      <a:endParaRPr lang="en-US" sz="200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dirty="0">
                          <a:effectLst/>
                          <a:cs typeface="B Zar" pitchFamily="2" charset="-78"/>
                        </a:rPr>
                        <a:t>Occasions</a:t>
                      </a:r>
                      <a:endParaRPr lang="en-US" sz="2000" dirty="0">
                        <a:effectLst/>
                        <a:latin typeface="Calibri"/>
                        <a:ea typeface="Calibri"/>
                        <a:cs typeface="B Zar" pitchFamily="2" charset="-78"/>
                      </a:endParaRPr>
                    </a:p>
                  </a:txBody>
                  <a:tcPr marL="68578" marR="68578" marT="0" marB="0"/>
                </a:tc>
              </a:tr>
              <a:tr h="420687">
                <a:tc>
                  <a:txBody>
                    <a:bodyPr/>
                    <a:lstStyle/>
                    <a:p>
                      <a:pPr algn="justLow" rtl="1">
                        <a:lnSpc>
                          <a:spcPct val="115000"/>
                        </a:lnSpc>
                        <a:spcAft>
                          <a:spcPts val="0"/>
                        </a:spcAft>
                      </a:pPr>
                      <a:r>
                        <a:rPr lang="fa-IR" sz="2400">
                          <a:effectLst/>
                          <a:cs typeface="B Zar" pitchFamily="2" charset="-78"/>
                        </a:rPr>
                        <a:t>7- بازار از کجا می‌خرد؟ (فروشگاه‌ها) </a:t>
                      </a:r>
                      <a:endParaRPr lang="en-US" sz="2000">
                        <a:effectLst/>
                        <a:latin typeface="Calibri"/>
                        <a:ea typeface="Calibri"/>
                        <a:cs typeface="B Zar" pitchFamily="2" charset="-78"/>
                      </a:endParaRPr>
                    </a:p>
                  </a:txBody>
                  <a:tcPr marL="68578" marR="68578" marT="0" marB="0"/>
                </a:tc>
                <a:tc>
                  <a:txBody>
                    <a:bodyPr/>
                    <a:lstStyle/>
                    <a:p>
                      <a:pPr algn="justLow" rtl="0">
                        <a:lnSpc>
                          <a:spcPct val="115000"/>
                        </a:lnSpc>
                        <a:spcAft>
                          <a:spcPts val="0"/>
                        </a:spcAft>
                      </a:pPr>
                      <a:r>
                        <a:rPr lang="en-US" sz="2400" kern="1200" dirty="0" smtClean="0">
                          <a:solidFill>
                            <a:schemeClr val="tx1"/>
                          </a:solidFill>
                          <a:effectLst/>
                          <a:latin typeface="+mn-lt"/>
                          <a:ea typeface="+mn-ea"/>
                          <a:cs typeface="B Zar" pitchFamily="2" charset="-78"/>
                        </a:rPr>
                        <a:t>Outlets   </a:t>
                      </a:r>
                      <a:r>
                        <a:rPr lang="en-US" sz="1800" b="0" i="0" kern="1200" dirty="0" smtClean="0">
                          <a:solidFill>
                            <a:schemeClr val="tx1"/>
                          </a:solidFill>
                          <a:effectLst/>
                          <a:latin typeface="+mn-lt"/>
                          <a:ea typeface="+mn-ea"/>
                          <a:cs typeface="+mn-cs"/>
                        </a:rPr>
                        <a:t>      </a:t>
                      </a:r>
                      <a:endParaRPr lang="en-US" sz="2000" dirty="0">
                        <a:effectLst/>
                        <a:latin typeface="Calibri"/>
                        <a:ea typeface="Calibri"/>
                        <a:cs typeface="B Zar" pitchFamily="2" charset="-78"/>
                      </a:endParaRPr>
                    </a:p>
                  </a:txBody>
                  <a:tcPr marL="68578" marR="68578" marT="0" marB="0"/>
                </a:tc>
              </a:tr>
            </a:tbl>
          </a:graphicData>
        </a:graphic>
      </p:graphicFrame>
    </p:spTree>
    <p:extLst>
      <p:ext uri="{BB962C8B-B14F-4D97-AF65-F5344CB8AC3E}">
        <p14:creationId xmlns:p14="http://schemas.microsoft.com/office/powerpoint/2010/main" val="145825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نظریه های کلاسیک</a:t>
            </a:r>
            <a:endParaRPr lang="en-US" sz="4400" b="1" dirty="0"/>
          </a:p>
        </p:txBody>
      </p:sp>
    </p:spTree>
    <p:extLst>
      <p:ext uri="{BB962C8B-B14F-4D97-AF65-F5344CB8AC3E}">
        <p14:creationId xmlns:p14="http://schemas.microsoft.com/office/powerpoint/2010/main" val="40997662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solidFill>
            <a:schemeClr val="accent4">
              <a:lumMod val="60000"/>
              <a:lumOff val="40000"/>
            </a:schemeClr>
          </a:solidFill>
        </p:spPr>
        <p:txBody>
          <a:bodyPr/>
          <a:lstStyle/>
          <a:p>
            <a:pPr algn="ctr" rtl="1" eaLnBrk="1" hangingPunct="1"/>
            <a:r>
              <a:rPr lang="fa-IR" b="1" dirty="0" smtClean="0">
                <a:cs typeface="B Zar" pitchFamily="2" charset="-78"/>
              </a:rPr>
              <a:t>آمیخته بازاریابی ورزشی(</a:t>
            </a:r>
            <a:r>
              <a:rPr lang="en-US" b="1" dirty="0" smtClean="0">
                <a:cs typeface="B Zar" pitchFamily="2" charset="-78"/>
              </a:rPr>
              <a:t>7P</a:t>
            </a:r>
            <a:r>
              <a:rPr lang="fa-IR" b="1" dirty="0" smtClean="0">
                <a:cs typeface="B Zar" pitchFamily="2" charset="-78"/>
              </a:rPr>
              <a:t>)</a:t>
            </a:r>
            <a:endParaRPr lang="en-US" b="1" dirty="0" smtClean="0">
              <a:cs typeface="B Zar" pitchFamily="2" charset="-78"/>
            </a:endParaRPr>
          </a:p>
        </p:txBody>
      </p:sp>
      <p:sp>
        <p:nvSpPr>
          <p:cNvPr id="3" name="Content Placeholder 2"/>
          <p:cNvSpPr>
            <a:spLocks noGrp="1"/>
          </p:cNvSpPr>
          <p:nvPr>
            <p:ph idx="1"/>
          </p:nvPr>
        </p:nvSpPr>
        <p:spPr/>
        <p:txBody>
          <a:bodyPr>
            <a:normAutofit fontScale="85000" lnSpcReduction="20000"/>
          </a:bodyPr>
          <a:lstStyle/>
          <a:p>
            <a:pPr marL="0" indent="0" algn="ctr" rtl="1">
              <a:buNone/>
              <a:defRPr/>
            </a:pPr>
            <a:r>
              <a:rPr lang="fa-IR" b="1" dirty="0" smtClean="0">
                <a:cs typeface="B Zar" pitchFamily="2" charset="-78"/>
              </a:rPr>
              <a:t>چهار </a:t>
            </a:r>
            <a:r>
              <a:rPr lang="en-US" b="1" dirty="0" smtClean="0">
                <a:cs typeface="B Zar" pitchFamily="2" charset="-78"/>
              </a:rPr>
              <a:t>P</a:t>
            </a:r>
            <a:r>
              <a:rPr lang="fa-IR" b="1" dirty="0" smtClean="0">
                <a:cs typeface="B Zar" pitchFamily="2" charset="-78"/>
              </a:rPr>
              <a:t> سنتی بازاریابی:</a:t>
            </a:r>
            <a:endParaRPr lang="en-US" b="1" dirty="0">
              <a:cs typeface="B Zar" pitchFamily="2" charset="-78"/>
            </a:endParaRPr>
          </a:p>
          <a:p>
            <a:pPr algn="r" rtl="1" eaLnBrk="1" hangingPunct="1">
              <a:defRPr/>
            </a:pPr>
            <a:r>
              <a:rPr lang="fa-IR" sz="2400" b="1" dirty="0">
                <a:cs typeface="B Zar" pitchFamily="2" charset="-78"/>
              </a:rPr>
              <a:t>محصول</a:t>
            </a:r>
            <a:r>
              <a:rPr lang="fa-IR" sz="2400" dirty="0">
                <a:cs typeface="B Zar" pitchFamily="2" charset="-78"/>
              </a:rPr>
              <a:t>(</a:t>
            </a:r>
            <a:r>
              <a:rPr lang="en-US" sz="2400" dirty="0">
                <a:cs typeface="B Zar" pitchFamily="2" charset="-78"/>
              </a:rPr>
              <a:t>Product</a:t>
            </a:r>
            <a:r>
              <a:rPr lang="fa-IR" sz="2400" dirty="0">
                <a:cs typeface="B Zar" pitchFamily="2" charset="-78"/>
              </a:rPr>
              <a:t>): </a:t>
            </a:r>
            <a:r>
              <a:rPr lang="fa-IR" sz="2400" dirty="0" err="1">
                <a:cs typeface="B Zar" pitchFamily="2" charset="-78"/>
              </a:rPr>
              <a:t>اطمينان</a:t>
            </a:r>
            <a:r>
              <a:rPr lang="fa-IR" sz="2400" dirty="0">
                <a:cs typeface="B Zar" pitchFamily="2" charset="-78"/>
              </a:rPr>
              <a:t> </a:t>
            </a:r>
            <a:r>
              <a:rPr lang="fa-IR" sz="2400" dirty="0" err="1">
                <a:cs typeface="B Zar" pitchFamily="2" charset="-78"/>
              </a:rPr>
              <a:t>مي‏دهد</a:t>
            </a:r>
            <a:r>
              <a:rPr lang="fa-IR" sz="2400" dirty="0">
                <a:cs typeface="B Zar" pitchFamily="2" charset="-78"/>
              </a:rPr>
              <a:t> </a:t>
            </a:r>
            <a:r>
              <a:rPr lang="fa-IR" sz="2400" dirty="0" err="1">
                <a:cs typeface="B Zar" pitchFamily="2" charset="-78"/>
              </a:rPr>
              <a:t>كه</a:t>
            </a:r>
            <a:r>
              <a:rPr lang="fa-IR" sz="2400" dirty="0">
                <a:cs typeface="B Zar" pitchFamily="2" charset="-78"/>
              </a:rPr>
              <a:t> </a:t>
            </a:r>
            <a:r>
              <a:rPr lang="fa-IR" sz="2400" dirty="0" err="1">
                <a:cs typeface="B Zar" pitchFamily="2" charset="-78"/>
              </a:rPr>
              <a:t>ویژگی‏هاي</a:t>
            </a:r>
            <a:r>
              <a:rPr lang="fa-IR" sz="2400" dirty="0">
                <a:cs typeface="B Zar" pitchFamily="2" charset="-78"/>
              </a:rPr>
              <a:t> محصول </a:t>
            </a:r>
            <a:r>
              <a:rPr lang="fa-IR" sz="2400" dirty="0" err="1">
                <a:cs typeface="B Zar" pitchFamily="2" charset="-78"/>
              </a:rPr>
              <a:t>منافعي</a:t>
            </a:r>
            <a:r>
              <a:rPr lang="fa-IR" sz="2400" dirty="0">
                <a:cs typeface="B Zar" pitchFamily="2" charset="-78"/>
              </a:rPr>
              <a:t> را </a:t>
            </a:r>
            <a:r>
              <a:rPr lang="fa-IR" sz="2400" dirty="0" err="1">
                <a:cs typeface="B Zar" pitchFamily="2" charset="-78"/>
              </a:rPr>
              <a:t>براي</a:t>
            </a:r>
            <a:r>
              <a:rPr lang="fa-IR" sz="2400" dirty="0">
                <a:cs typeface="B Zar" pitchFamily="2" charset="-78"/>
              </a:rPr>
              <a:t> </a:t>
            </a:r>
            <a:r>
              <a:rPr lang="fa-IR" sz="2400" dirty="0" err="1">
                <a:cs typeface="B Zar" pitchFamily="2" charset="-78"/>
              </a:rPr>
              <a:t>مشتري</a:t>
            </a:r>
            <a:r>
              <a:rPr lang="fa-IR" sz="2400" dirty="0">
                <a:cs typeface="B Zar" pitchFamily="2" charset="-78"/>
              </a:rPr>
              <a:t> فراهم </a:t>
            </a:r>
            <a:r>
              <a:rPr lang="fa-IR" sz="2400" dirty="0" err="1">
                <a:cs typeface="B Zar" pitchFamily="2" charset="-78"/>
              </a:rPr>
              <a:t>مي‏آورد</a:t>
            </a:r>
            <a:r>
              <a:rPr lang="fa-IR" sz="2400" dirty="0">
                <a:cs typeface="B Zar" pitchFamily="2" charset="-78"/>
              </a:rPr>
              <a:t> (</a:t>
            </a:r>
            <a:r>
              <a:rPr lang="fa-IR" sz="2400" dirty="0" err="1">
                <a:cs typeface="B Zar" pitchFamily="2" charset="-78"/>
              </a:rPr>
              <a:t>شناسايي</a:t>
            </a:r>
            <a:r>
              <a:rPr lang="fa-IR" sz="2400" dirty="0">
                <a:cs typeface="B Zar" pitchFamily="2" charset="-78"/>
              </a:rPr>
              <a:t> محصول </a:t>
            </a:r>
            <a:r>
              <a:rPr lang="fa-IR" sz="2400" dirty="0" err="1">
                <a:cs typeface="B Zar" pitchFamily="2" charset="-78"/>
              </a:rPr>
              <a:t>واقعي</a:t>
            </a:r>
            <a:r>
              <a:rPr lang="fa-IR" sz="2400" dirty="0">
                <a:cs typeface="B Zar" pitchFamily="2" charset="-78"/>
              </a:rPr>
              <a:t> را شامل </a:t>
            </a:r>
            <a:r>
              <a:rPr lang="fa-IR" sz="2400" dirty="0" err="1">
                <a:cs typeface="B Zar" pitchFamily="2" charset="-78"/>
              </a:rPr>
              <a:t>مي‏شود</a:t>
            </a:r>
            <a:r>
              <a:rPr lang="fa-IR" sz="2400" dirty="0">
                <a:cs typeface="B Zar" pitchFamily="2" charset="-78"/>
              </a:rPr>
              <a:t>)</a:t>
            </a:r>
            <a:endParaRPr lang="en-US" sz="2400" dirty="0">
              <a:cs typeface="B Zar" pitchFamily="2" charset="-78"/>
            </a:endParaRPr>
          </a:p>
          <a:p>
            <a:pPr algn="r" rtl="1" eaLnBrk="1" hangingPunct="1">
              <a:defRPr/>
            </a:pPr>
            <a:r>
              <a:rPr lang="fa-IR" sz="2400" b="1" dirty="0" err="1">
                <a:cs typeface="B Zar" pitchFamily="2" charset="-78"/>
              </a:rPr>
              <a:t>قيمت</a:t>
            </a:r>
            <a:r>
              <a:rPr lang="fa-IR" sz="2400" dirty="0">
                <a:cs typeface="B Zar" pitchFamily="2" charset="-78"/>
              </a:rPr>
              <a:t>(</a:t>
            </a:r>
            <a:r>
              <a:rPr lang="en-US" sz="2400" dirty="0">
                <a:cs typeface="B Zar" pitchFamily="2" charset="-78"/>
              </a:rPr>
              <a:t>Price</a:t>
            </a:r>
            <a:r>
              <a:rPr lang="fa-IR" sz="2400" dirty="0">
                <a:cs typeface="B Zar" pitchFamily="2" charset="-78"/>
              </a:rPr>
              <a:t>): </a:t>
            </a:r>
            <a:r>
              <a:rPr lang="fa-IR" sz="2400" dirty="0" err="1">
                <a:cs typeface="B Zar" pitchFamily="2" charset="-78"/>
              </a:rPr>
              <a:t>اطمينان</a:t>
            </a:r>
            <a:r>
              <a:rPr lang="fa-IR" sz="2400" dirty="0">
                <a:cs typeface="B Zar" pitchFamily="2" charset="-78"/>
              </a:rPr>
              <a:t> </a:t>
            </a:r>
            <a:r>
              <a:rPr lang="fa-IR" sz="2400" dirty="0" err="1">
                <a:cs typeface="B Zar" pitchFamily="2" charset="-78"/>
              </a:rPr>
              <a:t>مي‏دهد</a:t>
            </a:r>
            <a:r>
              <a:rPr lang="fa-IR" sz="2400" dirty="0">
                <a:cs typeface="B Zar" pitchFamily="2" charset="-78"/>
              </a:rPr>
              <a:t> </a:t>
            </a:r>
            <a:r>
              <a:rPr lang="fa-IR" sz="2400" dirty="0" err="1">
                <a:cs typeface="B Zar" pitchFamily="2" charset="-78"/>
              </a:rPr>
              <a:t>كه</a:t>
            </a:r>
            <a:r>
              <a:rPr lang="fa-IR" sz="2400" dirty="0">
                <a:cs typeface="B Zar" pitchFamily="2" charset="-78"/>
              </a:rPr>
              <a:t> محصول در </a:t>
            </a:r>
            <a:r>
              <a:rPr lang="fa-IR" sz="2400" dirty="0" err="1">
                <a:cs typeface="B Zar" pitchFamily="2" charset="-78"/>
              </a:rPr>
              <a:t>سطحي</a:t>
            </a:r>
            <a:r>
              <a:rPr lang="fa-IR" sz="2400" dirty="0">
                <a:cs typeface="B Zar" pitchFamily="2" charset="-78"/>
              </a:rPr>
              <a:t> </a:t>
            </a:r>
            <a:r>
              <a:rPr lang="fa-IR" sz="2400" dirty="0" err="1">
                <a:cs typeface="B Zar" pitchFamily="2" charset="-78"/>
              </a:rPr>
              <a:t>قيمت‏گذاري</a:t>
            </a:r>
            <a:r>
              <a:rPr lang="fa-IR" sz="2400" dirty="0">
                <a:cs typeface="B Zar" pitchFamily="2" charset="-78"/>
              </a:rPr>
              <a:t> شده است </a:t>
            </a:r>
            <a:r>
              <a:rPr lang="fa-IR" sz="2400" dirty="0" err="1">
                <a:cs typeface="B Zar" pitchFamily="2" charset="-78"/>
              </a:rPr>
              <a:t>كه</a:t>
            </a:r>
            <a:r>
              <a:rPr lang="fa-IR" sz="2400" dirty="0">
                <a:cs typeface="B Zar" pitchFamily="2" charset="-78"/>
              </a:rPr>
              <a:t> </a:t>
            </a:r>
            <a:r>
              <a:rPr lang="fa-IR" sz="2400" dirty="0" err="1">
                <a:cs typeface="B Zar" pitchFamily="2" charset="-78"/>
              </a:rPr>
              <a:t>بيانگر</a:t>
            </a:r>
            <a:r>
              <a:rPr lang="fa-IR" sz="2400" dirty="0">
                <a:cs typeface="B Zar" pitchFamily="2" charset="-78"/>
              </a:rPr>
              <a:t> ارزش </a:t>
            </a:r>
            <a:r>
              <a:rPr lang="fa-IR" sz="2400" dirty="0" err="1">
                <a:cs typeface="B Zar" pitchFamily="2" charset="-78"/>
              </a:rPr>
              <a:t>مشتري</a:t>
            </a:r>
            <a:r>
              <a:rPr lang="fa-IR" sz="2400" dirty="0">
                <a:cs typeface="B Zar" pitchFamily="2" charset="-78"/>
              </a:rPr>
              <a:t> است.</a:t>
            </a:r>
            <a:endParaRPr lang="en-US" sz="2400" dirty="0">
              <a:cs typeface="B Zar" pitchFamily="2" charset="-78"/>
            </a:endParaRPr>
          </a:p>
          <a:p>
            <a:pPr algn="r" rtl="1" eaLnBrk="1" hangingPunct="1">
              <a:defRPr/>
            </a:pPr>
            <a:r>
              <a:rPr lang="fa-IR" sz="2400" b="1" dirty="0" err="1">
                <a:cs typeface="B Zar" pitchFamily="2" charset="-78"/>
              </a:rPr>
              <a:t>مكان</a:t>
            </a:r>
            <a:r>
              <a:rPr lang="fa-IR" sz="2400" dirty="0">
                <a:cs typeface="B Zar" pitchFamily="2" charset="-78"/>
              </a:rPr>
              <a:t>(</a:t>
            </a:r>
            <a:r>
              <a:rPr lang="en-US" sz="2400" dirty="0">
                <a:cs typeface="B Zar" pitchFamily="2" charset="-78"/>
              </a:rPr>
              <a:t>Place</a:t>
            </a:r>
            <a:r>
              <a:rPr lang="fa-IR" sz="2400" dirty="0">
                <a:cs typeface="B Zar" pitchFamily="2" charset="-78"/>
              </a:rPr>
              <a:t>): محصول را در </a:t>
            </a:r>
            <a:r>
              <a:rPr lang="fa-IR" sz="2400" dirty="0" err="1">
                <a:cs typeface="B Zar" pitchFamily="2" charset="-78"/>
              </a:rPr>
              <a:t>مكان</a:t>
            </a:r>
            <a:r>
              <a:rPr lang="fa-IR" sz="2400" dirty="0">
                <a:cs typeface="B Zar" pitchFamily="2" charset="-78"/>
              </a:rPr>
              <a:t> مناسب و در زمان مناسب جهت سهولت دستیابی به مشتری </a:t>
            </a:r>
            <a:r>
              <a:rPr lang="fa-IR" sz="2400" dirty="0" err="1">
                <a:cs typeface="B Zar" pitchFamily="2" charset="-78"/>
              </a:rPr>
              <a:t>توزيع</a:t>
            </a:r>
            <a:r>
              <a:rPr lang="fa-IR" sz="2400" dirty="0">
                <a:cs typeface="B Zar" pitchFamily="2" charset="-78"/>
              </a:rPr>
              <a:t> </a:t>
            </a:r>
            <a:r>
              <a:rPr lang="fa-IR" sz="2400" dirty="0" err="1">
                <a:cs typeface="B Zar" pitchFamily="2" charset="-78"/>
              </a:rPr>
              <a:t>مي‏كند</a:t>
            </a:r>
            <a:r>
              <a:rPr lang="fa-IR" sz="2400" dirty="0">
                <a:cs typeface="B Zar" pitchFamily="2" charset="-78"/>
              </a:rPr>
              <a:t>.</a:t>
            </a:r>
            <a:endParaRPr lang="en-US" sz="2400" dirty="0">
              <a:cs typeface="B Zar" pitchFamily="2" charset="-78"/>
            </a:endParaRPr>
          </a:p>
          <a:p>
            <a:pPr algn="r" rtl="1" eaLnBrk="1" hangingPunct="1">
              <a:defRPr/>
            </a:pPr>
            <a:r>
              <a:rPr lang="fa-IR" sz="2400" b="1" dirty="0" err="1">
                <a:cs typeface="B Zar" pitchFamily="2" charset="-78"/>
              </a:rPr>
              <a:t>تبليغ</a:t>
            </a:r>
            <a:r>
              <a:rPr lang="fa-IR" sz="2400" dirty="0">
                <a:cs typeface="B Zar" pitchFamily="2" charset="-78"/>
              </a:rPr>
              <a:t>(</a:t>
            </a:r>
            <a:r>
              <a:rPr lang="en-US" sz="2400" dirty="0">
                <a:cs typeface="B Zar" pitchFamily="2" charset="-78"/>
              </a:rPr>
              <a:t>Promotion</a:t>
            </a:r>
            <a:r>
              <a:rPr lang="fa-IR" sz="2400" dirty="0">
                <a:cs typeface="B Zar" pitchFamily="2" charset="-78"/>
              </a:rPr>
              <a:t>): توانايي محصول براي جلب رضايت مشتري از طريق آگهي، خرده فروشی(ویزیتوری)، تبليغ فروش، حمايت(حامیان)، روابط عمومي‏ و پروانه تبليغاتي, مفهوم تبلیغ را انتقال مي‏دهد</a:t>
            </a:r>
            <a:r>
              <a:rPr lang="fa-IR" sz="2400" dirty="0" smtClean="0">
                <a:cs typeface="B Zar" pitchFamily="2" charset="-78"/>
              </a:rPr>
              <a:t>.</a:t>
            </a:r>
          </a:p>
          <a:p>
            <a:pPr marL="0" indent="0" algn="ctr" rtl="1">
              <a:buNone/>
              <a:defRPr/>
            </a:pPr>
            <a:r>
              <a:rPr lang="fa-IR" sz="3600" b="1" dirty="0">
                <a:cs typeface="B Zar" pitchFamily="2" charset="-78"/>
              </a:rPr>
              <a:t>سه </a:t>
            </a:r>
            <a:r>
              <a:rPr lang="en-US" sz="3600" b="1" dirty="0">
                <a:cs typeface="B Zar" pitchFamily="2" charset="-78"/>
              </a:rPr>
              <a:t>P </a:t>
            </a:r>
            <a:r>
              <a:rPr lang="fa-IR" sz="3600" b="1" dirty="0">
                <a:cs typeface="B Zar" pitchFamily="2" charset="-78"/>
              </a:rPr>
              <a:t> جدید:</a:t>
            </a:r>
          </a:p>
          <a:p>
            <a:pPr marL="0" indent="0" algn="ctr" rtl="1">
              <a:buNone/>
              <a:defRPr/>
            </a:pPr>
            <a:endParaRPr lang="fa-IR" sz="2000" b="1" dirty="0">
              <a:cs typeface="B Zar" pitchFamily="2" charset="-78"/>
            </a:endParaRPr>
          </a:p>
          <a:p>
            <a:pPr algn="just" rtl="1">
              <a:defRPr/>
            </a:pPr>
            <a:r>
              <a:rPr lang="fa-IR" sz="2400" b="1" dirty="0">
                <a:cs typeface="B Zar" pitchFamily="2" charset="-78"/>
              </a:rPr>
              <a:t>شواهد تصويري</a:t>
            </a:r>
            <a:r>
              <a:rPr lang="fa-IR" sz="2400" dirty="0">
                <a:cs typeface="B Zar" pitchFamily="2" charset="-78"/>
              </a:rPr>
              <a:t>(</a:t>
            </a:r>
            <a:r>
              <a:rPr lang="en-US" sz="2400" dirty="0">
                <a:cs typeface="B Zar" pitchFamily="2" charset="-78"/>
              </a:rPr>
              <a:t>Physical evidence</a:t>
            </a:r>
            <a:r>
              <a:rPr lang="fa-IR" sz="2400" dirty="0">
                <a:cs typeface="B Zar" pitchFamily="2" charset="-78"/>
              </a:rPr>
              <a:t>‏): نشان‏ها و علائم تصويري و ‏ملموسي از خدمات، محصول از قبيل طرح و ساخت امكانات و به طور معمول جاذبه و زيبايي آن است.</a:t>
            </a:r>
            <a:endParaRPr lang="en-US" sz="2400" dirty="0">
              <a:cs typeface="B Zar" pitchFamily="2" charset="-78"/>
            </a:endParaRPr>
          </a:p>
          <a:p>
            <a:pPr algn="just" rtl="1">
              <a:defRPr/>
            </a:pPr>
            <a:r>
              <a:rPr lang="fa-IR" sz="2400" b="1" dirty="0">
                <a:cs typeface="B Zar" pitchFamily="2" charset="-78"/>
              </a:rPr>
              <a:t>فرآيند</a:t>
            </a:r>
            <a:r>
              <a:rPr lang="fa-IR" sz="2400" dirty="0">
                <a:cs typeface="B Zar" pitchFamily="2" charset="-78"/>
              </a:rPr>
              <a:t>(</a:t>
            </a:r>
            <a:r>
              <a:rPr lang="en-US" sz="2400" dirty="0">
                <a:cs typeface="B Zar" pitchFamily="2" charset="-78"/>
              </a:rPr>
              <a:t>Process</a:t>
            </a:r>
            <a:r>
              <a:rPr lang="fa-IR" sz="2400" dirty="0">
                <a:cs typeface="B Zar" pitchFamily="2" charset="-78"/>
              </a:rPr>
              <a:t>): بيانگر همگرايي بازاريابي و نقش‏هاي عملياتي است در نتيجه ارائه خدمات همزمان است که همچنین كيفيت را نیز تحت تأثير قرار مي‏دهد.</a:t>
            </a:r>
            <a:endParaRPr lang="en-US" sz="2400" dirty="0">
              <a:cs typeface="B Zar" pitchFamily="2" charset="-78"/>
            </a:endParaRPr>
          </a:p>
          <a:p>
            <a:pPr algn="just" rtl="1">
              <a:defRPr/>
            </a:pPr>
            <a:r>
              <a:rPr lang="fa-IR" sz="2400" b="1" dirty="0">
                <a:cs typeface="B Zar" pitchFamily="2" charset="-78"/>
              </a:rPr>
              <a:t>هواداران</a:t>
            </a:r>
            <a:r>
              <a:rPr lang="fa-IR" sz="2400" dirty="0">
                <a:cs typeface="B Zar" pitchFamily="2" charset="-78"/>
              </a:rPr>
              <a:t>(</a:t>
            </a:r>
            <a:r>
              <a:rPr lang="en-US" sz="2400" dirty="0">
                <a:cs typeface="B Zar" pitchFamily="2" charset="-78"/>
              </a:rPr>
              <a:t>People</a:t>
            </a:r>
            <a:r>
              <a:rPr lang="fa-IR" sz="2400" dirty="0">
                <a:cs typeface="B Zar" pitchFamily="2" charset="-78"/>
              </a:rPr>
              <a:t>): هواداران مهمترین بخش ازرویدادها و مسابقات هستند و عامل عمده و كيفيتي مجزا در فرآيند مصرف هستند.</a:t>
            </a:r>
            <a:endParaRPr lang="en-US" sz="2400" dirty="0">
              <a:cs typeface="B Zar" pitchFamily="2" charset="-78"/>
            </a:endParaRPr>
          </a:p>
          <a:p>
            <a:pPr algn="r" rtl="1" eaLnBrk="1" hangingPunct="1">
              <a:defRPr/>
            </a:pPr>
            <a:endParaRPr lang="en-US" sz="2400" dirty="0">
              <a:cs typeface="B Zar" pitchFamily="2" charset="-78"/>
            </a:endParaRPr>
          </a:p>
          <a:p>
            <a:pPr algn="r" eaLnBrk="1" hangingPunct="1">
              <a:defRPr/>
            </a:pPr>
            <a:endParaRPr lang="en-US" sz="2400" dirty="0">
              <a:cs typeface="B Zar" pitchFamily="2" charset="-78"/>
            </a:endParaRPr>
          </a:p>
        </p:txBody>
      </p:sp>
      <p:sp>
        <p:nvSpPr>
          <p:cNvPr id="15364"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D924DAAD-1E06-4E6E-8B11-C730A4A3C1DE}" type="slidenum">
              <a:rPr kumimoji="0" lang="ar-SA" sz="1400" b="0">
                <a:solidFill>
                  <a:prstClr val="black"/>
                </a:solidFill>
              </a:rPr>
              <a:pPr/>
              <a:t>180</a:t>
            </a:fld>
            <a:endParaRPr kumimoji="0" lang="en-US" sz="1400" b="0">
              <a:solidFill>
                <a:prstClr val="black"/>
              </a:solidFill>
            </a:endParaRPr>
          </a:p>
        </p:txBody>
      </p:sp>
    </p:spTree>
    <p:extLst>
      <p:ext uri="{BB962C8B-B14F-4D97-AF65-F5344CB8AC3E}">
        <p14:creationId xmlns:p14="http://schemas.microsoft.com/office/powerpoint/2010/main" val="212237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solidFill>
            <a:schemeClr val="accent4">
              <a:lumMod val="60000"/>
              <a:lumOff val="40000"/>
            </a:schemeClr>
          </a:solidFill>
        </p:spPr>
        <p:txBody>
          <a:bodyPr/>
          <a:lstStyle/>
          <a:p>
            <a:pPr algn="ctr" rtl="1" eaLnBrk="1" hangingPunct="1"/>
            <a:r>
              <a:rPr lang="fa-IR" b="1" dirty="0" smtClean="0">
                <a:cs typeface="B Zar" pitchFamily="2" charset="-78"/>
              </a:rPr>
              <a:t>چهار سی (</a:t>
            </a:r>
            <a:r>
              <a:rPr lang="en-US" b="1" dirty="0" smtClean="0">
                <a:cs typeface="B Zar" pitchFamily="2" charset="-78"/>
              </a:rPr>
              <a:t>4C</a:t>
            </a:r>
            <a:r>
              <a:rPr lang="fa-IR" b="1" dirty="0" smtClean="0">
                <a:cs typeface="B Zar" pitchFamily="2" charset="-78"/>
              </a:rPr>
              <a:t>) بازاریابی ورزشی </a:t>
            </a:r>
            <a:endParaRPr lang="en-US" b="1" dirty="0" smtClean="0">
              <a:cs typeface="B Zar" pitchFamily="2" charset="-78"/>
            </a:endParaRPr>
          </a:p>
        </p:txBody>
      </p:sp>
      <p:sp>
        <p:nvSpPr>
          <p:cNvPr id="3" name="Content Placeholder 2"/>
          <p:cNvSpPr>
            <a:spLocks noGrp="1"/>
          </p:cNvSpPr>
          <p:nvPr>
            <p:ph idx="1"/>
          </p:nvPr>
        </p:nvSpPr>
        <p:spPr/>
        <p:txBody>
          <a:bodyPr/>
          <a:lstStyle/>
          <a:p>
            <a:pPr marL="0" indent="0" algn="just" rtl="1">
              <a:buNone/>
              <a:defRPr/>
            </a:pPr>
            <a:r>
              <a:rPr lang="fa-IR" dirty="0" smtClean="0">
                <a:cs typeface="B Zar" pitchFamily="2" charset="-78"/>
              </a:rPr>
              <a:t>عوامل </a:t>
            </a:r>
            <a:r>
              <a:rPr lang="fa-IR" dirty="0">
                <a:cs typeface="B Zar" pitchFamily="2" charset="-78"/>
              </a:rPr>
              <a:t>مختلفی روی </a:t>
            </a:r>
            <a:r>
              <a:rPr lang="fa-IR" dirty="0" err="1">
                <a:cs typeface="B Zar" pitchFamily="2" charset="-78"/>
              </a:rPr>
              <a:t>راهبردها</a:t>
            </a:r>
            <a:r>
              <a:rPr lang="fa-IR" dirty="0">
                <a:cs typeface="B Zar" pitchFamily="2" charset="-78"/>
              </a:rPr>
              <a:t> و تصمیمات بازاریابی ورزشی </a:t>
            </a:r>
            <a:r>
              <a:rPr lang="fa-IR" dirty="0" err="1">
                <a:cs typeface="B Zar" pitchFamily="2" charset="-78"/>
              </a:rPr>
              <a:t>تأثیرگذارند</a:t>
            </a:r>
            <a:r>
              <a:rPr lang="fa-IR" dirty="0">
                <a:cs typeface="B Zar" pitchFamily="2" charset="-78"/>
              </a:rPr>
              <a:t> که </a:t>
            </a:r>
            <a:r>
              <a:rPr lang="fa-IR" dirty="0" err="1">
                <a:cs typeface="B Zar" pitchFamily="2" charset="-78"/>
              </a:rPr>
              <a:t>می‌توان</a:t>
            </a:r>
            <a:r>
              <a:rPr lang="fa-IR" dirty="0">
                <a:cs typeface="B Zar" pitchFamily="2" charset="-78"/>
              </a:rPr>
              <a:t> آنها را در 4 </a:t>
            </a:r>
            <a:r>
              <a:rPr lang="fa-IR" dirty="0" smtClean="0">
                <a:cs typeface="B Zar" pitchFamily="2" charset="-78"/>
              </a:rPr>
              <a:t>طبقه قرار داد که عبارتند از: </a:t>
            </a:r>
          </a:p>
          <a:p>
            <a:pPr marL="0" indent="0" algn="r" rtl="1">
              <a:buNone/>
              <a:defRPr/>
            </a:pPr>
            <a:endParaRPr lang="en-US" dirty="0">
              <a:cs typeface="B Zar" pitchFamily="2" charset="-78"/>
            </a:endParaRPr>
          </a:p>
          <a:p>
            <a:pPr algn="r" rtl="1" eaLnBrk="1" hangingPunct="1">
              <a:defRPr/>
            </a:pPr>
            <a:r>
              <a:rPr lang="fa-IR" dirty="0">
                <a:cs typeface="B Zar" pitchFamily="2" charset="-78"/>
              </a:rPr>
              <a:t>مشتری </a:t>
            </a:r>
            <a:r>
              <a:rPr lang="en-US" dirty="0">
                <a:cs typeface="B Zar" pitchFamily="2" charset="-78"/>
              </a:rPr>
              <a:t>(Customer</a:t>
            </a:r>
            <a:r>
              <a:rPr lang="en-US" dirty="0" smtClean="0">
                <a:cs typeface="B Zar" pitchFamily="2" charset="-78"/>
              </a:rPr>
              <a:t>)</a:t>
            </a:r>
            <a:endParaRPr lang="fa-IR" dirty="0" smtClean="0">
              <a:cs typeface="B Zar" pitchFamily="2" charset="-78"/>
            </a:endParaRPr>
          </a:p>
          <a:p>
            <a:pPr algn="r" rtl="1" eaLnBrk="1" hangingPunct="1">
              <a:defRPr/>
            </a:pPr>
            <a:r>
              <a:rPr lang="fa-IR" dirty="0" smtClean="0">
                <a:cs typeface="B Zar" pitchFamily="2" charset="-78"/>
              </a:rPr>
              <a:t> </a:t>
            </a:r>
            <a:r>
              <a:rPr lang="fa-IR" dirty="0">
                <a:cs typeface="B Zar" pitchFamily="2" charset="-78"/>
              </a:rPr>
              <a:t>رقبا </a:t>
            </a:r>
            <a:r>
              <a:rPr lang="en-US" dirty="0">
                <a:cs typeface="B Zar" pitchFamily="2" charset="-78"/>
              </a:rPr>
              <a:t>(Competitors</a:t>
            </a:r>
            <a:r>
              <a:rPr lang="en-US" dirty="0" smtClean="0">
                <a:cs typeface="B Zar" pitchFamily="2" charset="-78"/>
              </a:rPr>
              <a:t>)</a:t>
            </a:r>
            <a:endParaRPr lang="fa-IR" dirty="0" smtClean="0">
              <a:cs typeface="B Zar" pitchFamily="2" charset="-78"/>
            </a:endParaRPr>
          </a:p>
          <a:p>
            <a:pPr algn="r" rtl="1" eaLnBrk="1" hangingPunct="1">
              <a:defRPr/>
            </a:pPr>
            <a:r>
              <a:rPr lang="fa-IR" dirty="0" smtClean="0">
                <a:cs typeface="B Zar" pitchFamily="2" charset="-78"/>
              </a:rPr>
              <a:t> </a:t>
            </a:r>
            <a:r>
              <a:rPr lang="fa-IR" dirty="0">
                <a:cs typeface="B Zar" pitchFamily="2" charset="-78"/>
              </a:rPr>
              <a:t>شرکت </a:t>
            </a:r>
            <a:r>
              <a:rPr lang="en-US" dirty="0">
                <a:cs typeface="B Zar" pitchFamily="2" charset="-78"/>
              </a:rPr>
              <a:t>(</a:t>
            </a:r>
            <a:r>
              <a:rPr lang="en-US" dirty="0" smtClean="0">
                <a:cs typeface="B Zar" pitchFamily="2" charset="-78"/>
              </a:rPr>
              <a:t>Company)</a:t>
            </a:r>
            <a:r>
              <a:rPr lang="fa-IR" dirty="0" smtClean="0">
                <a:cs typeface="B Zar" pitchFamily="2" charset="-78"/>
              </a:rPr>
              <a:t> </a:t>
            </a:r>
          </a:p>
          <a:p>
            <a:pPr algn="r" rtl="1" eaLnBrk="1" hangingPunct="1">
              <a:defRPr/>
            </a:pPr>
            <a:r>
              <a:rPr lang="fa-IR" dirty="0" smtClean="0">
                <a:cs typeface="B Zar" pitchFamily="2" charset="-78"/>
              </a:rPr>
              <a:t>جو </a:t>
            </a:r>
            <a:r>
              <a:rPr lang="en-US" dirty="0">
                <a:cs typeface="B Zar" pitchFamily="2" charset="-78"/>
              </a:rPr>
              <a:t>(Circumstance) </a:t>
            </a:r>
          </a:p>
          <a:p>
            <a:pPr algn="r" rtl="1" eaLnBrk="1" hangingPunct="1">
              <a:defRPr/>
            </a:pPr>
            <a:endParaRPr lang="en-US" dirty="0">
              <a:cs typeface="B Zar" pitchFamily="2" charset="-78"/>
            </a:endParaRPr>
          </a:p>
        </p:txBody>
      </p:sp>
      <p:sp>
        <p:nvSpPr>
          <p:cNvPr id="18436"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ACAF25DD-02F5-4B9E-975F-1C028A1C6455}" type="slidenum">
              <a:rPr kumimoji="0" lang="ar-SA" sz="1400" b="0">
                <a:solidFill>
                  <a:prstClr val="black"/>
                </a:solidFill>
              </a:rPr>
              <a:pPr/>
              <a:t>181</a:t>
            </a:fld>
            <a:endParaRPr kumimoji="0" lang="en-US" sz="1400" b="0">
              <a:solidFill>
                <a:prstClr val="black"/>
              </a:solidFill>
            </a:endParaRPr>
          </a:p>
        </p:txBody>
      </p:sp>
      <p:pic>
        <p:nvPicPr>
          <p:cNvPr id="18437" name="Picture 2" descr="C:\Users\Administrator\Desktop\tumblr_l5i4rnLdwS1qaec0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9" y="2946401"/>
            <a:ext cx="41941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54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solidFill>
            <a:schemeClr val="accent4">
              <a:lumMod val="60000"/>
              <a:lumOff val="40000"/>
            </a:schemeClr>
          </a:solidFill>
        </p:spPr>
        <p:txBody>
          <a:bodyPr>
            <a:normAutofit/>
          </a:bodyPr>
          <a:lstStyle/>
          <a:p>
            <a:pPr algn="ctr" eaLnBrk="1" hangingPunct="1"/>
            <a:r>
              <a:rPr lang="fa-IR" sz="3600" b="1" dirty="0">
                <a:cs typeface="B Zar" pitchFamily="2" charset="-78"/>
              </a:rPr>
              <a:t>ویژگی های منحصر به فرد ورزش و بازاریابی ورزشی</a:t>
            </a:r>
            <a:endParaRPr lang="en-US" sz="3600" b="1" dirty="0">
              <a:cs typeface="B Zar" pitchFamily="2" charset="-78"/>
            </a:endParaRPr>
          </a:p>
        </p:txBody>
      </p:sp>
      <p:sp>
        <p:nvSpPr>
          <p:cNvPr id="19459" name="Content Placeholder 2"/>
          <p:cNvSpPr>
            <a:spLocks noGrp="1"/>
          </p:cNvSpPr>
          <p:nvPr>
            <p:ph idx="1"/>
          </p:nvPr>
        </p:nvSpPr>
        <p:spPr/>
        <p:txBody>
          <a:bodyPr>
            <a:normAutofit/>
          </a:bodyPr>
          <a:lstStyle/>
          <a:p>
            <a:pPr algn="just" rtl="1" eaLnBrk="1" hangingPunct="1"/>
            <a:r>
              <a:rPr lang="fa-IR" sz="2800" dirty="0">
                <a:cs typeface="B Zar" pitchFamily="2" charset="-78"/>
              </a:rPr>
              <a:t>ورزش همواره </a:t>
            </a:r>
            <a:r>
              <a:rPr lang="fa-IR" sz="2800" dirty="0" err="1">
                <a:cs typeface="B Zar" pitchFamily="2" charset="-78"/>
              </a:rPr>
              <a:t>غيرملموس</a:t>
            </a:r>
            <a:r>
              <a:rPr lang="fa-IR" sz="2800" dirty="0">
                <a:cs typeface="B Zar" pitchFamily="2" charset="-78"/>
              </a:rPr>
              <a:t> است.</a:t>
            </a:r>
            <a:endParaRPr lang="en-US" sz="2800" dirty="0">
              <a:cs typeface="B Zar" pitchFamily="2" charset="-78"/>
            </a:endParaRPr>
          </a:p>
          <a:p>
            <a:pPr algn="just" rtl="1" eaLnBrk="1" hangingPunct="1"/>
            <a:r>
              <a:rPr lang="fa-IR" sz="2800" dirty="0">
                <a:cs typeface="B Zar" pitchFamily="2" charset="-78"/>
              </a:rPr>
              <a:t>ورزش متناقض و </a:t>
            </a:r>
            <a:r>
              <a:rPr lang="fa-IR" sz="2800" dirty="0" err="1">
                <a:cs typeface="B Zar" pitchFamily="2" charset="-78"/>
              </a:rPr>
              <a:t>غيرقابل</a:t>
            </a:r>
            <a:r>
              <a:rPr lang="fa-IR" sz="2800" dirty="0">
                <a:cs typeface="B Zar" pitchFamily="2" charset="-78"/>
              </a:rPr>
              <a:t> </a:t>
            </a:r>
            <a:r>
              <a:rPr lang="fa-IR" sz="2800" dirty="0" err="1">
                <a:cs typeface="B Zar" pitchFamily="2" charset="-78"/>
              </a:rPr>
              <a:t>پيش</a:t>
            </a:r>
            <a:r>
              <a:rPr lang="fa-IR" sz="2800" dirty="0">
                <a:cs typeface="B Zar" pitchFamily="2" charset="-78"/>
              </a:rPr>
              <a:t> بيني است.</a:t>
            </a:r>
            <a:endParaRPr lang="en-US" sz="2800" dirty="0">
              <a:cs typeface="B Zar" pitchFamily="2" charset="-78"/>
            </a:endParaRPr>
          </a:p>
          <a:p>
            <a:pPr algn="just" rtl="1" eaLnBrk="1" hangingPunct="1"/>
            <a:r>
              <a:rPr lang="fa-IR" sz="2800" dirty="0">
                <a:cs typeface="B Zar" pitchFamily="2" charset="-78"/>
              </a:rPr>
              <a:t>به طور معمول ورزش استفاده عمومی دارد و </a:t>
            </a:r>
            <a:r>
              <a:rPr lang="fa-IR" sz="2800" dirty="0" err="1">
                <a:cs typeface="B Zar" pitchFamily="2" charset="-78"/>
              </a:rPr>
              <a:t>رضايت</a:t>
            </a:r>
            <a:r>
              <a:rPr lang="fa-IR" sz="2800" dirty="0">
                <a:cs typeface="B Zar" pitchFamily="2" charset="-78"/>
              </a:rPr>
              <a:t> </a:t>
            </a:r>
            <a:r>
              <a:rPr lang="fa-IR" sz="2800" dirty="0" err="1">
                <a:cs typeface="B Zar" pitchFamily="2" charset="-78"/>
              </a:rPr>
              <a:t>مشتري</a:t>
            </a:r>
            <a:r>
              <a:rPr lang="fa-IR" sz="2800" dirty="0">
                <a:cs typeface="B Zar" pitchFamily="2" charset="-78"/>
              </a:rPr>
              <a:t> همواره </a:t>
            </a:r>
            <a:r>
              <a:rPr lang="fa-IR" sz="2800" dirty="0" err="1">
                <a:cs typeface="B Zar" pitchFamily="2" charset="-78"/>
              </a:rPr>
              <a:t>درروابط</a:t>
            </a:r>
            <a:r>
              <a:rPr lang="fa-IR" sz="2800" dirty="0">
                <a:cs typeface="B Zar" pitchFamily="2" charset="-78"/>
              </a:rPr>
              <a:t> </a:t>
            </a:r>
            <a:r>
              <a:rPr lang="fa-IR" sz="2800" dirty="0" err="1">
                <a:cs typeface="B Zar" pitchFamily="2" charset="-78"/>
              </a:rPr>
              <a:t>اجتماعي</a:t>
            </a:r>
            <a:r>
              <a:rPr lang="fa-IR" sz="2800" dirty="0">
                <a:cs typeface="B Zar" pitchFamily="2" charset="-78"/>
              </a:rPr>
              <a:t> است که تحت </a:t>
            </a:r>
            <a:r>
              <a:rPr lang="fa-IR" sz="2800" dirty="0" err="1">
                <a:cs typeface="B Zar" pitchFamily="2" charset="-78"/>
              </a:rPr>
              <a:t>تأثير</a:t>
            </a:r>
            <a:r>
              <a:rPr lang="fa-IR" sz="2800" dirty="0">
                <a:cs typeface="B Zar" pitchFamily="2" charset="-78"/>
              </a:rPr>
              <a:t> قرار </a:t>
            </a:r>
            <a:r>
              <a:rPr lang="fa-IR" sz="2800" dirty="0" err="1">
                <a:cs typeface="B Zar" pitchFamily="2" charset="-78"/>
              </a:rPr>
              <a:t>مي‏گيرد</a:t>
            </a:r>
            <a:r>
              <a:rPr lang="fa-IR" sz="2800" dirty="0">
                <a:cs typeface="B Zar" pitchFamily="2" charset="-78"/>
              </a:rPr>
              <a:t>.</a:t>
            </a:r>
            <a:endParaRPr lang="en-US" sz="2800" dirty="0">
              <a:cs typeface="B Zar" pitchFamily="2" charset="-78"/>
            </a:endParaRPr>
          </a:p>
          <a:p>
            <a:pPr algn="just" rtl="1" eaLnBrk="1" hangingPunct="1"/>
            <a:r>
              <a:rPr lang="fa-IR" sz="2800" dirty="0">
                <a:cs typeface="B Zar" pitchFamily="2" charset="-78"/>
              </a:rPr>
              <a:t>ورزش </a:t>
            </a:r>
            <a:r>
              <a:rPr lang="fa-IR" sz="2800" dirty="0" err="1">
                <a:cs typeface="B Zar" pitchFamily="2" charset="-78"/>
              </a:rPr>
              <a:t>محصولي</a:t>
            </a:r>
            <a:r>
              <a:rPr lang="fa-IR" sz="2800" dirty="0">
                <a:cs typeface="B Zar" pitchFamily="2" charset="-78"/>
              </a:rPr>
              <a:t> هم </a:t>
            </a:r>
            <a:r>
              <a:rPr lang="fa-IR" sz="2800" dirty="0" err="1">
                <a:cs typeface="B Zar" pitchFamily="2" charset="-78"/>
              </a:rPr>
              <a:t>مصرفي</a:t>
            </a:r>
            <a:r>
              <a:rPr lang="fa-IR" sz="2800" dirty="0">
                <a:cs typeface="B Zar" pitchFamily="2" charset="-78"/>
              </a:rPr>
              <a:t> و هم </a:t>
            </a:r>
            <a:r>
              <a:rPr lang="fa-IR" sz="2800" dirty="0" err="1">
                <a:cs typeface="B Zar" pitchFamily="2" charset="-78"/>
              </a:rPr>
              <a:t>صنعتي</a:t>
            </a:r>
            <a:r>
              <a:rPr lang="fa-IR" sz="2800" dirty="0">
                <a:cs typeface="B Zar" pitchFamily="2" charset="-78"/>
              </a:rPr>
              <a:t> است.</a:t>
            </a:r>
            <a:endParaRPr lang="en-US" sz="2800" dirty="0">
              <a:cs typeface="B Zar" pitchFamily="2" charset="-78"/>
            </a:endParaRPr>
          </a:p>
          <a:p>
            <a:pPr algn="just" rtl="1" eaLnBrk="1" hangingPunct="1"/>
            <a:r>
              <a:rPr lang="fa-IR" sz="2800" dirty="0">
                <a:cs typeface="B Zar" pitchFamily="2" charset="-78"/>
              </a:rPr>
              <a:t>ورزش موجب شناخت بسیار قوی </a:t>
            </a:r>
            <a:r>
              <a:rPr lang="fa-IR" sz="2800" dirty="0" err="1">
                <a:cs typeface="B Zar" pitchFamily="2" charset="-78"/>
              </a:rPr>
              <a:t>شخصي</a:t>
            </a:r>
            <a:r>
              <a:rPr lang="fa-IR" sz="2800" dirty="0">
                <a:cs typeface="B Zar" pitchFamily="2" charset="-78"/>
              </a:rPr>
              <a:t> از خودش </a:t>
            </a:r>
            <a:r>
              <a:rPr lang="fa-IR" sz="2800" dirty="0" err="1">
                <a:cs typeface="B Zar" pitchFamily="2" charset="-78"/>
              </a:rPr>
              <a:t>می‌شود</a:t>
            </a:r>
            <a:r>
              <a:rPr lang="fa-IR" sz="2800" dirty="0">
                <a:cs typeface="B Zar" pitchFamily="2" charset="-78"/>
              </a:rPr>
              <a:t> و </a:t>
            </a:r>
            <a:r>
              <a:rPr lang="fa-IR" sz="2800" dirty="0" err="1">
                <a:cs typeface="B Zar" pitchFamily="2" charset="-78"/>
              </a:rPr>
              <a:t>دلبستگي‏هاي</a:t>
            </a:r>
            <a:r>
              <a:rPr lang="fa-IR" sz="2800" dirty="0">
                <a:cs typeface="B Zar" pitchFamily="2" charset="-78"/>
              </a:rPr>
              <a:t> </a:t>
            </a:r>
            <a:r>
              <a:rPr lang="fa-IR" sz="2800" dirty="0" err="1">
                <a:cs typeface="B Zar" pitchFamily="2" charset="-78"/>
              </a:rPr>
              <a:t>عاطفي</a:t>
            </a:r>
            <a:r>
              <a:rPr lang="fa-IR" sz="2800" dirty="0">
                <a:cs typeface="B Zar" pitchFamily="2" charset="-78"/>
              </a:rPr>
              <a:t> را </a:t>
            </a:r>
            <a:r>
              <a:rPr lang="fa-IR" sz="2800" dirty="0" err="1">
                <a:cs typeface="B Zar" pitchFamily="2" charset="-78"/>
              </a:rPr>
              <a:t>برمي‏انگيزد</a:t>
            </a:r>
            <a:r>
              <a:rPr lang="fa-IR" sz="2800" dirty="0">
                <a:cs typeface="B Zar" pitchFamily="2" charset="-78"/>
              </a:rPr>
              <a:t>.</a:t>
            </a:r>
          </a:p>
          <a:p>
            <a:pPr algn="just" rtl="1" eaLnBrk="1" hangingPunct="1"/>
            <a:r>
              <a:rPr lang="fa-IR" sz="2800" dirty="0">
                <a:cs typeface="B Zar" pitchFamily="2" charset="-78"/>
              </a:rPr>
              <a:t>ورزش </a:t>
            </a:r>
            <a:r>
              <a:rPr lang="fa-IR" sz="2800" dirty="0" err="1">
                <a:cs typeface="B Zar" pitchFamily="2" charset="-78"/>
              </a:rPr>
              <a:t>جاذبه‏اي</a:t>
            </a:r>
            <a:r>
              <a:rPr lang="fa-IR" sz="2800" dirty="0">
                <a:cs typeface="B Zar" pitchFamily="2" charset="-78"/>
              </a:rPr>
              <a:t> </a:t>
            </a:r>
            <a:r>
              <a:rPr lang="fa-IR" sz="2800" dirty="0" err="1">
                <a:cs typeface="B Zar" pitchFamily="2" charset="-78"/>
              </a:rPr>
              <a:t>جهاني</a:t>
            </a:r>
            <a:r>
              <a:rPr lang="fa-IR" sz="2800" dirty="0">
                <a:cs typeface="B Zar" pitchFamily="2" charset="-78"/>
              </a:rPr>
              <a:t> دارد و در </a:t>
            </a:r>
            <a:r>
              <a:rPr lang="fa-IR" sz="2800" dirty="0" err="1">
                <a:cs typeface="B Zar" pitchFamily="2" charset="-78"/>
              </a:rPr>
              <a:t>تمامي‏شئون</a:t>
            </a:r>
            <a:r>
              <a:rPr lang="fa-IR" sz="2800" dirty="0">
                <a:cs typeface="B Zar" pitchFamily="2" charset="-78"/>
              </a:rPr>
              <a:t> </a:t>
            </a:r>
            <a:r>
              <a:rPr lang="fa-IR" sz="2800" dirty="0" err="1">
                <a:cs typeface="B Zar" pitchFamily="2" charset="-78"/>
              </a:rPr>
              <a:t>زندگي</a:t>
            </a:r>
            <a:r>
              <a:rPr lang="fa-IR" sz="2800" dirty="0">
                <a:cs typeface="B Zar" pitchFamily="2" charset="-78"/>
              </a:rPr>
              <a:t> فرد، از جمله از نظر </a:t>
            </a:r>
            <a:r>
              <a:rPr lang="fa-IR" sz="2800" dirty="0" err="1">
                <a:cs typeface="B Zar" pitchFamily="2" charset="-78"/>
              </a:rPr>
              <a:t>جغرافيايي</a:t>
            </a:r>
            <a:r>
              <a:rPr lang="fa-IR" sz="2800" dirty="0">
                <a:cs typeface="B Zar" pitchFamily="2" charset="-78"/>
              </a:rPr>
              <a:t>، </a:t>
            </a:r>
            <a:r>
              <a:rPr lang="fa-IR" sz="2800" dirty="0" err="1">
                <a:cs typeface="B Zar" pitchFamily="2" charset="-78"/>
              </a:rPr>
              <a:t>آمارگيري</a:t>
            </a:r>
            <a:r>
              <a:rPr lang="fa-IR" sz="2800" dirty="0">
                <a:cs typeface="B Zar" pitchFamily="2" charset="-78"/>
              </a:rPr>
              <a:t> </a:t>
            </a:r>
            <a:r>
              <a:rPr lang="fa-IR" sz="2800" dirty="0" err="1">
                <a:cs typeface="B Zar" pitchFamily="2" charset="-78"/>
              </a:rPr>
              <a:t>نفوس</a:t>
            </a:r>
            <a:r>
              <a:rPr lang="fa-IR" sz="2800" dirty="0">
                <a:cs typeface="B Zar" pitchFamily="2" charset="-78"/>
              </a:rPr>
              <a:t> و </a:t>
            </a:r>
            <a:r>
              <a:rPr lang="fa-IR" sz="2800" dirty="0" err="1">
                <a:cs typeface="B Zar" pitchFamily="2" charset="-78"/>
              </a:rPr>
              <a:t>اجتماعي</a:t>
            </a:r>
            <a:r>
              <a:rPr lang="fa-IR" sz="2800" dirty="0">
                <a:cs typeface="B Zar" pitchFamily="2" charset="-78"/>
              </a:rPr>
              <a:t> </a:t>
            </a:r>
            <a:r>
              <a:rPr lang="fa-IR" sz="2800" dirty="0" err="1">
                <a:cs typeface="B Zar" pitchFamily="2" charset="-78"/>
              </a:rPr>
              <a:t>فرهنگي</a:t>
            </a:r>
            <a:r>
              <a:rPr lang="fa-IR" sz="2800" dirty="0">
                <a:cs typeface="B Zar" pitchFamily="2" charset="-78"/>
              </a:rPr>
              <a:t>، تاثیر </a:t>
            </a:r>
            <a:r>
              <a:rPr lang="fa-IR" sz="2800" dirty="0" err="1">
                <a:cs typeface="B Zar" pitchFamily="2" charset="-78"/>
              </a:rPr>
              <a:t>می‌گذارد</a:t>
            </a:r>
            <a:r>
              <a:rPr lang="fa-IR" sz="2800" dirty="0">
                <a:cs typeface="B Zar" pitchFamily="2" charset="-78"/>
              </a:rPr>
              <a:t>.</a:t>
            </a:r>
            <a:endParaRPr lang="en-US" sz="2800" dirty="0">
              <a:cs typeface="B Zar" pitchFamily="2" charset="-78"/>
            </a:endParaRPr>
          </a:p>
        </p:txBody>
      </p:sp>
      <p:sp>
        <p:nvSpPr>
          <p:cNvPr id="19460"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006F908E-E60E-427E-A0E6-1B58215117AF}" type="slidenum">
              <a:rPr kumimoji="0" lang="ar-SA" sz="1400" b="0">
                <a:solidFill>
                  <a:prstClr val="black"/>
                </a:solidFill>
              </a:rPr>
              <a:pPr/>
              <a:t>182</a:t>
            </a:fld>
            <a:endParaRPr kumimoji="0" lang="en-US" sz="1400" b="0">
              <a:solidFill>
                <a:prstClr val="black"/>
              </a:solidFill>
            </a:endParaRPr>
          </a:p>
        </p:txBody>
      </p:sp>
    </p:spTree>
    <p:extLst>
      <p:ext uri="{BB962C8B-B14F-4D97-AF65-F5344CB8AC3E}">
        <p14:creationId xmlns:p14="http://schemas.microsoft.com/office/powerpoint/2010/main" val="37183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87927" y="1668463"/>
            <a:ext cx="10931237" cy="4687888"/>
          </a:xfrm>
        </p:spPr>
        <p:txBody>
          <a:bodyPr>
            <a:normAutofit/>
          </a:bodyPr>
          <a:lstStyle/>
          <a:p>
            <a:pPr algn="just" rtl="1" eaLnBrk="1" hangingPunct="1"/>
            <a:r>
              <a:rPr lang="fa-IR" sz="2400" dirty="0" err="1">
                <a:cs typeface="B Zar" pitchFamily="2" charset="-78"/>
              </a:rPr>
              <a:t>بهايي</a:t>
            </a:r>
            <a:r>
              <a:rPr lang="fa-IR" sz="2400" dirty="0">
                <a:cs typeface="B Zar" pitchFamily="2" charset="-78"/>
              </a:rPr>
              <a:t> </a:t>
            </a:r>
            <a:r>
              <a:rPr lang="fa-IR" sz="2400" dirty="0" err="1">
                <a:cs typeface="B Zar" pitchFamily="2" charset="-78"/>
              </a:rPr>
              <a:t>كه</a:t>
            </a:r>
            <a:r>
              <a:rPr lang="fa-IR" sz="2400" dirty="0">
                <a:cs typeface="B Zar" pitchFamily="2" charset="-78"/>
              </a:rPr>
              <a:t> </a:t>
            </a:r>
            <a:r>
              <a:rPr lang="fa-IR" sz="2400" dirty="0" err="1">
                <a:cs typeface="B Zar" pitchFamily="2" charset="-78"/>
              </a:rPr>
              <a:t>مشتري</a:t>
            </a:r>
            <a:r>
              <a:rPr lang="fa-IR" sz="2400" dirty="0">
                <a:cs typeface="B Zar" pitchFamily="2" charset="-78"/>
              </a:rPr>
              <a:t> </a:t>
            </a:r>
            <a:r>
              <a:rPr lang="fa-IR" sz="2400" dirty="0" err="1">
                <a:cs typeface="B Zar" pitchFamily="2" charset="-78"/>
              </a:rPr>
              <a:t>مي‏پردازد</a:t>
            </a:r>
            <a:r>
              <a:rPr lang="fa-IR" sz="2400" dirty="0">
                <a:cs typeface="B Zar" pitchFamily="2" charset="-78"/>
              </a:rPr>
              <a:t> همواره در </a:t>
            </a:r>
            <a:r>
              <a:rPr lang="fa-IR" sz="2400" dirty="0" err="1">
                <a:cs typeface="B Zar" pitchFamily="2" charset="-78"/>
              </a:rPr>
              <a:t>مقايسه</a:t>
            </a:r>
            <a:r>
              <a:rPr lang="fa-IR" sz="2400" dirty="0">
                <a:cs typeface="B Zar" pitchFamily="2" charset="-78"/>
              </a:rPr>
              <a:t> </a:t>
            </a:r>
            <a:r>
              <a:rPr lang="fa-IR" sz="2400" dirty="0" err="1">
                <a:cs typeface="B Zar" pitchFamily="2" charset="-78"/>
              </a:rPr>
              <a:t>باسایر</a:t>
            </a:r>
            <a:r>
              <a:rPr lang="fa-IR" sz="2400" dirty="0">
                <a:cs typeface="B Zar" pitchFamily="2" charset="-78"/>
              </a:rPr>
              <a:t> مخارج زندگی </a:t>
            </a:r>
            <a:r>
              <a:rPr lang="fa-IR" sz="2400" dirty="0" err="1">
                <a:cs typeface="B Zar" pitchFamily="2" charset="-78"/>
              </a:rPr>
              <a:t>بسيار</a:t>
            </a:r>
            <a:r>
              <a:rPr lang="fa-IR" sz="2400" dirty="0">
                <a:cs typeface="B Zar" pitchFamily="2" charset="-78"/>
              </a:rPr>
              <a:t> </a:t>
            </a:r>
            <a:r>
              <a:rPr lang="fa-IR" sz="2400" dirty="0" err="1">
                <a:cs typeface="B Zar" pitchFamily="2" charset="-78"/>
              </a:rPr>
              <a:t>اندك</a:t>
            </a:r>
            <a:r>
              <a:rPr lang="fa-IR" sz="2400" dirty="0">
                <a:cs typeface="B Zar" pitchFamily="2" charset="-78"/>
              </a:rPr>
              <a:t> است.</a:t>
            </a:r>
            <a:endParaRPr lang="en-US" sz="2400" dirty="0">
              <a:cs typeface="B Zar" pitchFamily="2" charset="-78"/>
            </a:endParaRPr>
          </a:p>
          <a:p>
            <a:pPr algn="just" rtl="1" eaLnBrk="1" hangingPunct="1"/>
            <a:r>
              <a:rPr lang="fa-IR" sz="2400" dirty="0" err="1">
                <a:cs typeface="B Zar" pitchFamily="2" charset="-78"/>
              </a:rPr>
              <a:t>عوايد</a:t>
            </a:r>
            <a:r>
              <a:rPr lang="fa-IR" sz="2400" dirty="0">
                <a:cs typeface="B Zar" pitchFamily="2" charset="-78"/>
              </a:rPr>
              <a:t> </a:t>
            </a:r>
            <a:r>
              <a:rPr lang="fa-IR" sz="2400" dirty="0" err="1">
                <a:cs typeface="B Zar" pitchFamily="2" charset="-78"/>
              </a:rPr>
              <a:t>غيرمستقيم</a:t>
            </a:r>
            <a:r>
              <a:rPr lang="fa-IR" sz="2400" dirty="0">
                <a:cs typeface="B Zar" pitchFamily="2" charset="-78"/>
              </a:rPr>
              <a:t> (</a:t>
            </a:r>
            <a:r>
              <a:rPr lang="fa-IR" sz="2400" dirty="0" err="1">
                <a:cs typeface="B Zar" pitchFamily="2" charset="-78"/>
              </a:rPr>
              <a:t>براي</a:t>
            </a:r>
            <a:r>
              <a:rPr lang="fa-IR" sz="2400" dirty="0">
                <a:cs typeface="B Zar" pitchFamily="2" charset="-78"/>
              </a:rPr>
              <a:t> مثال، پخش </a:t>
            </a:r>
            <a:r>
              <a:rPr lang="fa-IR" sz="2400" dirty="0" err="1">
                <a:cs typeface="B Zar" pitchFamily="2" charset="-78"/>
              </a:rPr>
              <a:t>تلويزيونی</a:t>
            </a:r>
            <a:r>
              <a:rPr lang="fa-IR" sz="2400" dirty="0">
                <a:cs typeface="B Zar" pitchFamily="2" charset="-78"/>
              </a:rPr>
              <a:t>) اغلب از درآمدهای </a:t>
            </a:r>
            <a:r>
              <a:rPr lang="fa-IR" sz="2400" dirty="0" err="1">
                <a:cs typeface="B Zar" pitchFamily="2" charset="-78"/>
              </a:rPr>
              <a:t>عملياتي</a:t>
            </a:r>
            <a:r>
              <a:rPr lang="fa-IR" sz="2400" dirty="0">
                <a:cs typeface="B Zar" pitchFamily="2" charset="-78"/>
              </a:rPr>
              <a:t> </a:t>
            </a:r>
            <a:r>
              <a:rPr lang="fa-IR" sz="2400" dirty="0" err="1">
                <a:cs typeface="B Zar" pitchFamily="2" charset="-78"/>
              </a:rPr>
              <a:t>مستقيم</a:t>
            </a:r>
            <a:r>
              <a:rPr lang="fa-IR" sz="2400" dirty="0">
                <a:cs typeface="B Zar" pitchFamily="2" charset="-78"/>
              </a:rPr>
              <a:t> (</a:t>
            </a:r>
            <a:r>
              <a:rPr lang="fa-IR" sz="2400" dirty="0" err="1">
                <a:cs typeface="B Zar" pitchFamily="2" charset="-78"/>
              </a:rPr>
              <a:t>براي</a:t>
            </a:r>
            <a:r>
              <a:rPr lang="fa-IR" sz="2400" dirty="0">
                <a:cs typeface="B Zar" pitchFamily="2" charset="-78"/>
              </a:rPr>
              <a:t> مثال، بلیط فروشی) </a:t>
            </a:r>
            <a:r>
              <a:rPr lang="fa-IR" sz="2400" dirty="0" err="1">
                <a:cs typeface="B Zar" pitchFamily="2" charset="-78"/>
              </a:rPr>
              <a:t>بيشتر</a:t>
            </a:r>
            <a:r>
              <a:rPr lang="fa-IR" sz="2400" dirty="0">
                <a:cs typeface="B Zar" pitchFamily="2" charset="-78"/>
              </a:rPr>
              <a:t> است.</a:t>
            </a:r>
            <a:endParaRPr lang="en-US" sz="2400" dirty="0">
              <a:cs typeface="B Zar" pitchFamily="2" charset="-78"/>
            </a:endParaRPr>
          </a:p>
          <a:p>
            <a:pPr algn="just" rtl="1" eaLnBrk="1" hangingPunct="1"/>
            <a:r>
              <a:rPr lang="fa-IR" sz="2400" dirty="0">
                <a:cs typeface="B Zar" pitchFamily="2" charset="-78"/>
              </a:rPr>
              <a:t>بها (</a:t>
            </a:r>
            <a:r>
              <a:rPr lang="fa-IR" sz="2400" dirty="0" err="1">
                <a:cs typeface="B Zar" pitchFamily="2" charset="-78"/>
              </a:rPr>
              <a:t>قيمت</a:t>
            </a:r>
            <a:r>
              <a:rPr lang="fa-IR" sz="2400" dirty="0">
                <a:cs typeface="B Zar" pitchFamily="2" charset="-78"/>
              </a:rPr>
              <a:t> </a:t>
            </a:r>
            <a:r>
              <a:rPr lang="fa-IR" sz="2400" dirty="0" err="1">
                <a:cs typeface="B Zar" pitchFamily="2" charset="-78"/>
              </a:rPr>
              <a:t>گذاري</a:t>
            </a:r>
            <a:r>
              <a:rPr lang="fa-IR" sz="2400" dirty="0">
                <a:cs typeface="B Zar" pitchFamily="2" charset="-78"/>
              </a:rPr>
              <a:t>) اغلب براساس </a:t>
            </a:r>
            <a:r>
              <a:rPr lang="fa-IR" sz="2400" dirty="0" err="1">
                <a:cs typeface="B Zar" pitchFamily="2" charset="-78"/>
              </a:rPr>
              <a:t>توانايي</a:t>
            </a:r>
            <a:r>
              <a:rPr lang="fa-IR" sz="2400" dirty="0">
                <a:cs typeface="B Zar" pitchFamily="2" charset="-78"/>
              </a:rPr>
              <a:t> </a:t>
            </a:r>
            <a:r>
              <a:rPr lang="fa-IR" sz="2400" dirty="0" err="1">
                <a:cs typeface="B Zar" pitchFamily="2" charset="-78"/>
              </a:rPr>
              <a:t>مشتري</a:t>
            </a:r>
            <a:r>
              <a:rPr lang="fa-IR" sz="2400" dirty="0">
                <a:cs typeface="B Zar" pitchFamily="2" charset="-78"/>
              </a:rPr>
              <a:t> و نه قیمت تمام شده </a:t>
            </a:r>
            <a:r>
              <a:rPr lang="fa-IR" sz="2400" dirty="0" err="1">
                <a:cs typeface="B Zar" pitchFamily="2" charset="-78"/>
              </a:rPr>
              <a:t>تعيين</a:t>
            </a:r>
            <a:r>
              <a:rPr lang="fa-IR" sz="2400" dirty="0">
                <a:cs typeface="B Zar" pitchFamily="2" charset="-78"/>
              </a:rPr>
              <a:t> </a:t>
            </a:r>
            <a:r>
              <a:rPr lang="fa-IR" sz="2400" dirty="0" err="1">
                <a:cs typeface="B Zar" pitchFamily="2" charset="-78"/>
              </a:rPr>
              <a:t>مي‏شود</a:t>
            </a:r>
            <a:r>
              <a:rPr lang="fa-IR" sz="2400" dirty="0">
                <a:cs typeface="B Zar" pitchFamily="2" charset="-78"/>
              </a:rPr>
              <a:t>.</a:t>
            </a:r>
            <a:endParaRPr lang="en-US" sz="2400" dirty="0">
              <a:cs typeface="B Zar" pitchFamily="2" charset="-78"/>
            </a:endParaRPr>
          </a:p>
          <a:p>
            <a:pPr algn="just" rtl="1" eaLnBrk="1" hangingPunct="1"/>
            <a:r>
              <a:rPr lang="fa-IR" sz="2400" dirty="0" err="1">
                <a:cs typeface="B Zar" pitchFamily="2" charset="-78"/>
              </a:rPr>
              <a:t>نمايش</a:t>
            </a:r>
            <a:r>
              <a:rPr lang="fa-IR" sz="2400" dirty="0">
                <a:cs typeface="B Zar" pitchFamily="2" charset="-78"/>
              </a:rPr>
              <a:t> و ارائه </a:t>
            </a:r>
            <a:r>
              <a:rPr lang="fa-IR" sz="2400" dirty="0" err="1">
                <a:cs typeface="B Zar" pitchFamily="2" charset="-78"/>
              </a:rPr>
              <a:t>گسترده‏ای</a:t>
            </a:r>
            <a:r>
              <a:rPr lang="fa-IR" sz="2400" dirty="0">
                <a:cs typeface="B Zar" pitchFamily="2" charset="-78"/>
              </a:rPr>
              <a:t> </a:t>
            </a:r>
            <a:r>
              <a:rPr lang="fa-IR" sz="2400" dirty="0" err="1">
                <a:cs typeface="B Zar" pitchFamily="2" charset="-78"/>
              </a:rPr>
              <a:t>كه</a:t>
            </a:r>
            <a:r>
              <a:rPr lang="fa-IR" sz="2400" dirty="0">
                <a:cs typeface="B Zar" pitchFamily="2" charset="-78"/>
              </a:rPr>
              <a:t> از </a:t>
            </a:r>
            <a:r>
              <a:rPr lang="fa-IR" sz="2400" dirty="0" err="1">
                <a:cs typeface="B Zar" pitchFamily="2" charset="-78"/>
              </a:rPr>
              <a:t>سوي</a:t>
            </a:r>
            <a:r>
              <a:rPr lang="fa-IR" sz="2400" dirty="0">
                <a:cs typeface="B Zar" pitchFamily="2" charset="-78"/>
              </a:rPr>
              <a:t> </a:t>
            </a:r>
            <a:r>
              <a:rPr lang="fa-IR" sz="2400" dirty="0" err="1">
                <a:cs typeface="B Zar" pitchFamily="2" charset="-78"/>
              </a:rPr>
              <a:t>رسانه‏ها</a:t>
            </a:r>
            <a:r>
              <a:rPr lang="fa-IR" sz="2400" dirty="0">
                <a:cs typeface="B Zar" pitchFamily="2" charset="-78"/>
              </a:rPr>
              <a:t> صورت </a:t>
            </a:r>
            <a:r>
              <a:rPr lang="fa-IR" sz="2400" dirty="0" err="1">
                <a:cs typeface="B Zar" pitchFamily="2" charset="-78"/>
              </a:rPr>
              <a:t>مي‏گيرد</a:t>
            </a:r>
            <a:r>
              <a:rPr lang="fa-IR" sz="2400" dirty="0">
                <a:cs typeface="B Zar" pitchFamily="2" charset="-78"/>
              </a:rPr>
              <a:t> منجر به </a:t>
            </a:r>
            <a:r>
              <a:rPr lang="fa-IR" sz="2400" dirty="0" err="1">
                <a:cs typeface="B Zar" pitchFamily="2" charset="-78"/>
              </a:rPr>
              <a:t>تاكيد</a:t>
            </a:r>
            <a:r>
              <a:rPr lang="fa-IR" sz="2400" dirty="0">
                <a:cs typeface="B Zar" pitchFamily="2" charset="-78"/>
              </a:rPr>
              <a:t> </a:t>
            </a:r>
            <a:r>
              <a:rPr lang="fa-IR" sz="2400" dirty="0" err="1">
                <a:cs typeface="B Zar" pitchFamily="2" charset="-78"/>
              </a:rPr>
              <a:t>كمتري</a:t>
            </a:r>
            <a:r>
              <a:rPr lang="fa-IR" sz="2400" dirty="0">
                <a:cs typeface="B Zar" pitchFamily="2" charset="-78"/>
              </a:rPr>
              <a:t> بر </a:t>
            </a:r>
            <a:r>
              <a:rPr lang="fa-IR" sz="2400" dirty="0" err="1">
                <a:cs typeface="B Zar" pitchFamily="2" charset="-78"/>
              </a:rPr>
              <a:t>بازاريابي</a:t>
            </a:r>
            <a:r>
              <a:rPr lang="fa-IR" sz="2400" dirty="0">
                <a:cs typeface="B Zar" pitchFamily="2" charset="-78"/>
              </a:rPr>
              <a:t> </a:t>
            </a:r>
            <a:r>
              <a:rPr lang="fa-IR" sz="2400" dirty="0" err="1">
                <a:cs typeface="B Zar" pitchFamily="2" charset="-78"/>
              </a:rPr>
              <a:t>ورزشي</a:t>
            </a:r>
            <a:r>
              <a:rPr lang="fa-IR" sz="2400" dirty="0">
                <a:cs typeface="B Zar" pitchFamily="2" charset="-78"/>
              </a:rPr>
              <a:t> می </a:t>
            </a:r>
            <a:r>
              <a:rPr lang="fa-IR" sz="2400" dirty="0" err="1">
                <a:cs typeface="B Zar" pitchFamily="2" charset="-78"/>
              </a:rPr>
              <a:t>شودو</a:t>
            </a:r>
            <a:r>
              <a:rPr lang="fa-IR" sz="2400" dirty="0">
                <a:cs typeface="B Zar" pitchFamily="2" charset="-78"/>
              </a:rPr>
              <a:t> اغلب </a:t>
            </a:r>
            <a:r>
              <a:rPr lang="fa-IR" sz="2400" dirty="0" err="1">
                <a:cs typeface="B Zar" pitchFamily="2" charset="-78"/>
              </a:rPr>
              <a:t>رضايت</a:t>
            </a:r>
            <a:r>
              <a:rPr lang="fa-IR" sz="2400" dirty="0">
                <a:cs typeface="B Zar" pitchFamily="2" charset="-78"/>
              </a:rPr>
              <a:t> و </a:t>
            </a:r>
            <a:r>
              <a:rPr lang="fa-IR" sz="2400" dirty="0" err="1">
                <a:cs typeface="B Zar" pitchFamily="2" charset="-78"/>
              </a:rPr>
              <a:t>خشنودي</a:t>
            </a:r>
            <a:r>
              <a:rPr lang="fa-IR" sz="2400" dirty="0">
                <a:cs typeface="B Zar" pitchFamily="2" charset="-78"/>
              </a:rPr>
              <a:t> بیننده </a:t>
            </a:r>
            <a:r>
              <a:rPr lang="fa-IR" sz="2400" dirty="0" err="1">
                <a:cs typeface="B Zar" pitchFamily="2" charset="-78"/>
              </a:rPr>
              <a:t>رادر</a:t>
            </a:r>
            <a:r>
              <a:rPr lang="fa-IR" sz="2400" dirty="0">
                <a:cs typeface="B Zar" pitchFamily="2" charset="-78"/>
              </a:rPr>
              <a:t> بر ندارد.</a:t>
            </a:r>
            <a:endParaRPr lang="en-US" sz="2400" dirty="0">
              <a:cs typeface="B Zar" pitchFamily="2" charset="-78"/>
            </a:endParaRPr>
          </a:p>
          <a:p>
            <a:pPr algn="just" rtl="1" eaLnBrk="1" hangingPunct="1"/>
            <a:r>
              <a:rPr lang="fa-IR" sz="2400" dirty="0" err="1">
                <a:cs typeface="B Zar" pitchFamily="2" charset="-78"/>
              </a:rPr>
              <a:t>باتوجه</a:t>
            </a:r>
            <a:r>
              <a:rPr lang="fa-IR" sz="2400" dirty="0">
                <a:cs typeface="B Zar" pitchFamily="2" charset="-78"/>
              </a:rPr>
              <a:t> به </a:t>
            </a:r>
            <a:r>
              <a:rPr lang="fa-IR" sz="2400" dirty="0" err="1">
                <a:cs typeface="B Zar" pitchFamily="2" charset="-78"/>
              </a:rPr>
              <a:t>اينكه</a:t>
            </a:r>
            <a:r>
              <a:rPr lang="fa-IR" sz="2400" dirty="0">
                <a:cs typeface="B Zar" pitchFamily="2" charset="-78"/>
              </a:rPr>
              <a:t> ورزش مخاطبان زیادی دارد </a:t>
            </a:r>
            <a:r>
              <a:rPr lang="fa-IR" sz="2400" dirty="0" err="1">
                <a:cs typeface="B Zar" pitchFamily="2" charset="-78"/>
              </a:rPr>
              <a:t>بسياري</a:t>
            </a:r>
            <a:r>
              <a:rPr lang="fa-IR" sz="2400" dirty="0">
                <a:cs typeface="B Zar" pitchFamily="2" charset="-78"/>
              </a:rPr>
              <a:t> از </a:t>
            </a:r>
            <a:r>
              <a:rPr lang="fa-IR" sz="2400" dirty="0" err="1">
                <a:cs typeface="B Zar" pitchFamily="2" charset="-78"/>
              </a:rPr>
              <a:t>تجارت‏ها</a:t>
            </a:r>
            <a:r>
              <a:rPr lang="fa-IR" sz="2400" dirty="0">
                <a:cs typeface="B Zar" pitchFamily="2" charset="-78"/>
              </a:rPr>
              <a:t> و </a:t>
            </a:r>
            <a:r>
              <a:rPr lang="fa-IR" sz="2400" dirty="0" err="1">
                <a:cs typeface="B Zar" pitchFamily="2" charset="-78"/>
              </a:rPr>
              <a:t>حرفه‏ها</a:t>
            </a:r>
            <a:r>
              <a:rPr lang="fa-IR" sz="2400" dirty="0">
                <a:cs typeface="B Zar" pitchFamily="2" charset="-78"/>
              </a:rPr>
              <a:t> خواهان برقراری ارتباط با آن هستند.</a:t>
            </a:r>
            <a:endParaRPr lang="en-US" sz="2400" dirty="0">
              <a:cs typeface="B Zar" pitchFamily="2" charset="-78"/>
            </a:endParaRPr>
          </a:p>
          <a:p>
            <a:pPr algn="just" rtl="1" eaLnBrk="1" hangingPunct="1"/>
            <a:endParaRPr lang="en-US" sz="2400" dirty="0">
              <a:cs typeface="B Zar" pitchFamily="2" charset="-78"/>
            </a:endParaRPr>
          </a:p>
        </p:txBody>
      </p:sp>
      <p:sp>
        <p:nvSpPr>
          <p:cNvPr id="20483"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4477B3F0-5A10-4AEF-B18C-FC4129C4D26A}" type="slidenum">
              <a:rPr kumimoji="0" lang="ar-SA" sz="1400" b="0">
                <a:solidFill>
                  <a:prstClr val="black"/>
                </a:solidFill>
              </a:rPr>
              <a:pPr/>
              <a:t>183</a:t>
            </a:fld>
            <a:endParaRPr kumimoji="0" lang="en-US" sz="1400" b="0">
              <a:solidFill>
                <a:prstClr val="black"/>
              </a:solidFill>
            </a:endParaRPr>
          </a:p>
        </p:txBody>
      </p:sp>
      <p:sp>
        <p:nvSpPr>
          <p:cNvPr id="20484" name="Title 1"/>
          <p:cNvSpPr>
            <a:spLocks noGrp="1"/>
          </p:cNvSpPr>
          <p:nvPr>
            <p:ph type="title"/>
          </p:nvPr>
        </p:nvSpPr>
        <p:spPr>
          <a:solidFill>
            <a:schemeClr val="accent4">
              <a:lumMod val="60000"/>
              <a:lumOff val="40000"/>
            </a:schemeClr>
          </a:solidFill>
        </p:spPr>
        <p:txBody>
          <a:bodyPr>
            <a:normAutofit/>
          </a:bodyPr>
          <a:lstStyle/>
          <a:p>
            <a:pPr algn="ctr" eaLnBrk="1" hangingPunct="1"/>
            <a:r>
              <a:rPr lang="fa-IR" sz="3600" b="1" dirty="0">
                <a:cs typeface="B Zar" pitchFamily="2" charset="-78"/>
              </a:rPr>
              <a:t>ویژگی های منحصر به فرد ورزش و بازاریابی ورزشی</a:t>
            </a:r>
            <a:endParaRPr lang="en-US" sz="3600" b="1" dirty="0">
              <a:cs typeface="B Zar" pitchFamily="2" charset="-78"/>
            </a:endParaRPr>
          </a:p>
        </p:txBody>
      </p:sp>
    </p:spTree>
    <p:extLst>
      <p:ext uri="{BB962C8B-B14F-4D97-AF65-F5344CB8AC3E}">
        <p14:creationId xmlns:p14="http://schemas.microsoft.com/office/powerpoint/2010/main" val="79129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752343" y="1707062"/>
            <a:ext cx="6537961" cy="1325563"/>
          </a:xfrm>
          <a:solidFill>
            <a:schemeClr val="bg2"/>
          </a:solidFill>
        </p:spPr>
        <p:txBody>
          <a:bodyPr>
            <a:normAutofit/>
          </a:bodyPr>
          <a:lstStyle/>
          <a:p>
            <a:pPr algn="r" rtl="1" eaLnBrk="1" hangingPunct="1"/>
            <a:r>
              <a:rPr lang="fa-IR" sz="4000" dirty="0" smtClean="0">
                <a:cs typeface="B Zar" pitchFamily="2" charset="-78"/>
              </a:rPr>
              <a:t>بخش اول: شناسایی فرصت ها در بازاریابی</a:t>
            </a:r>
            <a:endParaRPr lang="en-US" sz="4000" dirty="0" smtClean="0">
              <a:cs typeface="B Zar" pitchFamily="2" charset="-78"/>
            </a:endParaRPr>
          </a:p>
        </p:txBody>
      </p:sp>
      <p:sp>
        <p:nvSpPr>
          <p:cNvPr id="5" name="Content Placeholder 4"/>
          <p:cNvSpPr>
            <a:spLocks noGrp="1"/>
          </p:cNvSpPr>
          <p:nvPr>
            <p:ph idx="1"/>
          </p:nvPr>
        </p:nvSpPr>
        <p:spPr>
          <a:xfrm>
            <a:off x="2125156" y="3227832"/>
            <a:ext cx="8270875" cy="4114800"/>
          </a:xfrm>
        </p:spPr>
        <p:txBody>
          <a:bodyPr/>
          <a:lstStyle/>
          <a:p>
            <a:pPr marL="0" indent="0" algn="r" rtl="1">
              <a:buNone/>
              <a:defRPr/>
            </a:pPr>
            <a:r>
              <a:rPr lang="fa-IR" dirty="0">
                <a:cs typeface="B Zar" pitchFamily="2" charset="-78"/>
              </a:rPr>
              <a:t>گام 1- </a:t>
            </a:r>
            <a:r>
              <a:rPr lang="fa-IR" dirty="0" err="1">
                <a:cs typeface="B Zar" pitchFamily="2" charset="-78"/>
              </a:rPr>
              <a:t>تحليل</a:t>
            </a:r>
            <a:r>
              <a:rPr lang="fa-IR" dirty="0">
                <a:cs typeface="B Zar" pitchFamily="2" charset="-78"/>
              </a:rPr>
              <a:t> </a:t>
            </a:r>
            <a:r>
              <a:rPr lang="fa-IR" dirty="0" err="1">
                <a:cs typeface="B Zar" pitchFamily="2" charset="-78"/>
              </a:rPr>
              <a:t>محيط</a:t>
            </a:r>
            <a:r>
              <a:rPr lang="fa-IR" dirty="0">
                <a:cs typeface="B Zar" pitchFamily="2" charset="-78"/>
              </a:rPr>
              <a:t> بيروني (</a:t>
            </a:r>
            <a:r>
              <a:rPr lang="fa-IR" dirty="0" err="1">
                <a:cs typeface="B Zar" pitchFamily="2" charset="-78"/>
              </a:rPr>
              <a:t>نيروها</a:t>
            </a:r>
            <a:r>
              <a:rPr lang="fa-IR" dirty="0">
                <a:cs typeface="B Zar" pitchFamily="2" charset="-78"/>
              </a:rPr>
              <a:t>، </a:t>
            </a:r>
            <a:r>
              <a:rPr lang="fa-IR" dirty="0" err="1">
                <a:cs typeface="B Zar" pitchFamily="2" charset="-78"/>
              </a:rPr>
              <a:t>رقابت‌ها</a:t>
            </a:r>
            <a:r>
              <a:rPr lang="fa-IR" dirty="0">
                <a:cs typeface="B Zar" pitchFamily="2" charset="-78"/>
              </a:rPr>
              <a:t>، مردم</a:t>
            </a:r>
            <a:r>
              <a:rPr lang="fa-IR" dirty="0" smtClean="0">
                <a:cs typeface="B Zar" pitchFamily="2" charset="-78"/>
              </a:rPr>
              <a:t>)</a:t>
            </a:r>
          </a:p>
          <a:p>
            <a:pPr marL="0" indent="0" algn="r" rtl="1">
              <a:buNone/>
              <a:defRPr/>
            </a:pPr>
            <a:r>
              <a:rPr lang="fa-IR" dirty="0" smtClean="0">
                <a:cs typeface="B Zar" pitchFamily="2" charset="-78"/>
              </a:rPr>
              <a:t>گام </a:t>
            </a:r>
            <a:r>
              <a:rPr lang="fa-IR" dirty="0">
                <a:cs typeface="B Zar" pitchFamily="2" charset="-78"/>
              </a:rPr>
              <a:t>2- </a:t>
            </a:r>
            <a:r>
              <a:rPr lang="fa-IR" dirty="0" err="1">
                <a:cs typeface="B Zar" pitchFamily="2" charset="-78"/>
              </a:rPr>
              <a:t>تحليل</a:t>
            </a:r>
            <a:r>
              <a:rPr lang="fa-IR" dirty="0">
                <a:cs typeface="B Zar" pitchFamily="2" charset="-78"/>
              </a:rPr>
              <a:t> سازمان (</a:t>
            </a:r>
            <a:r>
              <a:rPr lang="fa-IR" dirty="0" err="1">
                <a:cs typeface="B Zar" pitchFamily="2" charset="-78"/>
              </a:rPr>
              <a:t>ماموريت</a:t>
            </a:r>
            <a:r>
              <a:rPr lang="fa-IR" dirty="0">
                <a:cs typeface="B Zar" pitchFamily="2" charset="-78"/>
              </a:rPr>
              <a:t>، اهداف، </a:t>
            </a:r>
            <a:r>
              <a:rPr lang="fa-IR" dirty="0" err="1">
                <a:cs typeface="B Zar" pitchFamily="2" charset="-78"/>
              </a:rPr>
              <a:t>تحليل</a:t>
            </a:r>
            <a:r>
              <a:rPr lang="en-US" dirty="0">
                <a:cs typeface="B Zar" pitchFamily="2" charset="-78"/>
              </a:rPr>
              <a:t>SWOT</a:t>
            </a:r>
            <a:r>
              <a:rPr lang="fa-IR" dirty="0" smtClean="0">
                <a:cs typeface="B Zar" pitchFamily="2" charset="-78"/>
              </a:rPr>
              <a:t>)</a:t>
            </a:r>
          </a:p>
          <a:p>
            <a:pPr marL="0" indent="0" algn="r" rtl="1">
              <a:buNone/>
              <a:defRPr/>
            </a:pPr>
            <a:r>
              <a:rPr lang="fa-IR" dirty="0" smtClean="0">
                <a:cs typeface="B Zar" pitchFamily="2" charset="-78"/>
              </a:rPr>
              <a:t>گام </a:t>
            </a:r>
            <a:r>
              <a:rPr lang="fa-IR" dirty="0">
                <a:cs typeface="B Zar" pitchFamily="2" charset="-78"/>
              </a:rPr>
              <a:t>3- انجام </a:t>
            </a:r>
            <a:r>
              <a:rPr lang="fa-IR" dirty="0" err="1">
                <a:cs typeface="B Zar" pitchFamily="2" charset="-78"/>
              </a:rPr>
              <a:t>تحقيق</a:t>
            </a:r>
            <a:r>
              <a:rPr lang="fa-IR" dirty="0">
                <a:cs typeface="B Zar" pitchFamily="2" charset="-78"/>
              </a:rPr>
              <a:t> در بازار و </a:t>
            </a:r>
            <a:r>
              <a:rPr lang="fa-IR" dirty="0" smtClean="0">
                <a:cs typeface="B Zar" pitchFamily="2" charset="-78"/>
              </a:rPr>
              <a:t>تدوین </a:t>
            </a:r>
            <a:r>
              <a:rPr lang="fa-IR" dirty="0" err="1" smtClean="0">
                <a:cs typeface="B Zar" pitchFamily="2" charset="-78"/>
              </a:rPr>
              <a:t>سیستم‌های</a:t>
            </a:r>
            <a:r>
              <a:rPr lang="fa-IR" dirty="0" smtClean="0">
                <a:cs typeface="B Zar" pitchFamily="2" charset="-78"/>
              </a:rPr>
              <a:t> </a:t>
            </a:r>
            <a:r>
              <a:rPr lang="fa-IR" dirty="0" err="1">
                <a:cs typeface="B Zar" pitchFamily="2" charset="-78"/>
              </a:rPr>
              <a:t>اطلاعاتي</a:t>
            </a:r>
            <a:r>
              <a:rPr lang="fa-IR" dirty="0">
                <a:cs typeface="B Zar" pitchFamily="2" charset="-78"/>
              </a:rPr>
              <a:t> </a:t>
            </a:r>
            <a:r>
              <a:rPr lang="fa-IR" dirty="0" err="1" smtClean="0">
                <a:cs typeface="B Zar" pitchFamily="2" charset="-78"/>
              </a:rPr>
              <a:t>بازاريابي</a:t>
            </a:r>
            <a:endParaRPr lang="fa-IR" dirty="0" smtClean="0">
              <a:cs typeface="B Zar" pitchFamily="2" charset="-78"/>
            </a:endParaRPr>
          </a:p>
          <a:p>
            <a:pPr marL="0" indent="0" algn="r" rtl="1">
              <a:buNone/>
              <a:defRPr/>
            </a:pPr>
            <a:r>
              <a:rPr lang="fa-IR" dirty="0" smtClean="0">
                <a:cs typeface="B Zar" pitchFamily="2" charset="-78"/>
              </a:rPr>
              <a:t>گام </a:t>
            </a:r>
            <a:r>
              <a:rPr lang="fa-IR" dirty="0">
                <a:cs typeface="B Zar" pitchFamily="2" charset="-78"/>
              </a:rPr>
              <a:t>4- </a:t>
            </a:r>
            <a:r>
              <a:rPr lang="fa-IR" dirty="0" err="1">
                <a:cs typeface="B Zar" pitchFamily="2" charset="-78"/>
              </a:rPr>
              <a:t>تعيين</a:t>
            </a:r>
            <a:r>
              <a:rPr lang="fa-IR" dirty="0">
                <a:cs typeface="B Zar" pitchFamily="2" charset="-78"/>
              </a:rPr>
              <a:t> </a:t>
            </a:r>
            <a:r>
              <a:rPr lang="fa-IR" dirty="0" err="1">
                <a:cs typeface="B Zar" pitchFamily="2" charset="-78"/>
              </a:rPr>
              <a:t>ماموريت</a:t>
            </a:r>
            <a:r>
              <a:rPr lang="fa-IR" dirty="0">
                <a:cs typeface="B Zar" pitchFamily="2" charset="-78"/>
              </a:rPr>
              <a:t> ها و اهداف </a:t>
            </a:r>
            <a:r>
              <a:rPr lang="fa-IR" dirty="0" err="1">
                <a:cs typeface="B Zar" pitchFamily="2" charset="-78"/>
              </a:rPr>
              <a:t>بازاريابي</a:t>
            </a:r>
            <a:endParaRPr lang="en-US" dirty="0">
              <a:cs typeface="B Zar" pitchFamily="2" charset="-78"/>
            </a:endParaRPr>
          </a:p>
          <a:p>
            <a:pPr algn="r" rtl="1" eaLnBrk="1" hangingPunct="1">
              <a:defRPr/>
            </a:pPr>
            <a:endParaRPr lang="en-US" dirty="0"/>
          </a:p>
        </p:txBody>
      </p:sp>
      <p:sp>
        <p:nvSpPr>
          <p:cNvPr id="34820"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AC703DE9-22C4-438E-AF3D-A8C490856608}" type="slidenum">
              <a:rPr kumimoji="0" lang="ar-SA" sz="1400" b="0">
                <a:solidFill>
                  <a:prstClr val="black"/>
                </a:solidFill>
              </a:rPr>
              <a:pPr/>
              <a:t>184</a:t>
            </a:fld>
            <a:endParaRPr kumimoji="0" lang="en-US" sz="1400" b="0">
              <a:solidFill>
                <a:prstClr val="black"/>
              </a:solidFill>
            </a:endParaRPr>
          </a:p>
        </p:txBody>
      </p:sp>
      <p:sp>
        <p:nvSpPr>
          <p:cNvPr id="6" name="Title 1"/>
          <p:cNvSpPr txBox="1">
            <a:spLocks/>
          </p:cNvSpPr>
          <p:nvPr/>
        </p:nvSpPr>
        <p:spPr>
          <a:xfrm>
            <a:off x="1069849" y="292656"/>
            <a:ext cx="9546336" cy="121920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600" b="1" dirty="0" smtClean="0">
                <a:effectLst>
                  <a:outerShdw blurRad="38100" dist="38100" dir="2700000" algn="tl">
                    <a:srgbClr val="000000">
                      <a:alpha val="43137"/>
                    </a:srgbClr>
                  </a:outerShdw>
                </a:effectLst>
                <a:cs typeface="B Zar" pitchFamily="2" charset="-78"/>
              </a:rPr>
              <a:t>بخش ها و مراحل برنامه ریزی استراتژیک بازاریابی ورزشی</a:t>
            </a:r>
            <a:endParaRPr lang="en-US" sz="3600" b="1" dirty="0">
              <a:effectLst>
                <a:outerShdw blurRad="38100" dist="38100" dir="2700000" algn="tl">
                  <a:srgbClr val="000000">
                    <a:alpha val="43137"/>
                  </a:srgbClr>
                </a:outerShdw>
              </a:effectLst>
              <a:cs typeface="B Zar" pitchFamily="2" charset="-78"/>
            </a:endParaRPr>
          </a:p>
        </p:txBody>
      </p:sp>
    </p:spTree>
    <p:extLst>
      <p:ext uri="{BB962C8B-B14F-4D97-AF65-F5344CB8AC3E}">
        <p14:creationId xmlns:p14="http://schemas.microsoft.com/office/powerpoint/2010/main" val="124145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16" y="3374137"/>
            <a:ext cx="10972800" cy="4525963"/>
          </a:xfrm>
        </p:spPr>
        <p:txBody>
          <a:bodyPr/>
          <a:lstStyle/>
          <a:p>
            <a:pPr marL="0" indent="0" algn="r" rtl="1">
              <a:buNone/>
              <a:defRPr/>
            </a:pPr>
            <a:r>
              <a:rPr lang="fa-IR" sz="3600" dirty="0">
                <a:cs typeface="B Zar" pitchFamily="2" charset="-78"/>
              </a:rPr>
              <a:t>گام 5– </a:t>
            </a:r>
            <a:r>
              <a:rPr lang="fa-IR" sz="3600" dirty="0" err="1">
                <a:cs typeface="B Zar" pitchFamily="2" charset="-78"/>
              </a:rPr>
              <a:t>تعيين</a:t>
            </a:r>
            <a:r>
              <a:rPr lang="fa-IR" sz="3600" dirty="0">
                <a:cs typeface="B Zar" pitchFamily="2" charset="-78"/>
              </a:rPr>
              <a:t> </a:t>
            </a:r>
            <a:r>
              <a:rPr lang="fa-IR" sz="3600" dirty="0" err="1">
                <a:cs typeface="B Zar" pitchFamily="2" charset="-78"/>
              </a:rPr>
              <a:t>استراتژي</a:t>
            </a:r>
            <a:r>
              <a:rPr lang="fa-IR" sz="3600" dirty="0">
                <a:cs typeface="B Zar" pitchFamily="2" charset="-78"/>
              </a:rPr>
              <a:t> </a:t>
            </a:r>
            <a:r>
              <a:rPr lang="fa-IR" sz="3600" dirty="0" err="1">
                <a:cs typeface="B Zar" pitchFamily="2" charset="-78"/>
              </a:rPr>
              <a:t>اصلي</a:t>
            </a:r>
            <a:r>
              <a:rPr lang="fa-IR" sz="3600" dirty="0">
                <a:cs typeface="B Zar" pitchFamily="2" charset="-78"/>
              </a:rPr>
              <a:t> </a:t>
            </a:r>
            <a:r>
              <a:rPr lang="fa-IR" sz="3600" dirty="0" err="1">
                <a:cs typeface="B Zar" pitchFamily="2" charset="-78"/>
              </a:rPr>
              <a:t>بازاريابي</a:t>
            </a:r>
            <a:endParaRPr lang="en-US" sz="3600" dirty="0">
              <a:cs typeface="B Zar" pitchFamily="2" charset="-78"/>
            </a:endParaRPr>
          </a:p>
          <a:p>
            <a:pPr algn="r" rtl="1" eaLnBrk="1" hangingPunct="1">
              <a:buFont typeface="Wingdings" pitchFamily="2" charset="2"/>
              <a:buChar char="v"/>
              <a:defRPr/>
            </a:pPr>
            <a:r>
              <a:rPr lang="fa-IR" dirty="0" err="1" smtClean="0">
                <a:cs typeface="B Zar" pitchFamily="2" charset="-78"/>
              </a:rPr>
              <a:t>آميخته</a:t>
            </a:r>
            <a:r>
              <a:rPr lang="fa-IR" dirty="0" smtClean="0">
                <a:cs typeface="B Zar" pitchFamily="2" charset="-78"/>
              </a:rPr>
              <a:t> بازاریابی= محصول </a:t>
            </a:r>
            <a:r>
              <a:rPr lang="fa-IR" dirty="0" err="1">
                <a:cs typeface="B Zar" pitchFamily="2" charset="-78"/>
              </a:rPr>
              <a:t>ورزشي</a:t>
            </a:r>
            <a:r>
              <a:rPr lang="fa-IR" dirty="0">
                <a:cs typeface="B Zar" pitchFamily="2" charset="-78"/>
              </a:rPr>
              <a:t> و </a:t>
            </a:r>
            <a:r>
              <a:rPr lang="fa-IR" dirty="0" err="1">
                <a:cs typeface="B Zar" pitchFamily="2" charset="-78"/>
              </a:rPr>
              <a:t>قيمت</a:t>
            </a:r>
            <a:r>
              <a:rPr lang="fa-IR" dirty="0">
                <a:cs typeface="B Zar" pitchFamily="2" charset="-78"/>
              </a:rPr>
              <a:t> </a:t>
            </a:r>
            <a:r>
              <a:rPr lang="fa-IR" dirty="0" err="1" smtClean="0">
                <a:cs typeface="B Zar" pitchFamily="2" charset="-78"/>
              </a:rPr>
              <a:t>گذاري</a:t>
            </a:r>
            <a:endParaRPr lang="fa-IR" dirty="0" smtClean="0">
              <a:cs typeface="B Zar" pitchFamily="2" charset="-78"/>
            </a:endParaRPr>
          </a:p>
          <a:p>
            <a:pPr algn="r" rtl="1" eaLnBrk="1" hangingPunct="1">
              <a:buFont typeface="Wingdings" pitchFamily="2" charset="2"/>
              <a:buChar char="v"/>
              <a:defRPr/>
            </a:pPr>
            <a:r>
              <a:rPr lang="fa-IR" dirty="0" err="1" smtClean="0">
                <a:cs typeface="B Zar" pitchFamily="2" charset="-78"/>
              </a:rPr>
              <a:t>متغيرهاي</a:t>
            </a:r>
            <a:r>
              <a:rPr lang="fa-IR" dirty="0" smtClean="0">
                <a:cs typeface="B Zar" pitchFamily="2" charset="-78"/>
              </a:rPr>
              <a:t> </a:t>
            </a:r>
            <a:r>
              <a:rPr lang="fa-IR" dirty="0" err="1">
                <a:cs typeface="B Zar" pitchFamily="2" charset="-78"/>
              </a:rPr>
              <a:t>خدماتي</a:t>
            </a:r>
            <a:r>
              <a:rPr lang="fa-IR" dirty="0">
                <a:cs typeface="B Zar" pitchFamily="2" charset="-78"/>
              </a:rPr>
              <a:t> </a:t>
            </a:r>
            <a:r>
              <a:rPr lang="fa-IR" dirty="0" smtClean="0">
                <a:cs typeface="B Zar" pitchFamily="2" charset="-78"/>
              </a:rPr>
              <a:t>= </a:t>
            </a:r>
            <a:r>
              <a:rPr lang="fa-IR" dirty="0" err="1">
                <a:cs typeface="B Zar" pitchFamily="2" charset="-78"/>
              </a:rPr>
              <a:t>مكان</a:t>
            </a:r>
            <a:r>
              <a:rPr lang="fa-IR" dirty="0">
                <a:cs typeface="B Zar" pitchFamily="2" charset="-78"/>
              </a:rPr>
              <a:t> – شواهد </a:t>
            </a:r>
            <a:r>
              <a:rPr lang="fa-IR" dirty="0" err="1">
                <a:cs typeface="B Zar" pitchFamily="2" charset="-78"/>
              </a:rPr>
              <a:t>فيزيكي</a:t>
            </a:r>
            <a:r>
              <a:rPr lang="fa-IR" dirty="0">
                <a:cs typeface="B Zar" pitchFamily="2" charset="-78"/>
              </a:rPr>
              <a:t> – </a:t>
            </a:r>
            <a:r>
              <a:rPr lang="fa-IR" dirty="0" smtClean="0">
                <a:cs typeface="B Zar" pitchFamily="2" charset="-78"/>
              </a:rPr>
              <a:t>افراد، </a:t>
            </a:r>
            <a:r>
              <a:rPr lang="fa-IR" dirty="0" err="1">
                <a:cs typeface="B Zar" pitchFamily="2" charset="-78"/>
              </a:rPr>
              <a:t>فرآيندها</a:t>
            </a:r>
            <a:r>
              <a:rPr lang="fa-IR" dirty="0">
                <a:cs typeface="B Zar" pitchFamily="2" charset="-78"/>
              </a:rPr>
              <a:t> – </a:t>
            </a:r>
            <a:r>
              <a:rPr lang="fa-IR" dirty="0" err="1">
                <a:cs typeface="B Zar" pitchFamily="2" charset="-78"/>
              </a:rPr>
              <a:t>رضايت</a:t>
            </a:r>
            <a:r>
              <a:rPr lang="fa-IR" dirty="0">
                <a:cs typeface="B Zar" pitchFamily="2" charset="-78"/>
              </a:rPr>
              <a:t> مصرف </a:t>
            </a:r>
            <a:r>
              <a:rPr lang="fa-IR" dirty="0" err="1">
                <a:cs typeface="B Zar" pitchFamily="2" charset="-78"/>
              </a:rPr>
              <a:t>كنندگان</a:t>
            </a:r>
            <a:r>
              <a:rPr lang="fa-IR" dirty="0">
                <a:cs typeface="B Zar" pitchFamily="2" charset="-78"/>
              </a:rPr>
              <a:t> </a:t>
            </a:r>
            <a:endParaRPr lang="fa-IR" dirty="0" smtClean="0">
              <a:cs typeface="B Zar" pitchFamily="2" charset="-78"/>
            </a:endParaRPr>
          </a:p>
          <a:p>
            <a:pPr algn="r" rtl="1" eaLnBrk="1" hangingPunct="1">
              <a:buFont typeface="Wingdings" pitchFamily="2" charset="2"/>
              <a:buChar char="v"/>
              <a:defRPr/>
            </a:pPr>
            <a:r>
              <a:rPr lang="fa-IR" dirty="0" err="1" smtClean="0">
                <a:cs typeface="B Zar" pitchFamily="2" charset="-78"/>
              </a:rPr>
              <a:t>آميخته</a:t>
            </a:r>
            <a:r>
              <a:rPr lang="fa-IR" dirty="0" smtClean="0">
                <a:cs typeface="B Zar" pitchFamily="2" charset="-78"/>
              </a:rPr>
              <a:t> </a:t>
            </a:r>
            <a:r>
              <a:rPr lang="fa-IR" dirty="0" err="1" smtClean="0">
                <a:cs typeface="B Zar" pitchFamily="2" charset="-78"/>
              </a:rPr>
              <a:t>تبليغی</a:t>
            </a:r>
            <a:r>
              <a:rPr lang="fa-IR" dirty="0" smtClean="0">
                <a:cs typeface="B Zar" pitchFamily="2" charset="-78"/>
              </a:rPr>
              <a:t> = </a:t>
            </a:r>
            <a:r>
              <a:rPr lang="fa-IR" dirty="0">
                <a:cs typeface="B Zar" pitchFamily="2" charset="-78"/>
              </a:rPr>
              <a:t>پيشرفت در فروش – </a:t>
            </a:r>
            <a:r>
              <a:rPr lang="fa-IR" dirty="0" err="1">
                <a:cs typeface="B Zar" pitchFamily="2" charset="-78"/>
              </a:rPr>
              <a:t>تبليغات</a:t>
            </a:r>
            <a:r>
              <a:rPr lang="fa-IR" dirty="0">
                <a:cs typeface="B Zar" pitchFamily="2" charset="-78"/>
              </a:rPr>
              <a:t> – </a:t>
            </a:r>
            <a:r>
              <a:rPr lang="fa-IR" dirty="0" err="1">
                <a:cs typeface="B Zar" pitchFamily="2" charset="-78"/>
              </a:rPr>
              <a:t>تلويزيون</a:t>
            </a:r>
            <a:r>
              <a:rPr lang="fa-IR" dirty="0">
                <a:cs typeface="B Zar" pitchFamily="2" charset="-78"/>
              </a:rPr>
              <a:t> – </a:t>
            </a:r>
            <a:r>
              <a:rPr lang="fa-IR" dirty="0" err="1">
                <a:cs typeface="B Zar" pitchFamily="2" charset="-78"/>
              </a:rPr>
              <a:t>اينترنت</a:t>
            </a:r>
            <a:r>
              <a:rPr lang="fa-IR" dirty="0">
                <a:cs typeface="B Zar" pitchFamily="2" charset="-78"/>
              </a:rPr>
              <a:t> – </a:t>
            </a:r>
            <a:r>
              <a:rPr lang="fa-IR" dirty="0" err="1">
                <a:cs typeface="B Zar" pitchFamily="2" charset="-78"/>
              </a:rPr>
              <a:t>اسپانسر</a:t>
            </a:r>
            <a:r>
              <a:rPr lang="fa-IR" dirty="0">
                <a:cs typeface="B Zar" pitchFamily="2" charset="-78"/>
              </a:rPr>
              <a:t> – ارتباطات </a:t>
            </a:r>
            <a:r>
              <a:rPr lang="fa-IR" dirty="0" err="1" smtClean="0">
                <a:cs typeface="B Zar" pitchFamily="2" charset="-78"/>
              </a:rPr>
              <a:t>عمومي</a:t>
            </a:r>
            <a:endParaRPr lang="en-US" dirty="0">
              <a:cs typeface="B Zar" pitchFamily="2" charset="-78"/>
            </a:endParaRPr>
          </a:p>
          <a:p>
            <a:pPr marL="0" indent="0" algn="r" rtl="1">
              <a:buNone/>
              <a:defRPr/>
            </a:pPr>
            <a:r>
              <a:rPr lang="fa-IR" sz="3600" dirty="0">
                <a:cs typeface="B Zar" pitchFamily="2" charset="-78"/>
              </a:rPr>
              <a:t>گام 6– </a:t>
            </a:r>
            <a:r>
              <a:rPr lang="fa-IR" sz="3600" dirty="0" err="1">
                <a:cs typeface="B Zar" pitchFamily="2" charset="-78"/>
              </a:rPr>
              <a:t>تعيين</a:t>
            </a:r>
            <a:r>
              <a:rPr lang="fa-IR" sz="3600" dirty="0">
                <a:cs typeface="B Zar" pitchFamily="2" charset="-78"/>
              </a:rPr>
              <a:t> </a:t>
            </a:r>
            <a:r>
              <a:rPr lang="fa-IR" sz="3600" dirty="0" err="1">
                <a:cs typeface="B Zar" pitchFamily="2" charset="-78"/>
              </a:rPr>
              <a:t>تاکتیک‌ها</a:t>
            </a:r>
            <a:r>
              <a:rPr lang="fa-IR" sz="3600" dirty="0">
                <a:cs typeface="B Zar" pitchFamily="2" charset="-78"/>
              </a:rPr>
              <a:t> و </a:t>
            </a:r>
            <a:r>
              <a:rPr lang="fa-IR" sz="3600" dirty="0" err="1">
                <a:cs typeface="B Zar" pitchFamily="2" charset="-78"/>
              </a:rPr>
              <a:t>معيارهاي</a:t>
            </a:r>
            <a:r>
              <a:rPr lang="fa-IR" sz="3600" dirty="0">
                <a:cs typeface="B Zar" pitchFamily="2" charset="-78"/>
              </a:rPr>
              <a:t> </a:t>
            </a:r>
            <a:r>
              <a:rPr lang="fa-IR" sz="3600" dirty="0" err="1">
                <a:cs typeface="B Zar" pitchFamily="2" charset="-78"/>
              </a:rPr>
              <a:t>عملكرد</a:t>
            </a:r>
            <a:endParaRPr lang="en-US" sz="3600" dirty="0">
              <a:cs typeface="B Zar" pitchFamily="2" charset="-78"/>
            </a:endParaRPr>
          </a:p>
          <a:p>
            <a:pPr algn="r" rtl="1" eaLnBrk="1" hangingPunct="1">
              <a:defRPr/>
            </a:pPr>
            <a:endParaRPr lang="en-US" dirty="0">
              <a:cs typeface="B Zar" pitchFamily="2" charset="-78"/>
            </a:endParaRPr>
          </a:p>
        </p:txBody>
      </p:sp>
      <p:sp>
        <p:nvSpPr>
          <p:cNvPr id="35843"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CFDC8C22-F17E-477E-8717-C06627F4EDE7}" type="slidenum">
              <a:rPr kumimoji="0" lang="ar-SA" sz="1400" b="0">
                <a:solidFill>
                  <a:prstClr val="black"/>
                </a:solidFill>
              </a:rPr>
              <a:pPr/>
              <a:t>185</a:t>
            </a:fld>
            <a:endParaRPr kumimoji="0" lang="en-US" sz="1400" b="0">
              <a:solidFill>
                <a:prstClr val="black"/>
              </a:solidFill>
            </a:endParaRPr>
          </a:p>
        </p:txBody>
      </p:sp>
      <p:sp>
        <p:nvSpPr>
          <p:cNvPr id="35844" name="Title 1"/>
          <p:cNvSpPr>
            <a:spLocks noGrp="1"/>
          </p:cNvSpPr>
          <p:nvPr>
            <p:ph type="title"/>
          </p:nvPr>
        </p:nvSpPr>
        <p:spPr>
          <a:xfrm>
            <a:off x="2322576" y="1780215"/>
            <a:ext cx="7184136" cy="1325563"/>
          </a:xfrm>
          <a:solidFill>
            <a:schemeClr val="bg2"/>
          </a:solidFill>
        </p:spPr>
        <p:txBody>
          <a:bodyPr>
            <a:normAutofit/>
          </a:bodyPr>
          <a:lstStyle/>
          <a:p>
            <a:pPr algn="r" rtl="1" eaLnBrk="1" hangingPunct="1"/>
            <a:r>
              <a:rPr lang="fa-IR" dirty="0" smtClean="0">
                <a:cs typeface="B Zar" pitchFamily="2" charset="-78"/>
              </a:rPr>
              <a:t>بخش دوم: تدوین استراتژی در بازاریابی</a:t>
            </a:r>
            <a:endParaRPr lang="en-US" dirty="0" smtClean="0">
              <a:cs typeface="B Zar" pitchFamily="2" charset="-78"/>
            </a:endParaRPr>
          </a:p>
        </p:txBody>
      </p:sp>
      <p:sp>
        <p:nvSpPr>
          <p:cNvPr id="5" name="Title 1"/>
          <p:cNvSpPr txBox="1">
            <a:spLocks/>
          </p:cNvSpPr>
          <p:nvPr/>
        </p:nvSpPr>
        <p:spPr>
          <a:xfrm>
            <a:off x="1069849" y="292656"/>
            <a:ext cx="9546336" cy="121920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600" b="1" dirty="0" smtClean="0">
                <a:effectLst>
                  <a:outerShdw blurRad="38100" dist="38100" dir="2700000" algn="tl">
                    <a:srgbClr val="000000">
                      <a:alpha val="43137"/>
                    </a:srgbClr>
                  </a:outerShdw>
                </a:effectLst>
                <a:cs typeface="B Zar" pitchFamily="2" charset="-78"/>
              </a:rPr>
              <a:t>بخش ها و مراحل برنامه ریزی استراتژیک بازاریابی ورزشی</a:t>
            </a:r>
            <a:endParaRPr lang="en-US" sz="3600" b="1" dirty="0">
              <a:effectLst>
                <a:outerShdw blurRad="38100" dist="38100" dir="2700000" algn="tl">
                  <a:srgbClr val="000000">
                    <a:alpha val="43137"/>
                  </a:srgbClr>
                </a:outerShdw>
              </a:effectLst>
              <a:cs typeface="B Zar" pitchFamily="2" charset="-78"/>
            </a:endParaRPr>
          </a:p>
        </p:txBody>
      </p:sp>
    </p:spTree>
    <p:extLst>
      <p:ext uri="{BB962C8B-B14F-4D97-AF65-F5344CB8AC3E}">
        <p14:creationId xmlns:p14="http://schemas.microsoft.com/office/powerpoint/2010/main" val="363395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706624" y="1842096"/>
            <a:ext cx="7275576" cy="1288986"/>
          </a:xfrm>
          <a:solidFill>
            <a:schemeClr val="bg2"/>
          </a:solidFill>
        </p:spPr>
        <p:txBody>
          <a:bodyPr>
            <a:normAutofit/>
          </a:bodyPr>
          <a:lstStyle/>
          <a:p>
            <a:pPr algn="r" rtl="1" eaLnBrk="1" hangingPunct="1"/>
            <a:r>
              <a:rPr lang="fa-IR" sz="3600" dirty="0" smtClean="0">
                <a:cs typeface="B Zar" pitchFamily="2" charset="-78"/>
              </a:rPr>
              <a:t>بخش سوم: اجرا و پیاده سازی استراتژی و ارزیابی آن</a:t>
            </a:r>
            <a:endParaRPr lang="en-US" sz="3600" dirty="0" smtClean="0"/>
          </a:p>
        </p:txBody>
      </p:sp>
      <p:sp>
        <p:nvSpPr>
          <p:cNvPr id="3" name="Content Placeholder 2"/>
          <p:cNvSpPr>
            <a:spLocks noGrp="1"/>
          </p:cNvSpPr>
          <p:nvPr>
            <p:ph idx="1"/>
          </p:nvPr>
        </p:nvSpPr>
        <p:spPr>
          <a:xfrm>
            <a:off x="1197864" y="3644202"/>
            <a:ext cx="9930384" cy="4114800"/>
          </a:xfrm>
        </p:spPr>
        <p:txBody>
          <a:bodyPr/>
          <a:lstStyle/>
          <a:p>
            <a:pPr marL="0" indent="0" algn="just" rtl="1">
              <a:buNone/>
              <a:defRPr/>
            </a:pPr>
            <a:r>
              <a:rPr lang="fa-IR" sz="3600" dirty="0">
                <a:cs typeface="B Zar" pitchFamily="2" charset="-78"/>
              </a:rPr>
              <a:t>گام 7– اجرا و تعدیل کردن استراتژی  </a:t>
            </a:r>
            <a:r>
              <a:rPr lang="fa-IR" sz="3600" dirty="0" err="1">
                <a:cs typeface="B Zar" pitchFamily="2" charset="-78"/>
              </a:rPr>
              <a:t>بازاريابي</a:t>
            </a:r>
            <a:r>
              <a:rPr lang="fa-IR" sz="3600" dirty="0">
                <a:cs typeface="B Zar" pitchFamily="2" charset="-78"/>
              </a:rPr>
              <a:t> و آمیخته خدمات</a:t>
            </a:r>
          </a:p>
          <a:p>
            <a:pPr marL="0" indent="0" algn="just" rtl="1">
              <a:buNone/>
              <a:defRPr/>
            </a:pPr>
            <a:r>
              <a:rPr lang="fa-IR" sz="3600" dirty="0">
                <a:cs typeface="B Zar" pitchFamily="2" charset="-78"/>
              </a:rPr>
              <a:t>گام 8– </a:t>
            </a:r>
            <a:r>
              <a:rPr lang="fa-IR" sz="3600" dirty="0" err="1">
                <a:cs typeface="B Zar" pitchFamily="2" charset="-78"/>
              </a:rPr>
              <a:t>عملكرد</a:t>
            </a:r>
            <a:r>
              <a:rPr lang="fa-IR" sz="3600" dirty="0">
                <a:cs typeface="B Zar" pitchFamily="2" charset="-78"/>
              </a:rPr>
              <a:t> </a:t>
            </a:r>
            <a:r>
              <a:rPr lang="fa-IR" sz="3600" dirty="0" err="1">
                <a:cs typeface="B Zar" pitchFamily="2" charset="-78"/>
              </a:rPr>
              <a:t>بازاريابي</a:t>
            </a:r>
            <a:r>
              <a:rPr lang="fa-IR" sz="3600" dirty="0">
                <a:cs typeface="B Zar" pitchFamily="2" charset="-78"/>
              </a:rPr>
              <a:t> </a:t>
            </a:r>
            <a:r>
              <a:rPr lang="fa-IR" sz="3600" dirty="0" err="1">
                <a:cs typeface="B Zar" pitchFamily="2" charset="-78"/>
              </a:rPr>
              <a:t>كنترل</a:t>
            </a:r>
            <a:r>
              <a:rPr lang="fa-IR" sz="3600" dirty="0">
                <a:cs typeface="B Zar" pitchFamily="2" charset="-78"/>
              </a:rPr>
              <a:t> (بازخور و </a:t>
            </a:r>
            <a:r>
              <a:rPr lang="fa-IR" sz="3600" dirty="0" err="1">
                <a:cs typeface="B Zar" pitchFamily="2" charset="-78"/>
              </a:rPr>
              <a:t>ارزشيابي</a:t>
            </a:r>
            <a:r>
              <a:rPr lang="fa-IR" sz="3600" dirty="0">
                <a:cs typeface="B Zar" pitchFamily="2" charset="-78"/>
              </a:rPr>
              <a:t>)</a:t>
            </a:r>
            <a:endParaRPr lang="en-US" sz="3600" dirty="0">
              <a:cs typeface="B Zar" pitchFamily="2" charset="-78"/>
            </a:endParaRPr>
          </a:p>
          <a:p>
            <a:pPr algn="just" rtl="1" eaLnBrk="1" hangingPunct="1">
              <a:defRPr/>
            </a:pPr>
            <a:endParaRPr lang="en-US" dirty="0">
              <a:cs typeface="B Zar" pitchFamily="2" charset="-78"/>
            </a:endParaRPr>
          </a:p>
        </p:txBody>
      </p:sp>
      <p:sp>
        <p:nvSpPr>
          <p:cNvPr id="36868" name="Slide Number Placeholder 3"/>
          <p:cNvSpPr>
            <a:spLocks noGrp="1"/>
          </p:cNvSpPr>
          <p:nvPr>
            <p:ph type="sldNum" sz="quarter" idx="12"/>
          </p:nvPr>
        </p:nvSpPr>
        <p:spPr>
          <a:noFill/>
        </p:spPr>
        <p:txBody>
          <a:bodyPr/>
          <a:lstStyle>
            <a:lvl1pPr>
              <a:defRPr kumimoji="1" sz="2400" b="1">
                <a:solidFill>
                  <a:schemeClr val="bg2"/>
                </a:solidFill>
                <a:latin typeface="Times New Roman" pitchFamily="18" charset="0"/>
                <a:cs typeface="Times New Roman" pitchFamily="18" charset="0"/>
              </a:defRPr>
            </a:lvl1pPr>
            <a:lvl2pPr marL="742950" indent="-285750">
              <a:defRPr kumimoji="1" sz="2400" b="1">
                <a:solidFill>
                  <a:schemeClr val="bg2"/>
                </a:solidFill>
                <a:latin typeface="Times New Roman" pitchFamily="18" charset="0"/>
                <a:cs typeface="Times New Roman" pitchFamily="18" charset="0"/>
              </a:defRPr>
            </a:lvl2pPr>
            <a:lvl3pPr marL="1143000" indent="-228600">
              <a:defRPr kumimoji="1" sz="2400" b="1">
                <a:solidFill>
                  <a:schemeClr val="bg2"/>
                </a:solidFill>
                <a:latin typeface="Times New Roman" pitchFamily="18" charset="0"/>
                <a:cs typeface="Times New Roman" pitchFamily="18" charset="0"/>
              </a:defRPr>
            </a:lvl3pPr>
            <a:lvl4pPr marL="1600200" indent="-228600">
              <a:defRPr kumimoji="1" sz="2400" b="1">
                <a:solidFill>
                  <a:schemeClr val="bg2"/>
                </a:solidFill>
                <a:latin typeface="Times New Roman" pitchFamily="18" charset="0"/>
                <a:cs typeface="Times New Roman" pitchFamily="18" charset="0"/>
              </a:defRPr>
            </a:lvl4pPr>
            <a:lvl5pPr marL="2057400" indent="-228600">
              <a:defRPr kumimoji="1" sz="2400" b="1">
                <a:solidFill>
                  <a:schemeClr val="bg2"/>
                </a:solidFill>
                <a:latin typeface="Times New Roman" pitchFamily="18" charset="0"/>
                <a:cs typeface="Times New Roman" pitchFamily="18" charset="0"/>
              </a:defRPr>
            </a:lvl5pPr>
            <a:lvl6pPr marL="25146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6pPr>
            <a:lvl7pPr marL="29718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7pPr>
            <a:lvl8pPr marL="34290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8pPr>
            <a:lvl9pPr marL="3886200" indent="-228600" algn="r" eaLnBrk="0" fontAlgn="base" hangingPunct="0">
              <a:spcBef>
                <a:spcPct val="0"/>
              </a:spcBef>
              <a:spcAft>
                <a:spcPct val="0"/>
              </a:spcAft>
              <a:defRPr kumimoji="1" sz="2400" b="1">
                <a:solidFill>
                  <a:schemeClr val="bg2"/>
                </a:solidFill>
                <a:latin typeface="Times New Roman" pitchFamily="18" charset="0"/>
                <a:cs typeface="Times New Roman" pitchFamily="18" charset="0"/>
              </a:defRPr>
            </a:lvl9pPr>
          </a:lstStyle>
          <a:p>
            <a:fld id="{0D49B8F0-A552-4E3A-B959-2BA417C463EF}" type="slidenum">
              <a:rPr kumimoji="0" lang="ar-SA" sz="1400" b="0">
                <a:solidFill>
                  <a:prstClr val="black"/>
                </a:solidFill>
              </a:rPr>
              <a:pPr/>
              <a:t>186</a:t>
            </a:fld>
            <a:endParaRPr kumimoji="0" lang="en-US" sz="1400" b="0">
              <a:solidFill>
                <a:prstClr val="black"/>
              </a:solidFill>
            </a:endParaRPr>
          </a:p>
        </p:txBody>
      </p:sp>
      <p:sp>
        <p:nvSpPr>
          <p:cNvPr id="5" name="Title 1"/>
          <p:cNvSpPr txBox="1">
            <a:spLocks/>
          </p:cNvSpPr>
          <p:nvPr/>
        </p:nvSpPr>
        <p:spPr>
          <a:xfrm>
            <a:off x="1069849" y="292656"/>
            <a:ext cx="9546336" cy="121920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600" b="1" dirty="0" smtClean="0">
                <a:effectLst>
                  <a:outerShdw blurRad="38100" dist="38100" dir="2700000" algn="tl">
                    <a:srgbClr val="000000">
                      <a:alpha val="43137"/>
                    </a:srgbClr>
                  </a:outerShdw>
                </a:effectLst>
                <a:cs typeface="B Zar" pitchFamily="2" charset="-78"/>
              </a:rPr>
              <a:t>بخش ها و مراحل برنامه ریزی استراتژیک بازاریابی ورزشی</a:t>
            </a:r>
            <a:endParaRPr lang="en-US" sz="3600" b="1" dirty="0">
              <a:effectLst>
                <a:outerShdw blurRad="38100" dist="38100" dir="2700000" algn="tl">
                  <a:srgbClr val="000000">
                    <a:alpha val="43137"/>
                  </a:srgbClr>
                </a:outerShdw>
              </a:effectLst>
              <a:cs typeface="B Zar" pitchFamily="2" charset="-78"/>
            </a:endParaRPr>
          </a:p>
        </p:txBody>
      </p:sp>
    </p:spTree>
    <p:extLst>
      <p:ext uri="{BB962C8B-B14F-4D97-AF65-F5344CB8AC3E}">
        <p14:creationId xmlns:p14="http://schemas.microsoft.com/office/powerpoint/2010/main" val="268950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نهم: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مدیریت بلیت فروشی</a:t>
            </a:r>
            <a:endParaRPr lang="en-US" sz="5400" b="1" dirty="0">
              <a:cs typeface="B Mitra" panose="00000400000000000000" pitchFamily="2" charset="-78"/>
            </a:endParaRPr>
          </a:p>
        </p:txBody>
      </p:sp>
    </p:spTree>
    <p:extLst>
      <p:ext uri="{BB962C8B-B14F-4D97-AF65-F5344CB8AC3E}">
        <p14:creationId xmlns:p14="http://schemas.microsoft.com/office/powerpoint/2010/main" val="2276477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fa-IR" b="1" dirty="0" err="1" smtClean="0"/>
              <a:t>بلیت‌فروشی</a:t>
            </a:r>
            <a:r>
              <a:rPr lang="fa-IR" b="1" dirty="0" smtClean="0"/>
              <a:t>(</a:t>
            </a:r>
            <a:r>
              <a:rPr lang="en-US" b="1" dirty="0" smtClean="0"/>
              <a:t>Ticketing</a:t>
            </a:r>
            <a:r>
              <a:rPr lang="fa-IR" b="1" dirty="0" smtClean="0"/>
              <a:t>)</a:t>
            </a:r>
            <a:endParaRPr lang="fa-IR" dirty="0"/>
          </a:p>
        </p:txBody>
      </p:sp>
      <p:sp>
        <p:nvSpPr>
          <p:cNvPr id="3" name="Content Placeholder 2"/>
          <p:cNvSpPr>
            <a:spLocks noGrp="1"/>
          </p:cNvSpPr>
          <p:nvPr>
            <p:ph idx="1"/>
          </p:nvPr>
        </p:nvSpPr>
        <p:spPr>
          <a:xfrm>
            <a:off x="3995928" y="1600201"/>
            <a:ext cx="7586472" cy="4525963"/>
          </a:xfrm>
        </p:spPr>
        <p:txBody>
          <a:bodyPr/>
          <a:lstStyle/>
          <a:p>
            <a:pPr marL="342900" indent="-342900">
              <a:buFont typeface="Arial" panose="020B0604020202020204" pitchFamily="34" charset="0"/>
              <a:buChar char="•"/>
            </a:pPr>
            <a:r>
              <a:rPr lang="fa-IR" sz="2400" dirty="0" smtClean="0"/>
              <a:t>در ساده ترین شکل ممکن، بلیت(</a:t>
            </a:r>
            <a:r>
              <a:rPr lang="en-US" sz="2400" dirty="0" smtClean="0"/>
              <a:t>ticket</a:t>
            </a:r>
            <a:r>
              <a:rPr lang="fa-IR" sz="2400" dirty="0" smtClean="0"/>
              <a:t>) اجازه دسترسی به خدمات یا ورود به یک رویداد ورزشی را فراهم می کند که معمولاً در قبال کسب چنین موقعیتی باید مبلغی پرداخت شود. </a:t>
            </a:r>
          </a:p>
          <a:p>
            <a:pPr marL="342900" indent="-342900">
              <a:buFont typeface="Arial" panose="020B0604020202020204" pitchFamily="34" charset="0"/>
              <a:buChar char="•"/>
            </a:pPr>
            <a:r>
              <a:rPr lang="fa-IR" sz="2400" dirty="0" smtClean="0"/>
              <a:t>برای مدیران رویدادهای ورزشی، بلیت فروشی زمانی موفقیت آمیز است که عملیات مرتبط با فروش برای کسب بیشترین سود برای سازمان در بلندمدت اجرا شود. </a:t>
            </a:r>
          </a:p>
          <a:p>
            <a:pPr marL="342900" indent="-342900">
              <a:buFont typeface="Arial" panose="020B0604020202020204" pitchFamily="34" charset="0"/>
              <a:buChar char="•"/>
            </a:pPr>
            <a:r>
              <a:rPr lang="fa-IR" sz="2400" dirty="0"/>
              <a:t>با وجود این، در رویدادهای ورزشی مدرن که تحت تأثیر استفاده زیاد از تکنولوژی است، سیستم های بلیت فروشی شامل عملیات پیچیده ای است که نه تنها دربرگیرندۀ </a:t>
            </a:r>
            <a:r>
              <a:rPr lang="fa-IR" sz="2400" u="sng" dirty="0">
                <a:solidFill>
                  <a:srgbClr val="FF0000"/>
                </a:solidFill>
              </a:rPr>
              <a:t>گیشه های بلیت فروشی </a:t>
            </a:r>
            <a:r>
              <a:rPr lang="fa-IR" sz="2400" dirty="0"/>
              <a:t>است؛ بلکه حیطه های مختلفی نظیر </a:t>
            </a:r>
            <a:r>
              <a:rPr lang="fa-IR" sz="2400" dirty="0">
                <a:solidFill>
                  <a:srgbClr val="336600"/>
                </a:solidFill>
                <a:effectLst>
                  <a:outerShdw blurRad="38100" dist="38100" dir="2700000" algn="tl">
                    <a:srgbClr val="000000">
                      <a:alpha val="43137"/>
                    </a:srgbClr>
                  </a:outerShdw>
                </a:effectLst>
              </a:rPr>
              <a:t>بازاریابی</a:t>
            </a:r>
            <a:r>
              <a:rPr lang="fa-IR" sz="2400" dirty="0"/>
              <a:t>، حمایت مالی، حسابداری و امور اجرایی را نیز شامل می شود.</a:t>
            </a:r>
            <a:endParaRPr lang="en-US" sz="2400" dirty="0"/>
          </a:p>
          <a:p>
            <a:pPr marL="342900" indent="-342900">
              <a:buFont typeface="Arial" panose="020B0604020202020204" pitchFamily="34" charset="0"/>
              <a:buChar char="•"/>
            </a:pPr>
            <a:endParaRPr lang="fa-IR" sz="2400" dirty="0" smtClean="0"/>
          </a:p>
          <a:p>
            <a:pPr marL="342900" indent="-342900">
              <a:buFont typeface="Arial" panose="020B0604020202020204" pitchFamily="34" charset="0"/>
              <a:buChar char="•"/>
            </a:pPr>
            <a:endParaRPr lang="fa-IR" sz="2400" dirty="0"/>
          </a:p>
          <a:p>
            <a:pPr marL="342900" indent="-342900">
              <a:buFont typeface="Arial" panose="020B0604020202020204" pitchFamily="34" charset="0"/>
              <a:buChar char="•"/>
            </a:pPr>
            <a:endParaRPr lang="fa-I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 y="1856232"/>
            <a:ext cx="3264408" cy="4553712"/>
          </a:xfrm>
          <a:prstGeom prst="rect">
            <a:avLst/>
          </a:prstGeom>
        </p:spPr>
      </p:pic>
    </p:spTree>
    <p:extLst>
      <p:ext uri="{BB962C8B-B14F-4D97-AF65-F5344CB8AC3E}">
        <p14:creationId xmlns:p14="http://schemas.microsoft.com/office/powerpoint/2010/main" val="25854248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453578"/>
          </a:xfrm>
          <a:solidFill>
            <a:schemeClr val="accent4">
              <a:lumMod val="60000"/>
              <a:lumOff val="40000"/>
            </a:schemeClr>
          </a:solidFill>
        </p:spPr>
        <p:txBody>
          <a:bodyPr/>
          <a:lstStyle/>
          <a:p>
            <a:pPr algn="ctr"/>
            <a:r>
              <a:rPr lang="fa-IR" b="1" dirty="0" smtClean="0"/>
              <a:t>مدیریت </a:t>
            </a:r>
            <a:r>
              <a:rPr lang="fa-IR" b="1" dirty="0" err="1" smtClean="0"/>
              <a:t>بلیت‌فروشی</a:t>
            </a:r>
            <a:r>
              <a:rPr lang="fa-IR" b="1" dirty="0" smtClean="0"/>
              <a:t/>
            </a:r>
            <a:br>
              <a:rPr lang="fa-IR" b="1" dirty="0" smtClean="0"/>
            </a:br>
            <a:r>
              <a:rPr lang="fa-IR" b="1" dirty="0" smtClean="0"/>
              <a:t>(</a:t>
            </a:r>
            <a:r>
              <a:rPr lang="en-US" b="1" dirty="0" smtClean="0"/>
              <a:t>Ticketing management</a:t>
            </a:r>
            <a:r>
              <a:rPr lang="fa-IR" b="1" dirty="0" smtClean="0"/>
              <a:t>)</a:t>
            </a:r>
            <a:endParaRPr lang="fa-IR" dirty="0"/>
          </a:p>
        </p:txBody>
      </p:sp>
      <p:sp>
        <p:nvSpPr>
          <p:cNvPr id="3" name="Content Placeholder 2"/>
          <p:cNvSpPr>
            <a:spLocks noGrp="1"/>
          </p:cNvSpPr>
          <p:nvPr>
            <p:ph idx="1"/>
          </p:nvPr>
        </p:nvSpPr>
        <p:spPr>
          <a:xfrm>
            <a:off x="609600" y="1892809"/>
            <a:ext cx="10972800" cy="4525963"/>
          </a:xfrm>
        </p:spPr>
        <p:txBody>
          <a:bodyPr/>
          <a:lstStyle/>
          <a:p>
            <a:r>
              <a:rPr lang="ar-SA" dirty="0"/>
              <a:t>مدیریت </a:t>
            </a:r>
            <a:r>
              <a:rPr lang="ar-SA" dirty="0" smtClean="0"/>
              <a:t>بلیت </a:t>
            </a:r>
            <a:r>
              <a:rPr lang="ar-SA" dirty="0"/>
              <a:t>فروشی رویدادهای </a:t>
            </a:r>
            <a:r>
              <a:rPr lang="ar-SA" dirty="0" smtClean="0"/>
              <a:t>ورزشی</a:t>
            </a:r>
            <a:r>
              <a:rPr lang="fa-IR" dirty="0" smtClean="0"/>
              <a:t> شامل </a:t>
            </a:r>
            <a:r>
              <a:rPr lang="ar-SA" dirty="0" smtClean="0"/>
              <a:t> </a:t>
            </a:r>
            <a:r>
              <a:rPr lang="ar-SA" dirty="0"/>
              <a:t>مجموعه­ای از فعالیت های برنامه ریزی، سازماندهی و کنترل است که تحت تأثیر استراتژی رویداد ورزشی قرار گرفته و به قیمت گذاری، توزیع و ترویج به منظور جلب توجه افراد ختم می شود. </a:t>
            </a:r>
            <a:endParaRPr lang="fa-IR" dirty="0" smtClean="0"/>
          </a:p>
          <a:p>
            <a:pPr marL="457200" indent="-457200">
              <a:buFont typeface="Wingdings" panose="05000000000000000000" pitchFamily="2" charset="2"/>
              <a:buChar char="q"/>
            </a:pPr>
            <a:r>
              <a:rPr lang="fa-IR" dirty="0"/>
              <a:t>فروش </a:t>
            </a:r>
            <a:r>
              <a:rPr lang="fa-IR" dirty="0" smtClean="0"/>
              <a:t>بلیت </a:t>
            </a:r>
            <a:r>
              <a:rPr lang="fa-IR" dirty="0"/>
              <a:t>یکی از مجاری های اصلی برای کسب درآمد در رویدادهای ورزشی است و این خود </a:t>
            </a:r>
            <a:r>
              <a:rPr lang="fa-IR" dirty="0" err="1"/>
              <a:t>مکانیسمی</a:t>
            </a:r>
            <a:r>
              <a:rPr lang="fa-IR" dirty="0"/>
              <a:t> برای سازمان دهندگان مسابقات است که پیش از برگزاری مسابقات برخی از هزینه های خود را جبران کنند. </a:t>
            </a:r>
          </a:p>
        </p:txBody>
      </p:sp>
    </p:spTree>
    <p:extLst>
      <p:ext uri="{BB962C8B-B14F-4D97-AF65-F5344CB8AC3E}">
        <p14:creationId xmlns:p14="http://schemas.microsoft.com/office/powerpoint/2010/main" val="172675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2400" dirty="0">
                <a:cs typeface="B Zar" panose="00000400000000000000" pitchFamily="2" charset="-78"/>
              </a:rPr>
              <a:t>نظریه کلاسیکها از قدیمی ترین و شناخته شدن نظریه های مطرح </a:t>
            </a:r>
            <a:r>
              <a:rPr lang="fa-IR" sz="2400" dirty="0" smtClean="0">
                <a:cs typeface="B Zar" panose="00000400000000000000" pitchFamily="2" charset="-78"/>
              </a:rPr>
              <a:t>در مدیریت </a:t>
            </a:r>
            <a:r>
              <a:rPr lang="fa-IR" sz="2400" dirty="0">
                <a:cs typeface="B Zar" panose="00000400000000000000" pitchFamily="2" charset="-78"/>
              </a:rPr>
              <a:t>است. این مکتب بین سالهای 1885تا 1940و به منظور ارائه راهکاری عقلایی </a:t>
            </a:r>
            <a:r>
              <a:rPr lang="fa-IR" sz="2400" dirty="0" smtClean="0">
                <a:cs typeface="B Zar" panose="00000400000000000000" pitchFamily="2" charset="-78"/>
              </a:rPr>
              <a:t>و علمی </a:t>
            </a:r>
            <a:r>
              <a:rPr lang="fa-IR" sz="2400" dirty="0">
                <a:cs typeface="B Zar" panose="00000400000000000000" pitchFamily="2" charset="-78"/>
              </a:rPr>
              <a:t>برای مدیریت سازمانها مطرح شد.</a:t>
            </a:r>
          </a:p>
          <a:p>
            <a:pPr algn="r" rtl="1"/>
            <a:r>
              <a:rPr lang="fa-IR" sz="2400" dirty="0" smtClean="0">
                <a:cs typeface="B Zar" panose="00000400000000000000" pitchFamily="2" charset="-78"/>
              </a:rPr>
              <a:t>این </a:t>
            </a:r>
            <a:r>
              <a:rPr lang="fa-IR" sz="2400" dirty="0">
                <a:cs typeface="B Zar" panose="00000400000000000000" pitchFamily="2" charset="-78"/>
              </a:rPr>
              <a:t>دانشمندان تحت عنوان نظریه پردازان مکتب کلاسیک مشهورند.</a:t>
            </a:r>
          </a:p>
          <a:p>
            <a:pPr algn="r" rtl="1"/>
            <a:r>
              <a:rPr lang="fa-IR" sz="2400" dirty="0">
                <a:cs typeface="B Zar" panose="00000400000000000000" pitchFamily="2" charset="-78"/>
              </a:rPr>
              <a:t>آنها بر ارائه اصول جهانشمول برای کاربرد در وضعیت های گوناگون</a:t>
            </a:r>
            <a:r>
              <a:rPr lang="fa-IR" sz="2400" dirty="0" smtClean="0">
                <a:cs typeface="B Zar" panose="00000400000000000000" pitchFamily="2" charset="-78"/>
              </a:rPr>
              <a:t>، تاکید </a:t>
            </a:r>
            <a:r>
              <a:rPr lang="fa-IR" sz="2400" dirty="0">
                <a:cs typeface="B Zar" panose="00000400000000000000" pitchFamily="2" charset="-78"/>
              </a:rPr>
              <a:t>دارند. </a:t>
            </a:r>
            <a:br>
              <a:rPr lang="fa-IR" sz="2400" dirty="0">
                <a:cs typeface="B Zar" panose="00000400000000000000" pitchFamily="2" charset="-78"/>
              </a:rPr>
            </a:br>
            <a:endParaRPr lang="en-US" sz="2400"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420624" y="3502152"/>
            <a:ext cx="8077200" cy="3243895"/>
          </a:xfrm>
          <a:prstGeom prst="rect">
            <a:avLst/>
          </a:prstGeom>
        </p:spPr>
      </p:pic>
      <p:sp>
        <p:nvSpPr>
          <p:cNvPr id="5" name="Title 1"/>
          <p:cNvSpPr txBox="1">
            <a:spLocks/>
          </p:cNvSpPr>
          <p:nvPr/>
        </p:nvSpPr>
        <p:spPr>
          <a:xfrm>
            <a:off x="838200" y="344366"/>
            <a:ext cx="10515600" cy="1325563"/>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b="1" dirty="0">
                <a:cs typeface="B Zar" panose="00000400000000000000" pitchFamily="2" charset="-78"/>
              </a:rPr>
              <a:t>نظریه های کلاسیک</a:t>
            </a:r>
            <a:endParaRPr lang="en-US" b="1" dirty="0">
              <a:cs typeface="B Zar" panose="00000400000000000000" pitchFamily="2" charset="-78"/>
            </a:endParaRPr>
          </a:p>
        </p:txBody>
      </p:sp>
    </p:spTree>
    <p:extLst>
      <p:ext uri="{BB962C8B-B14F-4D97-AF65-F5344CB8AC3E}">
        <p14:creationId xmlns:p14="http://schemas.microsoft.com/office/powerpoint/2010/main" val="17566897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fa-IR" b="1" dirty="0" smtClean="0"/>
              <a:t>هدف های مدیریت بلیت‌فروشی</a:t>
            </a:r>
            <a:endParaRPr lang="fa-IR" dirty="0"/>
          </a:p>
        </p:txBody>
      </p:sp>
      <p:sp>
        <p:nvSpPr>
          <p:cNvPr id="3" name="Content Placeholder 2"/>
          <p:cNvSpPr>
            <a:spLocks noGrp="1"/>
          </p:cNvSpPr>
          <p:nvPr>
            <p:ph idx="1"/>
          </p:nvPr>
        </p:nvSpPr>
        <p:spPr/>
        <p:txBody>
          <a:bodyPr/>
          <a:lstStyle/>
          <a:p>
            <a:r>
              <a:rPr lang="ar-SA" dirty="0"/>
              <a:t>در صورتی که رویه های فروش </a:t>
            </a:r>
            <a:r>
              <a:rPr lang="ar-SA" dirty="0" smtClean="0"/>
              <a:t>بلیت </a:t>
            </a:r>
            <a:r>
              <a:rPr lang="ar-SA" dirty="0"/>
              <a:t>در مسابقات ورزشی به </a:t>
            </a:r>
            <a:r>
              <a:rPr lang="fa-IR" dirty="0" smtClean="0"/>
              <a:t>درستی </a:t>
            </a:r>
            <a:r>
              <a:rPr lang="ar-SA" dirty="0" smtClean="0"/>
              <a:t>انجام </a:t>
            </a:r>
            <a:r>
              <a:rPr lang="ar-SA" dirty="0"/>
              <a:t>شود، شاهد تحقق اهداف زیر خواهیم بود:</a:t>
            </a:r>
            <a:endParaRPr lang="en-US" dirty="0" smtClean="0">
              <a:effectLst/>
            </a:endParaRPr>
          </a:p>
          <a:p>
            <a:r>
              <a:rPr lang="ar-SA" dirty="0"/>
              <a:t>1 ـ فراهم کردن امکان تماشای رویدادهای مهم ورزشی برای هواداران و تماشاچیان</a:t>
            </a:r>
            <a:endParaRPr lang="en-US" dirty="0" smtClean="0">
              <a:effectLst/>
            </a:endParaRPr>
          </a:p>
          <a:p>
            <a:r>
              <a:rPr lang="ar-SA" dirty="0"/>
              <a:t>2 ـ تأمین بخشی از هزینه های برگزاری مسابقات</a:t>
            </a:r>
            <a:endParaRPr lang="en-US" dirty="0" smtClean="0">
              <a:effectLst/>
            </a:endParaRPr>
          </a:p>
          <a:p>
            <a:r>
              <a:rPr lang="ar-SA" dirty="0"/>
              <a:t>3 ـ برگزاری منظم و توأم با امنیت رویداد ورزشی</a:t>
            </a:r>
            <a:endParaRPr lang="en-US" dirty="0" smtClean="0">
              <a:effectLst/>
            </a:endParaRPr>
          </a:p>
          <a:p>
            <a:r>
              <a:rPr lang="ar-SA" dirty="0"/>
              <a:t>4 ـ ایجاد تقاضای اجتماعی و افزایش تعداد تماشاگران</a:t>
            </a:r>
            <a:endParaRPr lang="en-US" dirty="0" smtClean="0">
              <a:effectLst/>
            </a:endParaRPr>
          </a:p>
          <a:p>
            <a:r>
              <a:rPr lang="ar-SA" dirty="0"/>
              <a:t>5 ـ ایجاد رضایت مندی شهروندان </a:t>
            </a:r>
            <a:r>
              <a:rPr lang="ar-SA" dirty="0" smtClean="0"/>
              <a:t>علاقمند </a:t>
            </a:r>
            <a:endParaRPr lang="en-US" dirty="0" smtClean="0">
              <a:effectLst/>
            </a:endParaRPr>
          </a:p>
          <a:p>
            <a:endParaRPr lang="fa-IR" dirty="0"/>
          </a:p>
        </p:txBody>
      </p:sp>
    </p:spTree>
    <p:extLst>
      <p:ext uri="{BB962C8B-B14F-4D97-AF65-F5344CB8AC3E}">
        <p14:creationId xmlns:p14="http://schemas.microsoft.com/office/powerpoint/2010/main" val="2340675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fa-IR" b="1" dirty="0" smtClean="0"/>
              <a:t>تشریح سیستم بلیت فروشی</a:t>
            </a:r>
            <a:endParaRPr lang="fa-IR" dirty="0"/>
          </a:p>
        </p:txBody>
      </p:sp>
      <p:sp>
        <p:nvSpPr>
          <p:cNvPr id="3" name="Content Placeholder 2"/>
          <p:cNvSpPr>
            <a:spLocks noGrp="1"/>
          </p:cNvSpPr>
          <p:nvPr>
            <p:ph idx="1"/>
          </p:nvPr>
        </p:nvSpPr>
        <p:spPr/>
        <p:txBody>
          <a:bodyPr/>
          <a:lstStyle/>
          <a:p>
            <a:r>
              <a:rPr lang="fa-IR" dirty="0"/>
              <a:t>پیشرفت های فناوری های کامپیوتری در 1980 به بعد انقلابی اساسی در فرایند فروش </a:t>
            </a:r>
            <a:r>
              <a:rPr lang="fa-IR" dirty="0" smtClean="0"/>
              <a:t>بلیت </a:t>
            </a:r>
            <a:r>
              <a:rPr lang="fa-IR" dirty="0"/>
              <a:t>در سازمان ها و رویدادهای ورزشی را به وجود آورد. </a:t>
            </a:r>
            <a:endParaRPr lang="fa-IR" dirty="0" smtClean="0"/>
          </a:p>
          <a:p>
            <a:r>
              <a:rPr lang="fa-IR" dirty="0" smtClean="0"/>
              <a:t>در </a:t>
            </a:r>
            <a:r>
              <a:rPr lang="fa-IR" dirty="0"/>
              <a:t>گذشته، </a:t>
            </a:r>
            <a:r>
              <a:rPr lang="fa-IR" dirty="0" smtClean="0"/>
              <a:t>بلیت </a:t>
            </a:r>
            <a:r>
              <a:rPr lang="fa-IR" dirty="0"/>
              <a:t>ها معمولاً در دفاتر پیشخوان ها و گیشه های </a:t>
            </a:r>
            <a:r>
              <a:rPr lang="fa-IR" dirty="0" smtClean="0"/>
              <a:t>بلیت </a:t>
            </a:r>
            <a:r>
              <a:rPr lang="fa-IR" dirty="0"/>
              <a:t>فروشی یا از طریق پست توسط سازمان ها به فروش می رسید. </a:t>
            </a:r>
            <a:endParaRPr lang="fa-IR" dirty="0" smtClean="0"/>
          </a:p>
          <a:p>
            <a:pPr marL="457200" indent="-457200">
              <a:buFont typeface="Wingdings" panose="05000000000000000000" pitchFamily="2" charset="2"/>
              <a:buChar char="q"/>
            </a:pPr>
            <a:r>
              <a:rPr lang="fa-IR" dirty="0" smtClean="0"/>
              <a:t>غالباً </a:t>
            </a:r>
            <a:r>
              <a:rPr lang="fa-IR" dirty="0"/>
              <a:t>سیستم های فروش </a:t>
            </a:r>
            <a:r>
              <a:rPr lang="fa-IR" dirty="0" smtClean="0"/>
              <a:t>بلیت </a:t>
            </a:r>
            <a:r>
              <a:rPr lang="fa-IR" dirty="0"/>
              <a:t>به صورت کاغذی بود و </a:t>
            </a:r>
            <a:r>
              <a:rPr lang="fa-IR" dirty="0" err="1"/>
              <a:t>معاملات</a:t>
            </a:r>
            <a:r>
              <a:rPr lang="fa-IR" dirty="0"/>
              <a:t> به صورت دستی انجام می </a:t>
            </a:r>
            <a:r>
              <a:rPr lang="fa-IR" dirty="0" smtClean="0"/>
              <a:t>شد.</a:t>
            </a:r>
            <a:endParaRPr lang="fa-IR" dirty="0"/>
          </a:p>
        </p:txBody>
      </p:sp>
    </p:spTree>
    <p:extLst>
      <p:ext uri="{BB962C8B-B14F-4D97-AF65-F5344CB8AC3E}">
        <p14:creationId xmlns:p14="http://schemas.microsoft.com/office/powerpoint/2010/main" val="111068003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fa-IR" b="1" dirty="0"/>
              <a:t>تشریح سیستم بلیت فروشی</a:t>
            </a:r>
            <a:endParaRPr lang="fa-IR" dirty="0"/>
          </a:p>
        </p:txBody>
      </p:sp>
      <p:sp>
        <p:nvSpPr>
          <p:cNvPr id="3" name="Content Placeholder 2"/>
          <p:cNvSpPr>
            <a:spLocks noGrp="1"/>
          </p:cNvSpPr>
          <p:nvPr>
            <p:ph idx="1"/>
          </p:nvPr>
        </p:nvSpPr>
        <p:spPr/>
        <p:txBody>
          <a:bodyPr/>
          <a:lstStyle/>
          <a:p>
            <a:r>
              <a:rPr lang="fa-IR" dirty="0" smtClean="0"/>
              <a:t>از </a:t>
            </a:r>
            <a:r>
              <a:rPr lang="fa-IR" dirty="0"/>
              <a:t>آنجایی که بیشتر </a:t>
            </a:r>
            <a:r>
              <a:rPr lang="fa-IR" dirty="0" err="1"/>
              <a:t>معاملات</a:t>
            </a:r>
            <a:r>
              <a:rPr lang="fa-IR" dirty="0"/>
              <a:t> در باجه های بلیت فروشی با پول نقد انجام می شد، معمولاً باجه های بلیت فروشی توسط </a:t>
            </a:r>
            <a:r>
              <a:rPr lang="fa-IR" u="sng" dirty="0">
                <a:solidFill>
                  <a:srgbClr val="FF0000"/>
                </a:solidFill>
              </a:rPr>
              <a:t>نیروهای امنیتی</a:t>
            </a:r>
            <a:r>
              <a:rPr lang="fa-IR" dirty="0"/>
              <a:t> و پوشش های خاص مورد حفاظت قرار می گرفتند. </a:t>
            </a:r>
            <a:endParaRPr lang="fa-IR" dirty="0" smtClean="0"/>
          </a:p>
          <a:p>
            <a:r>
              <a:rPr lang="fa-IR" dirty="0" smtClean="0"/>
              <a:t>وجود </a:t>
            </a:r>
            <a:r>
              <a:rPr lang="fa-IR" dirty="0"/>
              <a:t>چنین ویژگی </a:t>
            </a:r>
            <a:r>
              <a:rPr lang="fa-IR" dirty="0" err="1"/>
              <a:t>هایی</a:t>
            </a:r>
            <a:r>
              <a:rPr lang="fa-IR" dirty="0"/>
              <a:t> باعث شده بود که عملیات بلیت فروشی </a:t>
            </a:r>
            <a:r>
              <a:rPr lang="fa-IR" u="sng" dirty="0">
                <a:solidFill>
                  <a:srgbClr val="FF0000"/>
                </a:solidFill>
              </a:rPr>
              <a:t>خیلی کند </a:t>
            </a:r>
            <a:r>
              <a:rPr lang="fa-IR" dirty="0"/>
              <a:t>و با مشقت فراوان اجرا شود و همچنین </a:t>
            </a:r>
            <a:r>
              <a:rPr lang="fa-IR" u="sng" dirty="0"/>
              <a:t>اطلاعات اندکی در مورد مشتریان </a:t>
            </a:r>
            <a:r>
              <a:rPr lang="fa-IR" dirty="0"/>
              <a:t>جمع آوری شود. </a:t>
            </a:r>
            <a:endParaRPr lang="en-US" dirty="0"/>
          </a:p>
          <a:p>
            <a:endParaRPr lang="fa-IR" dirty="0"/>
          </a:p>
        </p:txBody>
      </p:sp>
      <p:sp>
        <p:nvSpPr>
          <p:cNvPr id="4" name="Slide Number Placeholder 3"/>
          <p:cNvSpPr>
            <a:spLocks noGrp="1"/>
          </p:cNvSpPr>
          <p:nvPr>
            <p:ph type="sldNum" sz="quarter" idx="12"/>
          </p:nvPr>
        </p:nvSpPr>
        <p:spPr/>
        <p:txBody>
          <a:bodyPr/>
          <a:lstStyle/>
          <a:p>
            <a:pPr>
              <a:defRPr/>
            </a:pPr>
            <a:fld id="{C4F98702-833D-4D4A-B547-5F086FE7825C}" type="slidenum">
              <a:rPr lang="en-US" smtClean="0">
                <a:solidFill>
                  <a:srgbClr val="000000"/>
                </a:solidFill>
              </a:rPr>
              <a:pPr>
                <a:defRPr/>
              </a:pPr>
              <a:t>192</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49" y="4818952"/>
            <a:ext cx="2740151" cy="1728090"/>
          </a:xfrm>
          <a:prstGeom prst="rect">
            <a:avLst/>
          </a:prstGeom>
        </p:spPr>
      </p:pic>
    </p:spTree>
    <p:extLst>
      <p:ext uri="{BB962C8B-B14F-4D97-AF65-F5344CB8AC3E}">
        <p14:creationId xmlns:p14="http://schemas.microsoft.com/office/powerpoint/2010/main" val="255474486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fa-IR" b="1" dirty="0" smtClean="0"/>
              <a:t>تشریح سیستم بلیت فروشی</a:t>
            </a:r>
            <a:endParaRPr lang="fa-IR" dirty="0"/>
          </a:p>
        </p:txBody>
      </p:sp>
      <p:sp>
        <p:nvSpPr>
          <p:cNvPr id="3" name="Content Placeholder 2"/>
          <p:cNvSpPr>
            <a:spLocks noGrp="1"/>
          </p:cNvSpPr>
          <p:nvPr>
            <p:ph idx="1"/>
          </p:nvPr>
        </p:nvSpPr>
        <p:spPr/>
        <p:txBody>
          <a:bodyPr/>
          <a:lstStyle/>
          <a:p>
            <a:r>
              <a:rPr lang="fa-IR" dirty="0" smtClean="0"/>
              <a:t>استفاده </a:t>
            </a:r>
            <a:r>
              <a:rPr lang="fa-IR" dirty="0"/>
              <a:t>از اینترنت </a:t>
            </a:r>
            <a:r>
              <a:rPr lang="fa-IR" dirty="0" err="1"/>
              <a:t>نحوۀ</a:t>
            </a:r>
            <a:r>
              <a:rPr lang="fa-IR" dirty="0"/>
              <a:t> دسترسی مشتریان به اطلاعات رویدادهای ورزشی را تغییر داده است و در برخی از کشورها به عنوان یکی از شیوه های رایج </a:t>
            </a:r>
            <a:r>
              <a:rPr lang="fa-IR" dirty="0" smtClean="0"/>
              <a:t>بلیت </a:t>
            </a:r>
            <a:r>
              <a:rPr lang="fa-IR" dirty="0"/>
              <a:t>فروشی عمل می کند.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657600"/>
            <a:ext cx="6648450" cy="2819400"/>
          </a:xfrm>
          <a:prstGeom prst="rect">
            <a:avLst/>
          </a:prstGeom>
        </p:spPr>
      </p:pic>
    </p:spTree>
    <p:extLst>
      <p:ext uri="{BB962C8B-B14F-4D97-AF65-F5344CB8AC3E}">
        <p14:creationId xmlns:p14="http://schemas.microsoft.com/office/powerpoint/2010/main" val="11542554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fa-IR" b="1" dirty="0"/>
              <a:t>تشریح سیستم بلیت فروشی</a:t>
            </a:r>
            <a:endParaRPr lang="fa-IR" dirty="0"/>
          </a:p>
        </p:txBody>
      </p:sp>
      <p:sp>
        <p:nvSpPr>
          <p:cNvPr id="3" name="Content Placeholder 2"/>
          <p:cNvSpPr>
            <a:spLocks noGrp="1"/>
          </p:cNvSpPr>
          <p:nvPr>
            <p:ph idx="1"/>
          </p:nvPr>
        </p:nvSpPr>
        <p:spPr/>
        <p:txBody>
          <a:bodyPr/>
          <a:lstStyle/>
          <a:p>
            <a:r>
              <a:rPr lang="fa-IR" dirty="0"/>
              <a:t>برخی از تکنولوژی های نوین اینترنتی نظیر </a:t>
            </a:r>
            <a:r>
              <a:rPr lang="en-US" dirty="0"/>
              <a:t>3G</a:t>
            </a:r>
            <a:r>
              <a:rPr lang="fa-IR" dirty="0"/>
              <a:t> و </a:t>
            </a:r>
            <a:r>
              <a:rPr lang="en-US" dirty="0"/>
              <a:t>SMS</a:t>
            </a:r>
            <a:r>
              <a:rPr lang="fa-IR" dirty="0"/>
              <a:t> که در تلفن های همراه موجود است، امکان خرید بلیت و بازاریابی رویدادهای ورزشی را فراهم آورده </a:t>
            </a:r>
            <a:r>
              <a:rPr lang="fa-IR" dirty="0" err="1"/>
              <a:t>اند</a:t>
            </a:r>
            <a:r>
              <a:rPr lang="fa-IR" dirty="0"/>
              <a:t>. </a:t>
            </a:r>
            <a:endParaRPr lang="fa-IR" dirty="0" smtClean="0"/>
          </a:p>
          <a:p>
            <a:r>
              <a:rPr lang="fa-IR" dirty="0" smtClean="0"/>
              <a:t>رشد </a:t>
            </a:r>
            <a:r>
              <a:rPr lang="fa-IR" dirty="0"/>
              <a:t>فزاینده در حیطه های ارتباطی که امکان تبلیغ در </a:t>
            </a:r>
            <a:r>
              <a:rPr lang="fa-IR" dirty="0" err="1"/>
              <a:t>بسترهای</a:t>
            </a:r>
            <a:r>
              <a:rPr lang="fa-IR" dirty="0"/>
              <a:t> صوتی- تصویری را فراهم کرده </a:t>
            </a:r>
            <a:r>
              <a:rPr lang="fa-IR" dirty="0" err="1"/>
              <a:t>اند</a:t>
            </a:r>
            <a:r>
              <a:rPr lang="fa-IR" dirty="0"/>
              <a:t>، بستری بالنسبه </a:t>
            </a:r>
            <a:r>
              <a:rPr lang="fa-IR" u="sng" dirty="0">
                <a:solidFill>
                  <a:srgbClr val="00B050"/>
                </a:solidFill>
                <a:effectLst>
                  <a:outerShdw blurRad="38100" dist="38100" dir="2700000" algn="tl">
                    <a:srgbClr val="000000">
                      <a:alpha val="43137"/>
                    </a:srgbClr>
                  </a:outerShdw>
                </a:effectLst>
              </a:rPr>
              <a:t>ایمن</a:t>
            </a:r>
            <a:r>
              <a:rPr lang="fa-IR" dirty="0">
                <a:effectLst>
                  <a:outerShdw blurRad="38100" dist="38100" dir="2700000" algn="tl">
                    <a:srgbClr val="000000">
                      <a:alpha val="43137"/>
                    </a:srgbClr>
                  </a:outerShdw>
                </a:effectLst>
              </a:rPr>
              <a:t> </a:t>
            </a:r>
            <a:r>
              <a:rPr lang="fa-IR" dirty="0"/>
              <a:t>برای خرید بلیت از طریق اینترنت را به وجود آورده </a:t>
            </a:r>
            <a:r>
              <a:rPr lang="fa-IR" dirty="0" err="1"/>
              <a:t>اند</a:t>
            </a:r>
            <a:r>
              <a:rPr lang="fa-IR" dirty="0"/>
              <a:t>؛ بدین صورت که خرید آنلاین به عنوان یکی از ابزارهای اساسی برای بسیاری از رویدادهای ورزشی تبدیل شده است. </a:t>
            </a:r>
            <a:endParaRPr lang="en-US" dirty="0"/>
          </a:p>
          <a:p>
            <a:endParaRPr lang="fa-IR" dirty="0"/>
          </a:p>
        </p:txBody>
      </p:sp>
      <p:sp>
        <p:nvSpPr>
          <p:cNvPr id="4" name="Slide Number Placeholder 3"/>
          <p:cNvSpPr>
            <a:spLocks noGrp="1"/>
          </p:cNvSpPr>
          <p:nvPr>
            <p:ph type="sldNum" sz="quarter" idx="12"/>
          </p:nvPr>
        </p:nvSpPr>
        <p:spPr/>
        <p:txBody>
          <a:bodyPr/>
          <a:lstStyle/>
          <a:p>
            <a:pPr>
              <a:defRPr/>
            </a:pPr>
            <a:fld id="{C4F98702-833D-4D4A-B547-5F086FE7825C}" type="slidenum">
              <a:rPr lang="en-US" smtClean="0">
                <a:solidFill>
                  <a:srgbClr val="000000"/>
                </a:solidFill>
              </a:rPr>
              <a:pPr>
                <a:defRPr/>
              </a:pPr>
              <a:t>194</a:t>
            </a:fld>
            <a:endParaRPr lang="en-US">
              <a:solidFill>
                <a:srgbClr val="000000"/>
              </a:solidFill>
            </a:endParaRPr>
          </a:p>
        </p:txBody>
      </p:sp>
    </p:spTree>
    <p:extLst>
      <p:ext uri="{BB962C8B-B14F-4D97-AF65-F5344CB8AC3E}">
        <p14:creationId xmlns:p14="http://schemas.microsoft.com/office/powerpoint/2010/main" val="11254814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txBody>
          <a:bodyPr/>
          <a:lstStyle/>
          <a:p>
            <a:pPr algn="ctr"/>
            <a:r>
              <a:rPr lang="fa-IR" b="1" dirty="0"/>
              <a:t>اجزای یک سیستم </a:t>
            </a:r>
            <a:r>
              <a:rPr lang="fa-IR" b="1" dirty="0" smtClean="0"/>
              <a:t>بلیت فروشی</a:t>
            </a:r>
            <a:endParaRPr lang="fa-IR" dirty="0"/>
          </a:p>
        </p:txBody>
      </p:sp>
      <p:sp>
        <p:nvSpPr>
          <p:cNvPr id="3" name="Content Placeholder 2"/>
          <p:cNvSpPr>
            <a:spLocks noGrp="1"/>
          </p:cNvSpPr>
          <p:nvPr>
            <p:ph idx="1"/>
          </p:nvPr>
        </p:nvSpPr>
        <p:spPr/>
        <p:txBody>
          <a:bodyPr/>
          <a:lstStyle/>
          <a:p>
            <a:r>
              <a:rPr lang="fa-IR" dirty="0"/>
              <a:t>در حالی که ممکن است از دیدگاه مشتریان این رویه ها ساده به نظر برسند، اما باید خاطر نشان کرد که سازمان دهندگان و مدیران رویداد استراتژی ها و سیستم های </a:t>
            </a:r>
            <a:r>
              <a:rPr lang="fa-IR" dirty="0" smtClean="0"/>
              <a:t>بلیت </a:t>
            </a:r>
            <a:r>
              <a:rPr lang="fa-IR" dirty="0"/>
              <a:t>فروشی خاصی برای مسابقات خود در نظر می گیرند. ماهیت و پیچیدگی این سیستم به عواملی نظیر اندازه و نوع رویداد و همچنین مخاطبان رویداد بستگی دارد. </a:t>
            </a:r>
          </a:p>
        </p:txBody>
      </p:sp>
    </p:spTree>
    <p:extLst>
      <p:ext uri="{BB962C8B-B14F-4D97-AF65-F5344CB8AC3E}">
        <p14:creationId xmlns:p14="http://schemas.microsoft.com/office/powerpoint/2010/main" val="33841384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638350" y="942340"/>
            <a:ext cx="1557919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fa-IR" b="1">
              <a:solidFill>
                <a:srgbClr val="000000"/>
              </a:solidFill>
              <a:latin typeface="Times New Roman" pitchFamily="18" charset="0"/>
              <a:cs typeface="Nazanin" pitchFamily="2" charset="-78"/>
            </a:endParaRPr>
          </a:p>
        </p:txBody>
      </p:sp>
      <p:graphicFrame>
        <p:nvGraphicFramePr>
          <p:cNvPr id="5" name="Object 4"/>
          <p:cNvGraphicFramePr>
            <a:graphicFrameLocks noChangeAspect="1"/>
          </p:cNvGraphicFramePr>
          <p:nvPr>
            <p:extLst/>
          </p:nvPr>
        </p:nvGraphicFramePr>
        <p:xfrm>
          <a:off x="2169695" y="1289859"/>
          <a:ext cx="7852610" cy="5379118"/>
        </p:xfrm>
        <a:graphic>
          <a:graphicData uri="http://schemas.openxmlformats.org/presentationml/2006/ole">
            <mc:AlternateContent xmlns:mc="http://schemas.openxmlformats.org/markup-compatibility/2006">
              <mc:Choice xmlns:v="urn:schemas-microsoft-com:vml" Requires="v">
                <p:oleObj spid="_x0000_s12340" name="Bitmap Image" r:id="rId3" imgW="14200000" imgH="7295238" progId="Paint.Picture">
                  <p:embed/>
                </p:oleObj>
              </mc:Choice>
              <mc:Fallback>
                <p:oleObj name="Bitmap Image" r:id="rId3" imgW="14200000" imgH="729523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695" y="1289859"/>
                        <a:ext cx="7852610" cy="5379118"/>
                      </a:xfrm>
                      <a:prstGeom prst="rect">
                        <a:avLst/>
                      </a:prstGeom>
                      <a:noFill/>
                    </p:spPr>
                  </p:pic>
                </p:oleObj>
              </mc:Fallback>
            </mc:AlternateContent>
          </a:graphicData>
        </a:graphic>
      </p:graphicFrame>
      <p:sp>
        <p:nvSpPr>
          <p:cNvPr id="6" name="Title 1"/>
          <p:cNvSpPr txBox="1">
            <a:spLocks/>
          </p:cNvSpPr>
          <p:nvPr/>
        </p:nvSpPr>
        <p:spPr>
          <a:xfrm>
            <a:off x="2477795" y="338630"/>
            <a:ext cx="6089781" cy="602440"/>
          </a:xfrm>
          <a:prstGeom prst="rect">
            <a:avLst/>
          </a:prstGeom>
          <a:solidFill>
            <a:schemeClr val="accent4">
              <a:lumMod val="60000"/>
              <a:lumOff val="40000"/>
            </a:schemeClr>
          </a:solidFill>
        </p:spPr>
        <p:txBody>
          <a:bodyPr/>
          <a:lstStyle>
            <a:lvl1pPr algn="ctr" rtl="1" eaLnBrk="0" fontAlgn="base" hangingPunct="0">
              <a:spcBef>
                <a:spcPct val="0"/>
              </a:spcBef>
              <a:spcAft>
                <a:spcPct val="0"/>
              </a:spcAft>
              <a:defRPr sz="4400">
                <a:solidFill>
                  <a:srgbClr val="FF6600"/>
                </a:solidFill>
                <a:latin typeface="+mj-lt"/>
                <a:ea typeface="+mj-ea"/>
                <a:cs typeface="+mj-cs"/>
              </a:defRPr>
            </a:lvl1pPr>
            <a:lvl2pPr algn="ctr" rtl="1" eaLnBrk="0" fontAlgn="base" hangingPunct="0">
              <a:spcBef>
                <a:spcPct val="0"/>
              </a:spcBef>
              <a:spcAft>
                <a:spcPct val="0"/>
              </a:spcAft>
              <a:defRPr sz="4400">
                <a:solidFill>
                  <a:srgbClr val="FF6600"/>
                </a:solidFill>
                <a:latin typeface="Arial" charset="0"/>
                <a:cs typeface="B Titr" pitchFamily="2" charset="-78"/>
              </a:defRPr>
            </a:lvl2pPr>
            <a:lvl3pPr algn="ctr" rtl="1" eaLnBrk="0" fontAlgn="base" hangingPunct="0">
              <a:spcBef>
                <a:spcPct val="0"/>
              </a:spcBef>
              <a:spcAft>
                <a:spcPct val="0"/>
              </a:spcAft>
              <a:defRPr sz="4400">
                <a:solidFill>
                  <a:srgbClr val="FF6600"/>
                </a:solidFill>
                <a:latin typeface="Arial" charset="0"/>
                <a:cs typeface="B Titr" pitchFamily="2" charset="-78"/>
              </a:defRPr>
            </a:lvl3pPr>
            <a:lvl4pPr algn="ctr" rtl="1" eaLnBrk="0" fontAlgn="base" hangingPunct="0">
              <a:spcBef>
                <a:spcPct val="0"/>
              </a:spcBef>
              <a:spcAft>
                <a:spcPct val="0"/>
              </a:spcAft>
              <a:defRPr sz="4400">
                <a:solidFill>
                  <a:srgbClr val="FF6600"/>
                </a:solidFill>
                <a:latin typeface="Arial" charset="0"/>
                <a:cs typeface="B Titr" pitchFamily="2" charset="-78"/>
              </a:defRPr>
            </a:lvl4pPr>
            <a:lvl5pPr algn="ctr" rtl="1" eaLnBrk="0" fontAlgn="base" hangingPunct="0">
              <a:spcBef>
                <a:spcPct val="0"/>
              </a:spcBef>
              <a:spcAft>
                <a:spcPct val="0"/>
              </a:spcAft>
              <a:defRPr sz="4400">
                <a:solidFill>
                  <a:srgbClr val="FF6600"/>
                </a:solidFill>
                <a:latin typeface="Arial" charset="0"/>
                <a:cs typeface="B Titr" pitchFamily="2" charset="-78"/>
              </a:defRPr>
            </a:lvl5pPr>
            <a:lvl6pPr marL="457200" algn="ctr" rtl="1" fontAlgn="base">
              <a:spcBef>
                <a:spcPct val="0"/>
              </a:spcBef>
              <a:spcAft>
                <a:spcPct val="0"/>
              </a:spcAft>
              <a:defRPr sz="4400">
                <a:solidFill>
                  <a:srgbClr val="FF6600"/>
                </a:solidFill>
                <a:latin typeface="Arial" charset="0"/>
                <a:cs typeface="B Titr" pitchFamily="2" charset="-78"/>
              </a:defRPr>
            </a:lvl6pPr>
            <a:lvl7pPr marL="914400" algn="ctr" rtl="1" fontAlgn="base">
              <a:spcBef>
                <a:spcPct val="0"/>
              </a:spcBef>
              <a:spcAft>
                <a:spcPct val="0"/>
              </a:spcAft>
              <a:defRPr sz="4400">
                <a:solidFill>
                  <a:srgbClr val="FF6600"/>
                </a:solidFill>
                <a:latin typeface="Arial" charset="0"/>
                <a:cs typeface="B Titr" pitchFamily="2" charset="-78"/>
              </a:defRPr>
            </a:lvl7pPr>
            <a:lvl8pPr marL="1371600" algn="ctr" rtl="1" fontAlgn="base">
              <a:spcBef>
                <a:spcPct val="0"/>
              </a:spcBef>
              <a:spcAft>
                <a:spcPct val="0"/>
              </a:spcAft>
              <a:defRPr sz="4400">
                <a:solidFill>
                  <a:srgbClr val="FF6600"/>
                </a:solidFill>
                <a:latin typeface="Arial" charset="0"/>
                <a:cs typeface="B Titr" pitchFamily="2" charset="-78"/>
              </a:defRPr>
            </a:lvl8pPr>
            <a:lvl9pPr marL="1828800" algn="ctr" rtl="1" fontAlgn="base">
              <a:spcBef>
                <a:spcPct val="0"/>
              </a:spcBef>
              <a:spcAft>
                <a:spcPct val="0"/>
              </a:spcAft>
              <a:defRPr sz="4400">
                <a:solidFill>
                  <a:srgbClr val="FF6600"/>
                </a:solidFill>
                <a:latin typeface="Arial" charset="0"/>
                <a:cs typeface="B Titr" pitchFamily="2" charset="-78"/>
              </a:defRPr>
            </a:lvl9pPr>
          </a:lstStyle>
          <a:p>
            <a:r>
              <a:rPr lang="fa-IR" sz="3200" b="1" kern="0" dirty="0"/>
              <a:t>اجزای یک سیستم بلیت فروشی</a:t>
            </a:r>
            <a:endParaRPr lang="fa-IR" sz="3200" kern="0" dirty="0"/>
          </a:p>
        </p:txBody>
      </p:sp>
    </p:spTree>
    <p:extLst>
      <p:ext uri="{BB962C8B-B14F-4D97-AF65-F5344CB8AC3E}">
        <p14:creationId xmlns:p14="http://schemas.microsoft.com/office/powerpoint/2010/main" val="290474682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ar-SA" dirty="0"/>
              <a:t>روش های مختلف قیمت گذاری </a:t>
            </a:r>
            <a:r>
              <a:rPr lang="ar-SA" dirty="0" smtClean="0"/>
              <a:t>بلیت </a:t>
            </a:r>
            <a:endParaRPr lang="fa-IR" dirty="0"/>
          </a:p>
        </p:txBody>
      </p:sp>
      <p:sp>
        <p:nvSpPr>
          <p:cNvPr id="3" name="Content Placeholder 2"/>
          <p:cNvSpPr>
            <a:spLocks noGrp="1"/>
          </p:cNvSpPr>
          <p:nvPr>
            <p:ph idx="1"/>
          </p:nvPr>
        </p:nvSpPr>
        <p:spPr/>
        <p:txBody>
          <a:bodyPr>
            <a:normAutofit fontScale="85000" lnSpcReduction="20000"/>
          </a:bodyPr>
          <a:lstStyle/>
          <a:p>
            <a:r>
              <a:rPr lang="ar-SA" dirty="0"/>
              <a:t> </a:t>
            </a:r>
            <a:endParaRPr lang="en-US" dirty="0" smtClean="0">
              <a:effectLst/>
            </a:endParaRPr>
          </a:p>
          <a:p>
            <a:r>
              <a:rPr lang="ar-SA" dirty="0"/>
              <a:t>1 ـ </a:t>
            </a:r>
            <a:r>
              <a:rPr lang="ar-SA" b="1" dirty="0">
                <a:solidFill>
                  <a:srgbClr val="FF0000"/>
                </a:solidFill>
                <a:effectLst>
                  <a:outerShdw blurRad="38100" dist="38100" dir="2700000" algn="tl">
                    <a:srgbClr val="000000">
                      <a:alpha val="43137"/>
                    </a:srgbClr>
                  </a:outerShdw>
                </a:effectLst>
              </a:rPr>
              <a:t>قیمت گذاری یکسان</a:t>
            </a:r>
            <a:r>
              <a:rPr lang="ar-SA" dirty="0">
                <a:solidFill>
                  <a:srgbClr val="FF0000"/>
                </a:solidFill>
                <a:effectLst>
                  <a:outerShdw blurRad="38100" dist="38100" dir="2700000" algn="tl">
                    <a:srgbClr val="000000">
                      <a:alpha val="43137"/>
                    </a:srgbClr>
                  </a:outerShdw>
                </a:effectLst>
              </a:rPr>
              <a:t> </a:t>
            </a:r>
            <a:r>
              <a:rPr lang="ar-SA" dirty="0"/>
              <a:t>ـ تعیین قیمت یکسان </a:t>
            </a:r>
            <a:r>
              <a:rPr lang="ar-SA" dirty="0" smtClean="0"/>
              <a:t>بلیت </a:t>
            </a:r>
            <a:r>
              <a:rPr lang="ar-SA" dirty="0"/>
              <a:t>در زمان هایی که امکان جداسازی محل تماشاچیان وجود ندارد، صورت می گیرد</a:t>
            </a:r>
            <a:r>
              <a:rPr lang="en-US" dirty="0" smtClean="0">
                <a:effectLst/>
              </a:rPr>
              <a:t>.</a:t>
            </a:r>
          </a:p>
          <a:p>
            <a:r>
              <a:rPr lang="ar-SA" dirty="0"/>
              <a:t>2 ـ </a:t>
            </a:r>
            <a:r>
              <a:rPr lang="ar-SA" dirty="0">
                <a:solidFill>
                  <a:srgbClr val="FF0000"/>
                </a:solidFill>
                <a:effectLst>
                  <a:outerShdw blurRad="38100" dist="38100" dir="2700000" algn="tl">
                    <a:srgbClr val="000000">
                      <a:alpha val="43137"/>
                    </a:srgbClr>
                  </a:outerShdw>
                </a:effectLst>
              </a:rPr>
              <a:t>قیمت گذاری متفاوت </a:t>
            </a:r>
            <a:r>
              <a:rPr lang="ar-SA" dirty="0"/>
              <a:t>ـ تعیین قیمت </a:t>
            </a:r>
            <a:r>
              <a:rPr lang="ar-SA" dirty="0" smtClean="0"/>
              <a:t>بلیت </a:t>
            </a:r>
            <a:r>
              <a:rPr lang="ar-SA" dirty="0"/>
              <a:t>بر اساس شاخص های گروه های جمعیتی، محل جغرافیایی رویداد، محل استقرار صندلی تماشاچیان و غیره تعیین می شو د.</a:t>
            </a:r>
            <a:endParaRPr lang="en-US" dirty="0" smtClean="0">
              <a:effectLst/>
            </a:endParaRPr>
          </a:p>
          <a:p>
            <a:r>
              <a:rPr lang="ar-SA" dirty="0"/>
              <a:t>3 ـ </a:t>
            </a:r>
            <a:r>
              <a:rPr lang="ar-SA" dirty="0">
                <a:solidFill>
                  <a:srgbClr val="FF0000"/>
                </a:solidFill>
                <a:effectLst>
                  <a:outerShdw blurRad="38100" dist="38100" dir="2700000" algn="tl">
                    <a:srgbClr val="000000">
                      <a:alpha val="43137"/>
                    </a:srgbClr>
                  </a:outerShdw>
                </a:effectLst>
              </a:rPr>
              <a:t>قیمت گذاری توأم با چانه زنی </a:t>
            </a:r>
            <a:r>
              <a:rPr lang="ar-SA" dirty="0"/>
              <a:t>ـ قیمت </a:t>
            </a:r>
            <a:r>
              <a:rPr lang="ar-SA" dirty="0" smtClean="0"/>
              <a:t>بلیت </a:t>
            </a:r>
            <a:r>
              <a:rPr lang="ar-SA" dirty="0"/>
              <a:t>براساس چانه زنی بین مشتری و فروشنده مشخص می شود</a:t>
            </a:r>
            <a:r>
              <a:rPr lang="en-US" dirty="0" smtClean="0">
                <a:effectLst/>
              </a:rPr>
              <a:t>.</a:t>
            </a:r>
          </a:p>
          <a:p>
            <a:r>
              <a:rPr lang="ar-SA" dirty="0"/>
              <a:t>4 ـ </a:t>
            </a:r>
            <a:r>
              <a:rPr lang="ar-SA" dirty="0">
                <a:solidFill>
                  <a:srgbClr val="FF0000"/>
                </a:solidFill>
                <a:effectLst>
                  <a:outerShdw blurRad="38100" dist="38100" dir="2700000" algn="tl">
                    <a:srgbClr val="000000">
                      <a:alpha val="43137"/>
                    </a:srgbClr>
                  </a:outerShdw>
                </a:effectLst>
              </a:rPr>
              <a:t>قیمت گذاری توأم با تخفیف </a:t>
            </a:r>
            <a:r>
              <a:rPr lang="ar-SA" dirty="0"/>
              <a:t>ـ برای افرادی که مجموعه­ای از </a:t>
            </a:r>
            <a:r>
              <a:rPr lang="ar-SA" dirty="0" smtClean="0"/>
              <a:t>بلیت </a:t>
            </a:r>
            <a:r>
              <a:rPr lang="ar-SA" dirty="0"/>
              <a:t>مسابقات را تهیه می کنند تخفیف و کاهش قیمت منظور می شود</a:t>
            </a:r>
            <a:r>
              <a:rPr lang="en-US" dirty="0" smtClean="0">
                <a:effectLst/>
              </a:rPr>
              <a:t>.</a:t>
            </a:r>
          </a:p>
          <a:p>
            <a:r>
              <a:rPr lang="ar-SA" dirty="0"/>
              <a:t>5 ـ </a:t>
            </a:r>
            <a:r>
              <a:rPr lang="ar-SA" dirty="0">
                <a:solidFill>
                  <a:srgbClr val="FF0000"/>
                </a:solidFill>
                <a:effectLst>
                  <a:outerShdw blurRad="38100" dist="38100" dir="2700000" algn="tl">
                    <a:srgbClr val="000000">
                      <a:alpha val="43137"/>
                    </a:srgbClr>
                  </a:outerShdw>
                </a:effectLst>
              </a:rPr>
              <a:t>قیمت گذاری مرکب </a:t>
            </a:r>
            <a:r>
              <a:rPr lang="ar-SA" dirty="0"/>
              <a:t>ـ به طور مثال آژانس های مسافرتی که </a:t>
            </a:r>
            <a:r>
              <a:rPr lang="ar-SA" dirty="0" smtClean="0"/>
              <a:t>بلیت </a:t>
            </a:r>
            <a:r>
              <a:rPr lang="ar-SA" dirty="0"/>
              <a:t>مسابقات جام جهانی فوتبال را به دست می آورند، هزینه های مسافرت، هتل و غذا و ایاب و ذهاب را به طور یک جا از متقاضی دریافت می کنند. </a:t>
            </a:r>
            <a:endParaRPr lang="en-US" dirty="0" smtClean="0">
              <a:effectLst/>
            </a:endParaRPr>
          </a:p>
          <a:p>
            <a:endParaRPr lang="fa-IR" dirty="0"/>
          </a:p>
        </p:txBody>
      </p:sp>
    </p:spTree>
    <p:extLst>
      <p:ext uri="{BB962C8B-B14F-4D97-AF65-F5344CB8AC3E}">
        <p14:creationId xmlns:p14="http://schemas.microsoft.com/office/powerpoint/2010/main" val="8864749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ar-SA" sz="3600" b="1" dirty="0"/>
              <a:t>عوامل تأثیر گذار بر قیمت بلیت یک رویداد ورزشی </a:t>
            </a:r>
            <a:endParaRPr lang="fa-IR" sz="3600" dirty="0"/>
          </a:p>
        </p:txBody>
      </p:sp>
      <p:sp>
        <p:nvSpPr>
          <p:cNvPr id="3" name="Content Placeholder 2"/>
          <p:cNvSpPr>
            <a:spLocks noGrp="1"/>
          </p:cNvSpPr>
          <p:nvPr>
            <p:ph idx="1"/>
          </p:nvPr>
        </p:nvSpPr>
        <p:spPr>
          <a:xfrm>
            <a:off x="1981200" y="1676401"/>
            <a:ext cx="8229600" cy="4525963"/>
          </a:xfrm>
        </p:spPr>
        <p:txBody>
          <a:bodyPr>
            <a:normAutofit fontScale="85000" lnSpcReduction="10000"/>
          </a:bodyPr>
          <a:lstStyle/>
          <a:p>
            <a:r>
              <a:rPr lang="ar-SA" b="1" dirty="0"/>
              <a:t> </a:t>
            </a:r>
            <a:endParaRPr lang="en-US" dirty="0" smtClean="0">
              <a:effectLst/>
            </a:endParaRPr>
          </a:p>
          <a:p>
            <a:r>
              <a:rPr lang="ar-SA" dirty="0"/>
              <a:t>1 ـ میزان علاقه مندی و استقبال مردم شهر یا کشور میزبان مسابقات</a:t>
            </a:r>
            <a:endParaRPr lang="en-US" dirty="0" smtClean="0">
              <a:effectLst/>
            </a:endParaRPr>
          </a:p>
          <a:p>
            <a:r>
              <a:rPr lang="ar-SA" dirty="0"/>
              <a:t>2 ـ وجود توانمندی و امکانات مطلوب در مکان برگزاری</a:t>
            </a:r>
            <a:endParaRPr lang="en-US" dirty="0" smtClean="0">
              <a:effectLst/>
            </a:endParaRPr>
          </a:p>
          <a:p>
            <a:r>
              <a:rPr lang="ar-SA" dirty="0"/>
              <a:t>3 ـ مناسب بودن زمان برگزاری مسابقات</a:t>
            </a:r>
            <a:endParaRPr lang="en-US" dirty="0" smtClean="0">
              <a:effectLst/>
            </a:endParaRPr>
          </a:p>
          <a:p>
            <a:r>
              <a:rPr lang="ar-SA" dirty="0"/>
              <a:t>4 ـ تقارن زمان برگزاری مسابقه با مسابقات مشابه</a:t>
            </a:r>
            <a:endParaRPr lang="en-US" dirty="0" smtClean="0">
              <a:effectLst/>
            </a:endParaRPr>
          </a:p>
          <a:p>
            <a:r>
              <a:rPr lang="ar-SA" dirty="0"/>
              <a:t>5 ـ سطح برگزاری مسابقه (فینال و اهدای جایزه) و یا اهمیت رویداد (مراسم افتتاحیه یا اختتامیه)</a:t>
            </a:r>
            <a:endParaRPr lang="en-US" dirty="0" smtClean="0">
              <a:effectLst/>
            </a:endParaRPr>
          </a:p>
          <a:p>
            <a:r>
              <a:rPr lang="ar-SA" dirty="0"/>
              <a:t>6 ـ توانایی تیم کشور میزبان در رقابت با سایر کشورها </a:t>
            </a:r>
            <a:endParaRPr lang="en-US" dirty="0" smtClean="0">
              <a:effectLst/>
            </a:endParaRPr>
          </a:p>
          <a:p>
            <a:r>
              <a:rPr lang="ar-SA" dirty="0"/>
              <a:t>7 ـ میزان قیمت </a:t>
            </a:r>
            <a:r>
              <a:rPr lang="ar-SA" dirty="0" smtClean="0"/>
              <a:t>بلیت </a:t>
            </a:r>
            <a:r>
              <a:rPr lang="ar-SA" dirty="0"/>
              <a:t>در رویدادهای مشابه</a:t>
            </a:r>
            <a:endParaRPr lang="en-US" dirty="0" smtClean="0">
              <a:effectLst/>
            </a:endParaRPr>
          </a:p>
          <a:p>
            <a:r>
              <a:rPr lang="ar-SA" dirty="0"/>
              <a:t>8 ـ نزدیکی یا دوری صندلی تماشاچی به صحنه مسابقه</a:t>
            </a:r>
            <a:r>
              <a:rPr lang="en-US" dirty="0" smtClean="0">
                <a:effectLst/>
              </a:rPr>
              <a:t>.</a:t>
            </a:r>
          </a:p>
          <a:p>
            <a:endParaRPr lang="fa-IR" dirty="0"/>
          </a:p>
        </p:txBody>
      </p:sp>
    </p:spTree>
    <p:extLst>
      <p:ext uri="{BB962C8B-B14F-4D97-AF65-F5344CB8AC3E}">
        <p14:creationId xmlns:p14="http://schemas.microsoft.com/office/powerpoint/2010/main" val="18054072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pPr algn="ctr"/>
            <a:r>
              <a:rPr lang="fa-IR" dirty="0" smtClean="0"/>
              <a:t>رایج ترین </a:t>
            </a:r>
            <a:r>
              <a:rPr lang="fa-IR" b="1" dirty="0" smtClean="0"/>
              <a:t>سیستم های توزیع بلیت</a:t>
            </a:r>
            <a:endParaRPr lang="fa-IR"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fa-IR" b="1" dirty="0"/>
              <a:t>فروش چهره به </a:t>
            </a:r>
            <a:r>
              <a:rPr lang="fa-IR" b="1" dirty="0" smtClean="0"/>
              <a:t>چهره</a:t>
            </a:r>
            <a:endParaRPr lang="fa-IR" dirty="0"/>
          </a:p>
          <a:p>
            <a:pPr marL="457200" indent="-457200">
              <a:buFont typeface="Wingdings" panose="05000000000000000000" pitchFamily="2" charset="2"/>
              <a:buChar char="q"/>
            </a:pPr>
            <a:r>
              <a:rPr lang="fa-IR" dirty="0" smtClean="0"/>
              <a:t> </a:t>
            </a:r>
            <a:r>
              <a:rPr lang="fa-IR" b="1" dirty="0" smtClean="0"/>
              <a:t>فروش تلفنی</a:t>
            </a:r>
            <a:r>
              <a:rPr lang="fa-IR" dirty="0" smtClean="0"/>
              <a:t> </a:t>
            </a:r>
          </a:p>
          <a:p>
            <a:pPr marL="457200" indent="-457200">
              <a:buFont typeface="Wingdings" panose="05000000000000000000" pitchFamily="2" charset="2"/>
              <a:buChar char="q"/>
            </a:pPr>
            <a:r>
              <a:rPr lang="fa-IR" b="1" dirty="0"/>
              <a:t>فروش پستی یا از طریق </a:t>
            </a:r>
            <a:r>
              <a:rPr lang="fa-IR" b="1" dirty="0" smtClean="0"/>
              <a:t>فکس</a:t>
            </a:r>
            <a:endParaRPr lang="fa-IR" dirty="0" smtClean="0"/>
          </a:p>
          <a:p>
            <a:pPr marL="457200" indent="-457200">
              <a:buFont typeface="Wingdings" panose="05000000000000000000" pitchFamily="2" charset="2"/>
              <a:buChar char="q"/>
            </a:pPr>
            <a:r>
              <a:rPr lang="fa-IR" b="1" dirty="0"/>
              <a:t>فروش </a:t>
            </a:r>
            <a:r>
              <a:rPr lang="fa-IR" b="1" dirty="0" smtClean="0"/>
              <a:t>آنلاین</a:t>
            </a:r>
            <a:r>
              <a:rPr lang="fa-IR" dirty="0" smtClean="0"/>
              <a:t> </a:t>
            </a:r>
          </a:p>
          <a:p>
            <a:pPr marL="457200" indent="-457200">
              <a:buFont typeface="Wingdings" panose="05000000000000000000" pitchFamily="2" charset="2"/>
              <a:buChar char="q"/>
            </a:pPr>
            <a:r>
              <a:rPr lang="fa-IR" b="1" dirty="0"/>
              <a:t>تخصیص </a:t>
            </a:r>
            <a:r>
              <a:rPr lang="fa-IR" b="1" dirty="0" smtClean="0"/>
              <a:t>بلیت </a:t>
            </a:r>
            <a:r>
              <a:rPr lang="fa-IR" b="1" dirty="0"/>
              <a:t>به حامیان و سایر </a:t>
            </a:r>
            <a:r>
              <a:rPr lang="fa-IR" b="1" dirty="0" smtClean="0"/>
              <a:t>سهامداران</a:t>
            </a:r>
            <a:endParaRPr lang="fa-IR" dirty="0" smtClean="0"/>
          </a:p>
          <a:p>
            <a:pPr marL="457200" indent="-457200">
              <a:buFont typeface="Wingdings" panose="05000000000000000000" pitchFamily="2" charset="2"/>
              <a:buChar char="q"/>
            </a:pPr>
            <a:r>
              <a:rPr lang="fa-IR" b="1" dirty="0"/>
              <a:t>فروش </a:t>
            </a:r>
            <a:r>
              <a:rPr lang="fa-IR" b="1" dirty="0" smtClean="0"/>
              <a:t>بلیت </a:t>
            </a:r>
            <a:r>
              <a:rPr lang="fa-IR" b="1" dirty="0"/>
              <a:t>توسط آژانس های توزیع </a:t>
            </a:r>
            <a:r>
              <a:rPr lang="fa-IR" b="1" dirty="0" smtClean="0"/>
              <a:t>بلیت</a:t>
            </a:r>
            <a:endParaRPr lang="fa-IR" dirty="0" smtClean="0"/>
          </a:p>
          <a:p>
            <a:pPr marL="457200" indent="-457200">
              <a:buFont typeface="Wingdings" panose="05000000000000000000" pitchFamily="2" charset="2"/>
              <a:buChar char="q"/>
            </a:pPr>
            <a:r>
              <a:rPr lang="fa-IR" b="1" dirty="0"/>
              <a:t>بازار دوم(بازار سیاه</a:t>
            </a:r>
            <a:r>
              <a:rPr lang="fa-IR" b="1" dirty="0" smtClean="0"/>
              <a:t>)</a:t>
            </a:r>
            <a:endParaRPr lang="fa-IR" dirty="0"/>
          </a:p>
        </p:txBody>
      </p:sp>
    </p:spTree>
    <p:extLst>
      <p:ext uri="{BB962C8B-B14F-4D97-AF65-F5344CB8AC3E}">
        <p14:creationId xmlns:p14="http://schemas.microsoft.com/office/powerpoint/2010/main" val="218926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79195"/>
          </a:xfrm>
        </p:spPr>
        <p:txBody>
          <a:bodyPr/>
          <a:lstStyle/>
          <a:p>
            <a:pPr algn="ctr"/>
            <a:r>
              <a:rPr lang="fa-IR" b="1" dirty="0" smtClean="0">
                <a:cs typeface="B Mitra" panose="00000400000000000000" pitchFamily="2" charset="-78"/>
              </a:rPr>
              <a:t>سرفصل مطالب</a:t>
            </a:r>
            <a:endParaRPr lang="en-US" dirty="0"/>
          </a:p>
        </p:txBody>
      </p:sp>
      <p:sp>
        <p:nvSpPr>
          <p:cNvPr id="3" name="Content Placeholder 2"/>
          <p:cNvSpPr>
            <a:spLocks noGrp="1"/>
          </p:cNvSpPr>
          <p:nvPr>
            <p:ph idx="1"/>
          </p:nvPr>
        </p:nvSpPr>
        <p:spPr>
          <a:xfrm>
            <a:off x="6309360" y="1825625"/>
            <a:ext cx="5044440" cy="4351338"/>
          </a:xfrm>
          <a:solidFill>
            <a:schemeClr val="accent4">
              <a:lumMod val="20000"/>
              <a:lumOff val="80000"/>
            </a:schemeClr>
          </a:solidFill>
        </p:spPr>
        <p:txBody>
          <a:bodyPr>
            <a:normAutofit fontScale="92500" lnSpcReduction="10000"/>
          </a:bodyPr>
          <a:lstStyle/>
          <a:p>
            <a:pPr algn="just" rtl="1"/>
            <a:r>
              <a:rPr lang="fa-IR" dirty="0" smtClean="0">
                <a:solidFill>
                  <a:srgbClr val="FF0000"/>
                </a:solidFill>
                <a:cs typeface="B Mitra" panose="00000400000000000000" pitchFamily="2" charset="-78"/>
              </a:rPr>
              <a:t>فصل اول: </a:t>
            </a:r>
            <a:r>
              <a:rPr lang="fa-IR" dirty="0" smtClean="0">
                <a:cs typeface="B Mitra" panose="00000400000000000000" pitchFamily="2" charset="-78"/>
              </a:rPr>
              <a:t>مبانی و نظریه های سازمان و مدیریت</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دوم: </a:t>
            </a:r>
            <a:r>
              <a:rPr lang="fa-IR" dirty="0" smtClean="0">
                <a:cs typeface="B Mitra" panose="00000400000000000000" pitchFamily="2" charset="-78"/>
              </a:rPr>
              <a:t>برنامه ریزی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سوم: </a:t>
            </a:r>
            <a:r>
              <a:rPr lang="fa-IR" dirty="0" smtClean="0">
                <a:cs typeface="B Mitra" panose="00000400000000000000" pitchFamily="2" charset="-78"/>
              </a:rPr>
              <a:t>سازمان دهی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چهارم: </a:t>
            </a:r>
            <a:r>
              <a:rPr lang="fa-IR" dirty="0" smtClean="0">
                <a:cs typeface="B Mitra" panose="00000400000000000000" pitchFamily="2" charset="-78"/>
              </a:rPr>
              <a:t>سازمان های ورزشی بین المللی و داخلی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پنجم: </a:t>
            </a:r>
            <a:r>
              <a:rPr lang="fa-IR" dirty="0" smtClean="0">
                <a:cs typeface="B Mitra" panose="00000400000000000000" pitchFamily="2" charset="-78"/>
              </a:rPr>
              <a:t>سازمان دهی مسابقات و جشنواره های ورزشی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ششم: </a:t>
            </a:r>
            <a:r>
              <a:rPr lang="fa-IR" dirty="0" smtClean="0">
                <a:cs typeface="B Mitra" panose="00000400000000000000" pitchFamily="2" charset="-78"/>
              </a:rPr>
              <a:t>مدیریت رویدادهای ورزشی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هفتم: </a:t>
            </a:r>
            <a:r>
              <a:rPr lang="fa-IR" dirty="0" smtClean="0">
                <a:cs typeface="B Mitra" panose="00000400000000000000" pitchFamily="2" charset="-78"/>
              </a:rPr>
              <a:t>مدیریت منابع انسانی و داوطلبان در ورزش</a:t>
            </a:r>
            <a:endParaRPr lang="en-US" dirty="0">
              <a:cs typeface="B Mitra" panose="00000400000000000000" pitchFamily="2" charset="-78"/>
            </a:endParaRPr>
          </a:p>
        </p:txBody>
      </p:sp>
      <p:sp>
        <p:nvSpPr>
          <p:cNvPr id="4" name="Content Placeholder 2"/>
          <p:cNvSpPr txBox="1">
            <a:spLocks/>
          </p:cNvSpPr>
          <p:nvPr/>
        </p:nvSpPr>
        <p:spPr>
          <a:xfrm>
            <a:off x="765048" y="1825625"/>
            <a:ext cx="5044440" cy="4351338"/>
          </a:xfrm>
          <a:prstGeom prst="rect">
            <a:avLst/>
          </a:prstGeom>
          <a:solidFill>
            <a:schemeClr val="accent4">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هشتم: </a:t>
            </a:r>
            <a:r>
              <a:rPr lang="fa-IR" dirty="0" smtClean="0">
                <a:cs typeface="B Mitra" panose="00000400000000000000" pitchFamily="2" charset="-78"/>
              </a:rPr>
              <a:t>مدیریت بازاریابی ورزشی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نهم: </a:t>
            </a:r>
            <a:r>
              <a:rPr lang="fa-IR" dirty="0" smtClean="0">
                <a:cs typeface="B Mitra" panose="00000400000000000000" pitchFamily="2" charset="-78"/>
              </a:rPr>
              <a:t>مدیریت بلیت فروشی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دهم: </a:t>
            </a:r>
            <a:r>
              <a:rPr lang="fa-IR" dirty="0" smtClean="0">
                <a:cs typeface="B Mitra" panose="00000400000000000000" pitchFamily="2" charset="-78"/>
              </a:rPr>
              <a:t>ارتباطات ورزشی و انعکاس اخبار ورزشی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یازدهم: </a:t>
            </a:r>
            <a:r>
              <a:rPr lang="fa-IR" dirty="0" smtClean="0">
                <a:cs typeface="B Mitra" panose="00000400000000000000" pitchFamily="2" charset="-78"/>
              </a:rPr>
              <a:t>مدیریت جلسات و شوراهای ورزشی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دوازدهم: </a:t>
            </a:r>
            <a:r>
              <a:rPr lang="fa-IR" dirty="0" smtClean="0">
                <a:cs typeface="B Mitra" panose="00000400000000000000" pitchFamily="2" charset="-78"/>
              </a:rPr>
              <a:t>فرایند تصمیم گیری و حل مسئله</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سیزدهم: </a:t>
            </a:r>
            <a:r>
              <a:rPr lang="fa-IR" dirty="0" smtClean="0">
                <a:cs typeface="B Mitra" panose="00000400000000000000" pitchFamily="2" charset="-78"/>
              </a:rPr>
              <a:t>مدیریت مالی و بودجه ریزی در ورزش</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چهاردهم: </a:t>
            </a:r>
            <a:r>
              <a:rPr lang="fa-IR" dirty="0" smtClean="0">
                <a:cs typeface="B Mitra" panose="00000400000000000000" pitchFamily="2" charset="-78"/>
              </a:rPr>
              <a:t>نظارت، کنترل و ارزیابی</a:t>
            </a:r>
          </a:p>
          <a:p>
            <a:pPr algn="just" rtl="1"/>
            <a:r>
              <a:rPr lang="fa-IR" dirty="0">
                <a:solidFill>
                  <a:srgbClr val="FF0000"/>
                </a:solidFill>
                <a:cs typeface="B Mitra" panose="00000400000000000000" pitchFamily="2" charset="-78"/>
              </a:rPr>
              <a:t>فصل </a:t>
            </a:r>
            <a:r>
              <a:rPr lang="fa-IR" dirty="0" smtClean="0">
                <a:solidFill>
                  <a:srgbClr val="FF0000"/>
                </a:solidFill>
                <a:cs typeface="B Mitra" panose="00000400000000000000" pitchFamily="2" charset="-78"/>
              </a:rPr>
              <a:t>پانزدهم: </a:t>
            </a:r>
            <a:r>
              <a:rPr lang="fa-IR" dirty="0" smtClean="0">
                <a:cs typeface="B Mitra" panose="00000400000000000000" pitchFamily="2" charset="-78"/>
              </a:rPr>
              <a:t>جدول های مسابقات ورزشی</a:t>
            </a:r>
            <a:endParaRPr lang="en-US" dirty="0">
              <a:cs typeface="B Mitra" panose="00000400000000000000" pitchFamily="2" charset="-78"/>
            </a:endParaRPr>
          </a:p>
        </p:txBody>
      </p:sp>
    </p:spTree>
    <p:extLst>
      <p:ext uri="{BB962C8B-B14F-4D97-AF65-F5344CB8AC3E}">
        <p14:creationId xmlns:p14="http://schemas.microsoft.com/office/powerpoint/2010/main" val="156558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r>
              <a:rPr lang="fa-IR" dirty="0" smtClean="0">
                <a:cs typeface="B Zar" panose="00000400000000000000" pitchFamily="2" charset="-78"/>
              </a:rPr>
              <a:t>نظریه های کلاسیک مدیریت از سه مجموعه فکری یا خرده نظریه زیر تشکیل شده است:</a:t>
            </a:r>
          </a:p>
          <a:p>
            <a:pPr marL="0" indent="0" algn="just" rtl="1">
              <a:buNone/>
            </a:pPr>
            <a:r>
              <a:rPr lang="fa-IR" dirty="0" smtClean="0">
                <a:cs typeface="B Zar" panose="00000400000000000000" pitchFamily="2" charset="-78"/>
              </a:rPr>
              <a:t>1. مدیریت علمی(فردریک تیلور)</a:t>
            </a:r>
          </a:p>
          <a:p>
            <a:pPr marL="0" indent="0" algn="just" rtl="1">
              <a:buNone/>
            </a:pPr>
            <a:r>
              <a:rPr lang="fa-IR" dirty="0" smtClean="0">
                <a:cs typeface="B Zar" panose="00000400000000000000" pitchFamily="2" charset="-78"/>
              </a:rPr>
              <a:t>2. مدیریت اداری عمومی(هنری فایول)</a:t>
            </a:r>
          </a:p>
          <a:p>
            <a:pPr marL="0" indent="0" algn="just" rtl="1">
              <a:buNone/>
            </a:pPr>
            <a:r>
              <a:rPr lang="fa-IR" dirty="0" smtClean="0">
                <a:cs typeface="B Zar" panose="00000400000000000000" pitchFamily="2" charset="-78"/>
              </a:rPr>
              <a:t>3. بوروکراسی(ماکس وبر</a:t>
            </a:r>
            <a:r>
              <a:rPr lang="fa-IR" dirty="0" smtClean="0">
                <a:cs typeface="B Zar" panose="00000400000000000000" pitchFamily="2" charset="-78"/>
              </a:rPr>
              <a:t>)</a:t>
            </a:r>
            <a:endParaRPr lang="fa-IR" dirty="0" smtClean="0">
              <a:cs typeface="B Zar" panose="00000400000000000000" pitchFamily="2" charset="-78"/>
            </a:endParaRPr>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838200" y="365126"/>
            <a:ext cx="10515600" cy="1325563"/>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b="1" dirty="0">
                <a:cs typeface="B Zar" panose="00000400000000000000" pitchFamily="2" charset="-78"/>
              </a:rPr>
              <a:t>نظریه های کلاسیک</a:t>
            </a:r>
            <a:endParaRPr lang="en-US" b="1" dirty="0">
              <a:cs typeface="B Zar" panose="00000400000000000000" pitchFamily="2" charset="-78"/>
            </a:endParaRPr>
          </a:p>
        </p:txBody>
      </p:sp>
    </p:spTree>
    <p:extLst>
      <p:ext uri="{BB962C8B-B14F-4D97-AF65-F5344CB8AC3E}">
        <p14:creationId xmlns:p14="http://schemas.microsoft.com/office/powerpoint/2010/main" val="36180639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t>فروش چهره به چهره</a:t>
            </a:r>
            <a:endParaRPr lang="fa-IR" dirty="0"/>
          </a:p>
        </p:txBody>
      </p:sp>
      <p:sp>
        <p:nvSpPr>
          <p:cNvPr id="3" name="Content Placeholder 2"/>
          <p:cNvSpPr>
            <a:spLocks noGrp="1"/>
          </p:cNvSpPr>
          <p:nvPr>
            <p:ph idx="1"/>
          </p:nvPr>
        </p:nvSpPr>
        <p:spPr/>
        <p:txBody>
          <a:bodyPr/>
          <a:lstStyle/>
          <a:p>
            <a:pPr lvl="0"/>
            <a:r>
              <a:rPr lang="fa-IR" sz="2800" dirty="0"/>
              <a:t>در این شیوه فرد به مرکز فروش بلیت در قسمت های تعبیه شده(معمولاً جلوی درب ورودی ورزشگاه) در محل برگزاری رویداد مراجعه کرده و به صورت دستی یا کامپیوتری بلیت خود را از باجه خریداری می کند. </a:t>
            </a:r>
            <a:endParaRPr lang="en-US" sz="2800" dirty="0"/>
          </a:p>
          <a:p>
            <a:endParaRPr lang="fa-IR" sz="2800" dirty="0"/>
          </a:p>
        </p:txBody>
      </p:sp>
      <p:pic>
        <p:nvPicPr>
          <p:cNvPr id="4" name="Picture 3"/>
          <p:cNvPicPr>
            <a:picLocks noChangeAspect="1"/>
          </p:cNvPicPr>
          <p:nvPr/>
        </p:nvPicPr>
        <p:blipFill>
          <a:blip r:embed="rId2"/>
          <a:stretch>
            <a:fillRect/>
          </a:stretch>
        </p:blipFill>
        <p:spPr>
          <a:xfrm>
            <a:off x="1752600" y="3099307"/>
            <a:ext cx="6095238" cy="3209419"/>
          </a:xfrm>
          <a:prstGeom prst="rect">
            <a:avLst/>
          </a:prstGeom>
        </p:spPr>
      </p:pic>
    </p:spTree>
    <p:extLst>
      <p:ext uri="{BB962C8B-B14F-4D97-AF65-F5344CB8AC3E}">
        <p14:creationId xmlns:p14="http://schemas.microsoft.com/office/powerpoint/2010/main" val="27551975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فروش تلفنی</a:t>
            </a:r>
            <a:endParaRPr lang="fa-IR" dirty="0"/>
          </a:p>
        </p:txBody>
      </p:sp>
      <p:sp>
        <p:nvSpPr>
          <p:cNvPr id="3" name="Content Placeholder 2"/>
          <p:cNvSpPr>
            <a:spLocks noGrp="1"/>
          </p:cNvSpPr>
          <p:nvPr>
            <p:ph idx="1"/>
          </p:nvPr>
        </p:nvSpPr>
        <p:spPr/>
        <p:txBody>
          <a:bodyPr/>
          <a:lstStyle/>
          <a:p>
            <a:pPr lvl="0"/>
            <a:r>
              <a:rPr lang="fa-IR" sz="2400" dirty="0"/>
              <a:t>در این شیوه با کارکنان باجه فروش بلیت در اتاق های تعبیه شده برای این کار تماس گرفته می شود. در بسیاری از رویدادهای بزرگ، سازمان دهندگان علاوه بر باجه های فروش بلیت خود، آژانس های فروش بلیت را نیز مجهز به امکان ثبت نام و خرید تلفنی بلیت می کنند. این کار منجر به افزایش ظرفیت فروش بلیت می شود.</a:t>
            </a:r>
            <a:endParaRPr lang="en-US" sz="2400" dirty="0"/>
          </a:p>
          <a:p>
            <a:endParaRPr lang="fa-I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3108839"/>
            <a:ext cx="6019047" cy="31998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191001"/>
            <a:ext cx="2667000" cy="2276793"/>
          </a:xfrm>
          <a:prstGeom prst="rect">
            <a:avLst/>
          </a:prstGeom>
        </p:spPr>
      </p:pic>
    </p:spTree>
    <p:extLst>
      <p:ext uri="{BB962C8B-B14F-4D97-AF65-F5344CB8AC3E}">
        <p14:creationId xmlns:p14="http://schemas.microsoft.com/office/powerpoint/2010/main" val="374126204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فروش پستی یا از </a:t>
            </a:r>
            <a:r>
              <a:rPr lang="fa-IR" b="1"/>
              <a:t>طریق </a:t>
            </a:r>
            <a:r>
              <a:rPr lang="fa-IR" b="1" smtClean="0"/>
              <a:t>فکس</a:t>
            </a:r>
            <a:r>
              <a:rPr lang="fa-IR" smtClean="0"/>
              <a:t> </a:t>
            </a:r>
            <a:endParaRPr lang="fa-IR" dirty="0"/>
          </a:p>
        </p:txBody>
      </p:sp>
      <p:sp>
        <p:nvSpPr>
          <p:cNvPr id="3" name="Content Placeholder 2"/>
          <p:cNvSpPr>
            <a:spLocks noGrp="1"/>
          </p:cNvSpPr>
          <p:nvPr>
            <p:ph idx="1"/>
          </p:nvPr>
        </p:nvSpPr>
        <p:spPr/>
        <p:txBody>
          <a:bodyPr/>
          <a:lstStyle/>
          <a:p>
            <a:pPr lvl="0"/>
            <a:r>
              <a:rPr lang="fa-IR" sz="2800" dirty="0"/>
              <a:t>بروشورهای تبلیغاتی رویدادها معمولاً حاوی فرم های ثبت نام است که به باجه های فروش بلیت پست یا فکس می شوند. این شیوه از فروش بلیت معمولاً مناسب </a:t>
            </a:r>
            <a:r>
              <a:rPr lang="fa-IR" sz="2800" dirty="0" err="1"/>
              <a:t>رویدادهایی</a:t>
            </a:r>
            <a:r>
              <a:rPr lang="fa-IR" sz="2800" dirty="0"/>
              <a:t> است که در </a:t>
            </a:r>
            <a:r>
              <a:rPr lang="fa-IR" sz="2800" dirty="0">
                <a:solidFill>
                  <a:srgbClr val="0070C0"/>
                </a:solidFill>
                <a:effectLst>
                  <a:outerShdw blurRad="38100" dist="38100" dir="2700000" algn="tl">
                    <a:srgbClr val="000000">
                      <a:alpha val="43137"/>
                    </a:srgbClr>
                  </a:outerShdw>
                </a:effectLst>
              </a:rPr>
              <a:t>یک محدوده زمانی خاص</a:t>
            </a:r>
            <a:r>
              <a:rPr lang="fa-IR" sz="2800" dirty="0"/>
              <a:t> برگزار می شوند.</a:t>
            </a:r>
            <a:endParaRPr lang="en-US" sz="2800" dirty="0"/>
          </a:p>
          <a:p>
            <a:endParaRPr lang="fa-IR"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659046"/>
            <a:ext cx="4876800" cy="30465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764" y="3669933"/>
            <a:ext cx="2762636" cy="2638793"/>
          </a:xfrm>
          <a:prstGeom prst="rect">
            <a:avLst/>
          </a:prstGeom>
        </p:spPr>
      </p:pic>
    </p:spTree>
    <p:extLst>
      <p:ext uri="{BB962C8B-B14F-4D97-AF65-F5344CB8AC3E}">
        <p14:creationId xmlns:p14="http://schemas.microsoft.com/office/powerpoint/2010/main" val="29391835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فروش </a:t>
            </a:r>
            <a:r>
              <a:rPr lang="fa-IR" b="1" dirty="0" smtClean="0"/>
              <a:t>آنلاین</a:t>
            </a:r>
            <a:endParaRPr lang="fa-IR" dirty="0"/>
          </a:p>
        </p:txBody>
      </p:sp>
      <p:sp>
        <p:nvSpPr>
          <p:cNvPr id="3" name="Content Placeholder 2"/>
          <p:cNvSpPr>
            <a:spLocks noGrp="1"/>
          </p:cNvSpPr>
          <p:nvPr>
            <p:ph idx="1"/>
          </p:nvPr>
        </p:nvSpPr>
        <p:spPr/>
        <p:txBody>
          <a:bodyPr/>
          <a:lstStyle/>
          <a:p>
            <a:r>
              <a:rPr lang="fa-IR" sz="2400" dirty="0" err="1"/>
              <a:t>وب</a:t>
            </a:r>
            <a:r>
              <a:rPr lang="fa-IR" sz="2400" dirty="0"/>
              <a:t> سایت ها و ایمیل ها انقلاب عظیمی در بلیت فروشی به وجود آورده </a:t>
            </a:r>
            <a:r>
              <a:rPr lang="fa-IR" sz="2400" dirty="0" err="1"/>
              <a:t>اند</a:t>
            </a:r>
            <a:r>
              <a:rPr lang="fa-IR" sz="2400" dirty="0"/>
              <a:t>. به دلیل سهولت در اجرای کار طیف وسیعی از مشتریان از طریق خدمات آنلاین بلیت های مسابقات را خریداری می کنند. </a:t>
            </a:r>
          </a:p>
          <a:p>
            <a:r>
              <a:rPr lang="fa-IR" sz="2400" dirty="0"/>
              <a:t>بلیت فروشی به صورت آنلاین همچنین برای </a:t>
            </a:r>
            <a:r>
              <a:rPr lang="fa-IR" sz="2400" u="sng" dirty="0">
                <a:solidFill>
                  <a:schemeClr val="accent2"/>
                </a:solidFill>
                <a:effectLst>
                  <a:outerShdw blurRad="38100" dist="38100" dir="2700000" algn="tl">
                    <a:srgbClr val="000000">
                      <a:alpha val="43137"/>
                    </a:srgbClr>
                  </a:outerShdw>
                </a:effectLst>
              </a:rPr>
              <a:t>گردشگران ورزشی </a:t>
            </a:r>
            <a:r>
              <a:rPr lang="fa-IR" sz="2400" dirty="0"/>
              <a:t>بسیار سودمند است؛ زیرا آنها به دلیل وقت گیر بودن یا نداشتن اطلاعات کافی برای مراجعه مستقیم به باجه فروش به راحتی می توانند بلیت های مسابقات را از قبل تهیه کنند. </a:t>
            </a:r>
            <a:r>
              <a:rPr lang="fa-IR" sz="2400" dirty="0">
                <a:solidFill>
                  <a:srgbClr val="FF0000"/>
                </a:solidFill>
              </a:rPr>
              <a:t>همچنین </a:t>
            </a:r>
            <a:r>
              <a:rPr lang="ar-SA" sz="2400" dirty="0">
                <a:solidFill>
                  <a:srgbClr val="FF0000"/>
                </a:solidFill>
              </a:rPr>
              <a:t>فروش بلیت از طریق وب سایت می تواند فروش غیر قانونی بلیت و بازار سیاه را محدود کند و امنیت مسابقات را افزایش دهد.</a:t>
            </a:r>
            <a:endParaRPr lang="fa-IR" sz="24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876800"/>
            <a:ext cx="8686800" cy="1598414"/>
          </a:xfrm>
          <a:prstGeom prst="rect">
            <a:avLst/>
          </a:prstGeom>
        </p:spPr>
      </p:pic>
    </p:spTree>
    <p:extLst>
      <p:ext uri="{BB962C8B-B14F-4D97-AF65-F5344CB8AC3E}">
        <p14:creationId xmlns:p14="http://schemas.microsoft.com/office/powerpoint/2010/main" val="32214938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a:t>تخصیص بلیت به حامیان و سایر سهامداران</a:t>
            </a:r>
            <a:r>
              <a:rPr lang="fa-IR" sz="4000" dirty="0"/>
              <a:t> </a:t>
            </a:r>
          </a:p>
        </p:txBody>
      </p:sp>
      <p:sp>
        <p:nvSpPr>
          <p:cNvPr id="3" name="Content Placeholder 2"/>
          <p:cNvSpPr>
            <a:spLocks noGrp="1"/>
          </p:cNvSpPr>
          <p:nvPr>
            <p:ph idx="1"/>
          </p:nvPr>
        </p:nvSpPr>
        <p:spPr/>
        <p:txBody>
          <a:bodyPr/>
          <a:lstStyle/>
          <a:p>
            <a:pPr lvl="0"/>
            <a:r>
              <a:rPr lang="fa-IR" sz="2800" dirty="0"/>
              <a:t>این روش تعداد مشخصی از بلیت های مسابقات در اختیار سهامداران و حامیان رویداد قرار داده می شود. این کار منجر به تقویت روابط با حامیان مالی رویداد و ایجاد انگیزه های بیشتر برای مشارکت در برگزاری رویدادهای ورزشی می شود.</a:t>
            </a:r>
            <a:endParaRPr lang="en-US" sz="2800" dirty="0"/>
          </a:p>
          <a:p>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733800"/>
            <a:ext cx="4267200" cy="2849902"/>
          </a:xfrm>
          <a:prstGeom prst="rect">
            <a:avLst/>
          </a:prstGeom>
        </p:spPr>
      </p:pic>
    </p:spTree>
    <p:extLst>
      <p:ext uri="{BB962C8B-B14F-4D97-AF65-F5344CB8AC3E}">
        <p14:creationId xmlns:p14="http://schemas.microsoft.com/office/powerpoint/2010/main" val="15040333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a:t>فروش بلیت توسط آژانس های توزیع بلیت</a:t>
            </a:r>
            <a:r>
              <a:rPr lang="fa-IR" sz="4000" dirty="0"/>
              <a:t> </a:t>
            </a:r>
          </a:p>
        </p:txBody>
      </p:sp>
      <p:sp>
        <p:nvSpPr>
          <p:cNvPr id="3" name="Content Placeholder 2"/>
          <p:cNvSpPr>
            <a:spLocks noGrp="1"/>
          </p:cNvSpPr>
          <p:nvPr>
            <p:ph idx="1"/>
          </p:nvPr>
        </p:nvSpPr>
        <p:spPr/>
        <p:txBody>
          <a:bodyPr/>
          <a:lstStyle/>
          <a:p>
            <a:pPr lvl="0"/>
            <a:r>
              <a:rPr lang="ar-SA" dirty="0"/>
              <a:t>بر اساس تحقیق کلی بیش از هشتاد درصد سازمان های ورزشی کشورهای پیشرفته توزیع </a:t>
            </a:r>
            <a:r>
              <a:rPr lang="ar-SA" dirty="0" smtClean="0"/>
              <a:t>بلیت </a:t>
            </a:r>
            <a:r>
              <a:rPr lang="ar-SA" dirty="0"/>
              <a:t>مسابقات لیگ های حرفه­ای خود را به آژانس های حرفه­ای می سپارند. </a:t>
            </a:r>
            <a:endParaRPr lang="fa-IR" dirty="0" smtClean="0"/>
          </a:p>
          <a:p>
            <a:pPr lvl="0"/>
            <a:r>
              <a:rPr lang="ar-SA" dirty="0" smtClean="0"/>
              <a:t>وجود </a:t>
            </a:r>
            <a:r>
              <a:rPr lang="ar-SA" dirty="0"/>
              <a:t>این آژانس ها باعث شده است که </a:t>
            </a:r>
            <a:r>
              <a:rPr lang="ar-SA" dirty="0">
                <a:solidFill>
                  <a:srgbClr val="FF0000"/>
                </a:solidFill>
                <a:effectLst>
                  <a:outerShdw blurRad="38100" dist="38100" dir="2700000" algn="tl">
                    <a:srgbClr val="000000">
                      <a:alpha val="43137"/>
                    </a:srgbClr>
                  </a:outerShdw>
                </a:effectLst>
              </a:rPr>
              <a:t>تجارب ارزشمندی </a:t>
            </a:r>
            <a:r>
              <a:rPr lang="ar-SA" dirty="0"/>
              <a:t>در خصوص مدیریت </a:t>
            </a:r>
            <a:r>
              <a:rPr lang="ar-SA" dirty="0" smtClean="0"/>
              <a:t>بلیت </a:t>
            </a:r>
            <a:r>
              <a:rPr lang="ar-SA" dirty="0"/>
              <a:t>فروشی به وجود آید و شبکه گسترده ارتباطی و توزیع </a:t>
            </a:r>
            <a:r>
              <a:rPr lang="ar-SA" dirty="0" smtClean="0"/>
              <a:t>بلیت </a:t>
            </a:r>
            <a:r>
              <a:rPr lang="ar-SA" dirty="0"/>
              <a:t>بین واسطه های خارجی را فراهم آورند. البته بهره مندی از آژانس ها باعث می شود به علت حق توزیع آنان، هزینه </a:t>
            </a:r>
            <a:r>
              <a:rPr lang="ar-SA" dirty="0" smtClean="0"/>
              <a:t>بلیت </a:t>
            </a:r>
            <a:r>
              <a:rPr lang="ar-SA" dirty="0"/>
              <a:t>برای تماشاچیان افزایش یابد.</a:t>
            </a:r>
            <a:endParaRPr lang="en-US" dirty="0"/>
          </a:p>
          <a:p>
            <a:endParaRPr lang="fa-IR" dirty="0"/>
          </a:p>
        </p:txBody>
      </p:sp>
    </p:spTree>
    <p:extLst>
      <p:ext uri="{BB962C8B-B14F-4D97-AF65-F5344CB8AC3E}">
        <p14:creationId xmlns:p14="http://schemas.microsoft.com/office/powerpoint/2010/main" val="95121084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بازار دوم(بازار سیاه</a:t>
            </a:r>
            <a:r>
              <a:rPr lang="fa-IR" b="1" dirty="0" smtClean="0"/>
              <a:t>) </a:t>
            </a:r>
            <a:endParaRPr lang="fa-IR" dirty="0"/>
          </a:p>
        </p:txBody>
      </p:sp>
      <p:sp>
        <p:nvSpPr>
          <p:cNvPr id="3" name="Content Placeholder 2"/>
          <p:cNvSpPr>
            <a:spLocks noGrp="1"/>
          </p:cNvSpPr>
          <p:nvPr>
            <p:ph idx="1"/>
          </p:nvPr>
        </p:nvSpPr>
        <p:spPr/>
        <p:txBody>
          <a:bodyPr/>
          <a:lstStyle/>
          <a:p>
            <a:r>
              <a:rPr lang="ar-SA" sz="2400" dirty="0"/>
              <a:t>زمان هایی که تقاضای بلیت بیشتر از عرضه آن بیشتر باشد و یا در مواقعی که بخش زیادی از بلیت های یک رویداد را از قبل فروخته باشند، امکان به وجود آمدن </a:t>
            </a:r>
            <a:r>
              <a:rPr lang="ar-SA" sz="2400" dirty="0">
                <a:solidFill>
                  <a:srgbClr val="FF0000"/>
                </a:solidFill>
                <a:effectLst>
                  <a:outerShdw blurRad="38100" dist="38100" dir="2700000" algn="tl">
                    <a:srgbClr val="000000">
                      <a:alpha val="43137"/>
                    </a:srgbClr>
                  </a:outerShdw>
                </a:effectLst>
              </a:rPr>
              <a:t>بازار دوم </a:t>
            </a:r>
            <a:r>
              <a:rPr lang="ar-SA" sz="2400" dirty="0"/>
              <a:t>یا</a:t>
            </a:r>
            <a:r>
              <a:rPr lang="ar-SA" sz="2400" dirty="0">
                <a:solidFill>
                  <a:srgbClr val="FF0000"/>
                </a:solidFill>
                <a:effectLst>
                  <a:outerShdw blurRad="38100" dist="38100" dir="2700000" algn="tl">
                    <a:srgbClr val="000000">
                      <a:alpha val="43137"/>
                    </a:srgbClr>
                  </a:outerShdw>
                </a:effectLst>
              </a:rPr>
              <a:t> بازار سیاه </a:t>
            </a:r>
            <a:r>
              <a:rPr lang="ar-SA" sz="2400" dirty="0"/>
              <a:t>افزایش می یابد</a:t>
            </a:r>
            <a:r>
              <a:rPr lang="en-US" sz="2400" dirty="0"/>
              <a:t>. </a:t>
            </a:r>
            <a:endParaRPr lang="fa-IR" sz="2400" dirty="0"/>
          </a:p>
          <a:p>
            <a:pPr lvl="0"/>
            <a:r>
              <a:rPr lang="ar-SA" sz="2400" dirty="0"/>
              <a:t>چهار حالت شکل گیری بازار دوم (بازار سیاه) در جریان بلیت فروشی رویداد های ورزشی عبارتند از:</a:t>
            </a:r>
            <a:endParaRPr lang="en-US" sz="2400" dirty="0"/>
          </a:p>
          <a:p>
            <a:pPr marL="457200" indent="-457200">
              <a:buFont typeface="Wingdings" panose="05000000000000000000" pitchFamily="2" charset="2"/>
              <a:buChar char="q"/>
            </a:pPr>
            <a:r>
              <a:rPr lang="ar-SA" sz="2400" dirty="0"/>
              <a:t>فروش بلیت دوباره توسط آژانس به مشتری </a:t>
            </a:r>
            <a:endParaRPr lang="en-US" sz="2400" dirty="0"/>
          </a:p>
          <a:p>
            <a:pPr marL="457200" indent="-457200">
              <a:buFont typeface="Wingdings" panose="05000000000000000000" pitchFamily="2" charset="2"/>
              <a:buChar char="q"/>
            </a:pPr>
            <a:r>
              <a:rPr lang="ar-SA" sz="2400" dirty="0"/>
              <a:t>فروش بلیت از آژانس به فرد خرده فروش و دلال </a:t>
            </a:r>
            <a:endParaRPr lang="en-US" sz="2400" dirty="0"/>
          </a:p>
          <a:p>
            <a:pPr marL="457200" indent="-457200">
              <a:buFont typeface="Wingdings" panose="05000000000000000000" pitchFamily="2" charset="2"/>
              <a:buChar char="q"/>
            </a:pPr>
            <a:r>
              <a:rPr lang="ar-SA" sz="2400" dirty="0"/>
              <a:t> فروش بلیت از مشتری به مشتری </a:t>
            </a:r>
            <a:endParaRPr lang="en-US" sz="2400" dirty="0"/>
          </a:p>
          <a:p>
            <a:pPr marL="457200" indent="-457200">
              <a:buFont typeface="Wingdings" panose="05000000000000000000" pitchFamily="2" charset="2"/>
              <a:buChar char="q"/>
            </a:pPr>
            <a:r>
              <a:rPr lang="ar-SA" sz="2400" dirty="0"/>
              <a:t> فروش بلیت از مشتری به فرد واسطه یا دلال</a:t>
            </a:r>
            <a:endParaRPr lang="en-US" sz="2400" dirty="0"/>
          </a:p>
          <a:p>
            <a:endParaRPr lang="fa-I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514" y="3505200"/>
            <a:ext cx="3124200" cy="3200400"/>
          </a:xfrm>
          <a:prstGeom prst="rect">
            <a:avLst/>
          </a:prstGeom>
        </p:spPr>
      </p:pic>
    </p:spTree>
    <p:extLst>
      <p:ext uri="{BB962C8B-B14F-4D97-AF65-F5344CB8AC3E}">
        <p14:creationId xmlns:p14="http://schemas.microsoft.com/office/powerpoint/2010/main" val="302097776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دهم: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ارتباطات ورزشی و انعکاس اخبار ورزشی</a:t>
            </a:r>
            <a:endParaRPr lang="en-US" sz="5400" b="1" dirty="0">
              <a:cs typeface="B Mitra" panose="00000400000000000000" pitchFamily="2" charset="-78"/>
            </a:endParaRPr>
          </a:p>
        </p:txBody>
      </p:sp>
    </p:spTree>
    <p:extLst>
      <p:ext uri="{BB962C8B-B14F-4D97-AF65-F5344CB8AC3E}">
        <p14:creationId xmlns:p14="http://schemas.microsoft.com/office/powerpoint/2010/main" val="3727594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p:txBody>
          <a:bodyPr/>
          <a:lstStyle/>
          <a:p>
            <a:pPr algn="just" rtl="1" eaLnBrk="1" hangingPunct="1"/>
            <a:r>
              <a:rPr lang="fa-IR" altLang="en-US" sz="2400" b="1" dirty="0">
                <a:cs typeface="B Yagut" panose="00000400000000000000" pitchFamily="2" charset="-78"/>
              </a:rPr>
              <a:t>کلمه­ی ارتباط در زبان انگلیسی، معادل کلمه­ی </a:t>
            </a:r>
            <a:r>
              <a:rPr lang="en-US" altLang="en-US" sz="2400" b="1" dirty="0">
                <a:cs typeface="B Yagut" panose="00000400000000000000" pitchFamily="2" charset="-78"/>
              </a:rPr>
              <a:t>Communication</a:t>
            </a:r>
            <a:r>
              <a:rPr lang="fa-IR" altLang="en-US" sz="2400" b="1" dirty="0">
                <a:cs typeface="B Yagut" panose="00000400000000000000" pitchFamily="2" charset="-78"/>
              </a:rPr>
              <a:t> است. این کلمه از </a:t>
            </a:r>
            <a:r>
              <a:rPr lang="en-US" altLang="en-US" sz="2400" b="1" dirty="0">
                <a:cs typeface="B Yagut" panose="00000400000000000000" pitchFamily="2" charset="-78"/>
              </a:rPr>
              <a:t>Communes</a:t>
            </a:r>
            <a:r>
              <a:rPr lang="fa-IR" altLang="en-US" sz="2400" b="1" dirty="0">
                <a:cs typeface="B Yagut" panose="00000400000000000000" pitchFamily="2" charset="-78"/>
              </a:rPr>
              <a:t> به معنای اشتراک گرفته شده است و ریشه­ی یونانی دارد. </a:t>
            </a:r>
          </a:p>
          <a:p>
            <a:pPr algn="just" rtl="1" eaLnBrk="1" hangingPunct="1"/>
            <a:r>
              <a:rPr lang="fa-IR" altLang="en-US" sz="2400" b="1" dirty="0">
                <a:cs typeface="B Yagut" panose="00000400000000000000" pitchFamily="2" charset="-78"/>
              </a:rPr>
              <a:t>کلمه­ی </a:t>
            </a:r>
            <a:r>
              <a:rPr lang="en-US" altLang="en-US" sz="2400" b="1" dirty="0">
                <a:cs typeface="B Yagut" panose="00000400000000000000" pitchFamily="2" charset="-78"/>
              </a:rPr>
              <a:t>Communes</a:t>
            </a:r>
            <a:r>
              <a:rPr lang="fa-IR" altLang="en-US" sz="2400" b="1" dirty="0">
                <a:cs typeface="B Yagut" panose="00000400000000000000" pitchFamily="2" charset="-78"/>
              </a:rPr>
              <a:t> نیز از کلمه­ی </a:t>
            </a:r>
            <a:r>
              <a:rPr lang="en-US" altLang="en-US" sz="2400" b="1" dirty="0">
                <a:cs typeface="B Yagut" panose="00000400000000000000" pitchFamily="2" charset="-78"/>
              </a:rPr>
              <a:t>to make common</a:t>
            </a:r>
            <a:r>
              <a:rPr lang="fa-IR" altLang="en-US" sz="2400" b="1" dirty="0">
                <a:cs typeface="B Yagut" panose="00000400000000000000" pitchFamily="2" charset="-78"/>
              </a:rPr>
              <a:t> که به معنای عمومی کردن یا به عبارت دیگر "در معرض عموم قرار دادن" گرفته شده است. </a:t>
            </a:r>
            <a:endParaRPr lang="en-US" altLang="en-US" sz="2400" b="1" dirty="0">
              <a:cs typeface="B Yagut" panose="00000400000000000000" pitchFamily="2" charset="-78"/>
            </a:endParaRPr>
          </a:p>
          <a:p>
            <a:pPr algn="just" rtl="1" eaLnBrk="1" hangingPunct="1"/>
            <a:endParaRPr lang="en-US" altLang="en-US" sz="2400" b="1" dirty="0">
              <a:cs typeface="B Yagut" panose="00000400000000000000" pitchFamily="2" charset="-78"/>
            </a:endParaRPr>
          </a:p>
        </p:txBody>
      </p:sp>
      <p:sp>
        <p:nvSpPr>
          <p:cNvPr id="614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435FE7-ACC3-4386-BBE8-D7C80622CCE4}" type="slidenum">
              <a:rPr lang="en-US" altLang="en-US" sz="1200">
                <a:solidFill>
                  <a:srgbClr val="898989"/>
                </a:solidFill>
                <a:latin typeface="Arial" panose="020B0604020202020204" pitchFamily="34" charset="0"/>
              </a:rPr>
              <a:pPr>
                <a:spcBef>
                  <a:spcPct val="0"/>
                </a:spcBef>
                <a:buFontTx/>
                <a:buNone/>
              </a:pPr>
              <a:t>208</a:t>
            </a:fld>
            <a:endParaRPr lang="en-US" altLang="en-US" sz="1200">
              <a:solidFill>
                <a:srgbClr val="898989"/>
              </a:solidFill>
              <a:latin typeface="Arial" panose="020B0604020202020204" pitchFamily="34" charset="0"/>
            </a:endParaRPr>
          </a:p>
        </p:txBody>
      </p:sp>
      <p:grpSp>
        <p:nvGrpSpPr>
          <p:cNvPr id="6147" name="Group 7"/>
          <p:cNvGrpSpPr>
            <a:grpSpLocks/>
          </p:cNvGrpSpPr>
          <p:nvPr/>
        </p:nvGrpSpPr>
        <p:grpSpPr bwMode="auto">
          <a:xfrm>
            <a:off x="2649539" y="4078288"/>
            <a:ext cx="6484937" cy="1028700"/>
            <a:chOff x="1800" y="9702"/>
            <a:chExt cx="8100" cy="1620"/>
          </a:xfrm>
        </p:grpSpPr>
        <p:sp>
          <p:nvSpPr>
            <p:cNvPr id="6150" name="Rectangle 11"/>
            <p:cNvSpPr>
              <a:spLocks noChangeArrowheads="1"/>
            </p:cNvSpPr>
            <p:nvPr/>
          </p:nvSpPr>
          <p:spPr bwMode="auto">
            <a:xfrm>
              <a:off x="1800" y="9702"/>
              <a:ext cx="8100" cy="162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a-IR" altLang="en-US" sz="1800">
                <a:latin typeface="Arial" panose="020B0604020202020204" pitchFamily="34" charset="0"/>
              </a:endParaRPr>
            </a:p>
          </p:txBody>
        </p:sp>
        <p:sp>
          <p:nvSpPr>
            <p:cNvPr id="6151" name="Text Box 10"/>
            <p:cNvSpPr txBox="1">
              <a:spLocks noChangeArrowheads="1"/>
            </p:cNvSpPr>
            <p:nvPr/>
          </p:nvSpPr>
          <p:spPr bwMode="auto">
            <a:xfrm>
              <a:off x="2496" y="10442"/>
              <a:ext cx="72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fa-IR" altLang="en-US" sz="1000" b="1">
                  <a:latin typeface="Arial" panose="020B0604020202020204" pitchFamily="34" charset="0"/>
                  <a:cs typeface="Calibri" panose="020F0502020204030204" pitchFamily="34" charset="0"/>
                </a:rPr>
                <a:t>  مشترک </a:t>
              </a:r>
              <a:r>
                <a:rPr lang="fa-IR" altLang="en-US" sz="1400" b="1">
                  <a:cs typeface="Calibri" panose="020F0502020204030204" pitchFamily="34" charset="0"/>
                </a:rPr>
                <a:t>                                 </a:t>
              </a:r>
              <a:r>
                <a:rPr lang="fa-IR" altLang="en-US" sz="1000" b="1">
                  <a:latin typeface="Arial" panose="020B0604020202020204" pitchFamily="34" charset="0"/>
                  <a:cs typeface="Calibri" panose="020F0502020204030204" pitchFamily="34" charset="0"/>
                </a:rPr>
                <a:t>اشتراک</a:t>
              </a:r>
              <a:r>
                <a:rPr lang="fa-IR" altLang="en-US" sz="1400" b="1">
                  <a:cs typeface="Calibri" panose="020F0502020204030204" pitchFamily="34" charset="0"/>
                </a:rPr>
                <a:t>                                      </a:t>
              </a:r>
              <a:r>
                <a:rPr lang="fa-IR" altLang="en-US" sz="1000" b="1">
                  <a:latin typeface="Arial" panose="020B0604020202020204" pitchFamily="34" charset="0"/>
                  <a:cs typeface="Calibri" panose="020F0502020204030204" pitchFamily="34" charset="0"/>
                </a:rPr>
                <a:t>ارتباط</a:t>
              </a:r>
              <a:endParaRPr lang="fa-IR" altLang="en-US" sz="1800">
                <a:latin typeface="Arial" panose="020B0604020202020204" pitchFamily="34" charset="0"/>
              </a:endParaRPr>
            </a:p>
          </p:txBody>
        </p:sp>
        <p:sp>
          <p:nvSpPr>
            <p:cNvPr id="6152" name="Line 9"/>
            <p:cNvSpPr>
              <a:spLocks noChangeShapeType="1"/>
            </p:cNvSpPr>
            <p:nvPr/>
          </p:nvSpPr>
          <p:spPr bwMode="auto">
            <a:xfrm flipH="1">
              <a:off x="6984" y="10656"/>
              <a:ext cx="888" cy="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8"/>
            <p:cNvSpPr>
              <a:spLocks noChangeShapeType="1"/>
            </p:cNvSpPr>
            <p:nvPr/>
          </p:nvSpPr>
          <p:spPr bwMode="auto">
            <a:xfrm flipH="1">
              <a:off x="4248" y="10680"/>
              <a:ext cx="912" cy="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8" name="Rectangle 14"/>
          <p:cNvSpPr>
            <a:spLocks noChangeArrowheads="1"/>
          </p:cNvSpPr>
          <p:nvPr/>
        </p:nvSpPr>
        <p:spPr bwMode="auto">
          <a:xfrm>
            <a:off x="2895600" y="3828257"/>
            <a:ext cx="63246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58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dirty="0">
                <a:latin typeface="Arial" panose="020B0604020202020204" pitchFamily="34" charset="0"/>
              </a:rPr>
              <a:t/>
            </a:r>
            <a:br>
              <a:rPr lang="en-US" altLang="en-US" sz="800" dirty="0">
                <a:latin typeface="Arial" panose="020B0604020202020204" pitchFamily="34" charset="0"/>
              </a:rPr>
            </a:br>
            <a:endParaRPr lang="en-US" altLang="en-US" sz="1800" dirty="0">
              <a:latin typeface="Arial" panose="020B0604020202020204" pitchFamily="34" charset="0"/>
            </a:endParaRPr>
          </a:p>
          <a:p>
            <a:pPr rtl="1">
              <a:spcBef>
                <a:spcPct val="0"/>
              </a:spcBef>
              <a:buFontTx/>
              <a:buNone/>
            </a:pPr>
            <a:r>
              <a:rPr lang="en-US" altLang="en-US" sz="1300" dirty="0">
                <a:latin typeface="Arial" panose="020B0604020202020204" pitchFamily="34" charset="0"/>
                <a:cs typeface="Calibri" panose="020F0502020204030204" pitchFamily="34" charset="0"/>
              </a:rPr>
              <a:t>Communication                                  Communes                             Common</a:t>
            </a:r>
            <a:endParaRPr lang="en-US" altLang="en-US" sz="800" dirty="0">
              <a:latin typeface="Arial" panose="020B0604020202020204" pitchFamily="34" charset="0"/>
            </a:endParaRPr>
          </a:p>
          <a:p>
            <a:pPr>
              <a:spcBef>
                <a:spcPct val="0"/>
              </a:spcBef>
              <a:buFontTx/>
              <a:buNone/>
            </a:pPr>
            <a:endParaRPr lang="en-US" altLang="en-US" sz="1800" dirty="0">
              <a:latin typeface="Arial" panose="020B0604020202020204" pitchFamily="34" charset="0"/>
            </a:endParaRPr>
          </a:p>
        </p:txBody>
      </p:sp>
      <p:sp>
        <p:nvSpPr>
          <p:cNvPr id="10" name="Text Box 6"/>
          <p:cNvSpPr txBox="1">
            <a:spLocks noChangeArrowheads="1"/>
          </p:cNvSpPr>
          <p:nvPr/>
        </p:nvSpPr>
        <p:spPr bwMode="auto">
          <a:xfrm>
            <a:off x="2136775" y="271960"/>
            <a:ext cx="7924800" cy="769441"/>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50000"/>
              </a:spcBef>
              <a:buFontTx/>
              <a:buNone/>
              <a:defRPr/>
            </a:pPr>
            <a:r>
              <a:rPr lang="fa-IR" altLang="en-US" sz="4400" dirty="0">
                <a:solidFill>
                  <a:schemeClr val="bg1"/>
                </a:solidFill>
                <a:latin typeface="Arial" panose="020B0604020202020204" pitchFamily="34" charset="0"/>
                <a:cs typeface="B Jadid" panose="00000700000000000000" pitchFamily="2" charset="-78"/>
              </a:rPr>
              <a:t>مفاهیم اساسی در ارتباطات</a:t>
            </a:r>
          </a:p>
        </p:txBody>
      </p:sp>
    </p:spTree>
    <p:extLst>
      <p:ext uri="{BB962C8B-B14F-4D97-AF65-F5344CB8AC3E}">
        <p14:creationId xmlns:p14="http://schemas.microsoft.com/office/powerpoint/2010/main" val="77090612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txBody>
          <a:bodyPr/>
          <a:lstStyle/>
          <a:p>
            <a:pPr algn="ctr"/>
            <a:r>
              <a:rPr lang="fa-IR" b="1" dirty="0" smtClean="0"/>
              <a:t>ارتباطات چیست؟</a:t>
            </a:r>
            <a:endParaRPr lang="en-US" b="1" dirty="0"/>
          </a:p>
        </p:txBody>
      </p:sp>
      <p:sp>
        <p:nvSpPr>
          <p:cNvPr id="7170" name="Content Placeholder 2"/>
          <p:cNvSpPr>
            <a:spLocks noGrp="1"/>
          </p:cNvSpPr>
          <p:nvPr>
            <p:ph idx="1"/>
          </p:nvPr>
        </p:nvSpPr>
        <p:spPr/>
        <p:txBody>
          <a:bodyPr/>
          <a:lstStyle/>
          <a:p>
            <a:pPr algn="just" rtl="1" eaLnBrk="1" hangingPunct="1"/>
            <a:r>
              <a:rPr lang="fa-IR" altLang="en-US" sz="2400" b="1">
                <a:cs typeface="B Yagut" panose="00000400000000000000" pitchFamily="2" charset="-78"/>
              </a:rPr>
              <a:t>ارتباطات عبارت است از کلیه فعالیت‏های گفتاری، نوشتاری و حرکتی که برای انتقال معنی یا مفهوم از فردی به فرد دیگر با اثرگذاری و نفوذ بر دیگران به کار می‏رود.</a:t>
            </a:r>
          </a:p>
          <a:p>
            <a:pPr algn="just" rtl="1" eaLnBrk="1" hangingPunct="1"/>
            <a:r>
              <a:rPr lang="fa-IR" altLang="en-US" sz="2400" b="1">
                <a:cs typeface="B Yagut" panose="00000400000000000000" pitchFamily="2" charset="-78"/>
              </a:rPr>
              <a:t>ارتباط فرایند انتقال پیام از فرستنده به گیرنده است به نحوی که مفاهیم(معانی مورد نظر طرفین) به یکدیگر منتقل شود.</a:t>
            </a:r>
          </a:p>
          <a:p>
            <a:pPr algn="r" rtl="1" eaLnBrk="1" hangingPunct="1"/>
            <a:endParaRPr lang="en-US" altLang="en-US" smtClean="0"/>
          </a:p>
        </p:txBody>
      </p:sp>
      <p:sp>
        <p:nvSpPr>
          <p:cNvPr id="717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7006E9-1B1C-49F3-B5B3-84183540401F}" type="slidenum">
              <a:rPr lang="en-US" altLang="en-US" sz="1200">
                <a:solidFill>
                  <a:srgbClr val="898989"/>
                </a:solidFill>
                <a:latin typeface="Arial" panose="020B0604020202020204" pitchFamily="34" charset="0"/>
              </a:rPr>
              <a:pPr>
                <a:spcBef>
                  <a:spcPct val="0"/>
                </a:spcBef>
                <a:buFontTx/>
                <a:buNone/>
              </a:pPr>
              <a:t>209</a:t>
            </a:fld>
            <a:endParaRPr lang="en-US" altLang="en-US" sz="1200">
              <a:solidFill>
                <a:srgbClr val="898989"/>
              </a:solidFill>
              <a:latin typeface="Arial" panose="020B0604020202020204" pitchFamily="34" charset="0"/>
            </a:endParaRPr>
          </a:p>
        </p:txBody>
      </p:sp>
      <p:pic>
        <p:nvPicPr>
          <p:cNvPr id="7171" name="Picture 2" descr="C:\Users\Administrator\Desktop\imag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 y="3515360"/>
            <a:ext cx="7848600" cy="33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764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smtClean="0">
                <a:cs typeface="B Zar" panose="00000400000000000000" pitchFamily="2" charset="-78"/>
              </a:rPr>
              <a:t>مدیریت علمی</a:t>
            </a:r>
            <a:endParaRPr lang="en-US" dirty="0"/>
          </a:p>
        </p:txBody>
      </p:sp>
      <p:sp>
        <p:nvSpPr>
          <p:cNvPr id="3" name="Content Placeholder 2"/>
          <p:cNvSpPr>
            <a:spLocks noGrp="1"/>
          </p:cNvSpPr>
          <p:nvPr>
            <p:ph idx="1"/>
          </p:nvPr>
        </p:nvSpPr>
        <p:spPr/>
        <p:txBody>
          <a:bodyPr/>
          <a:lstStyle/>
          <a:p>
            <a:pPr marL="0" indent="0" algn="just" rtl="1">
              <a:buNone/>
            </a:pPr>
            <a:r>
              <a:rPr lang="fa-IR" dirty="0" smtClean="0">
                <a:cs typeface="B Zar" panose="00000400000000000000" pitchFamily="2" charset="-78"/>
              </a:rPr>
              <a:t>مدیریت </a:t>
            </a:r>
            <a:r>
              <a:rPr lang="fa-IR" dirty="0">
                <a:cs typeface="B Zar" panose="00000400000000000000" pitchFamily="2" charset="-78"/>
              </a:rPr>
              <a:t>در عمل قدمتی به اندازه تاریخ بشریت دارد </a:t>
            </a:r>
            <a:r>
              <a:rPr lang="fa-IR" dirty="0" smtClean="0">
                <a:cs typeface="B Zar" panose="00000400000000000000" pitchFamily="2" charset="-78"/>
              </a:rPr>
              <a:t>ولی آنچه </a:t>
            </a:r>
            <a:r>
              <a:rPr lang="fa-IR" dirty="0">
                <a:cs typeface="B Zar" panose="00000400000000000000" pitchFamily="2" charset="-78"/>
              </a:rPr>
              <a:t>امروز به عنوان </a:t>
            </a:r>
            <a:r>
              <a:rPr lang="fa-IR" b="1" dirty="0">
                <a:cs typeface="B Zar" panose="00000400000000000000" pitchFamily="2" charset="-78"/>
              </a:rPr>
              <a:t>علم مدیریت </a:t>
            </a:r>
            <a:r>
              <a:rPr lang="fa-IR" dirty="0">
                <a:cs typeface="B Zar" panose="00000400000000000000" pitchFamily="2" charset="-78"/>
              </a:rPr>
              <a:t>شناخته می </a:t>
            </a:r>
            <a:r>
              <a:rPr lang="fa-IR" dirty="0" smtClean="0">
                <a:cs typeface="B Zar" panose="00000400000000000000" pitchFamily="2" charset="-78"/>
              </a:rPr>
              <a:t>شود؛ پس از «</a:t>
            </a:r>
            <a:r>
              <a:rPr lang="fa-IR" b="1" dirty="0" smtClean="0">
                <a:cs typeface="B Zar" panose="00000400000000000000" pitchFamily="2" charset="-78"/>
              </a:rPr>
              <a:t>انقلاب صنعتی»</a:t>
            </a:r>
            <a:r>
              <a:rPr lang="fa-IR" dirty="0" smtClean="0">
                <a:cs typeface="B Zar" panose="00000400000000000000" pitchFamily="2" charset="-78"/>
              </a:rPr>
              <a:t> </a:t>
            </a:r>
            <a:r>
              <a:rPr lang="fa-IR" dirty="0">
                <a:cs typeface="B Zar" panose="00000400000000000000" pitchFamily="2" charset="-78"/>
              </a:rPr>
              <a:t>وبا استفاده از ماشین در عملیات </a:t>
            </a:r>
            <a:r>
              <a:rPr lang="fa-IR" dirty="0" smtClean="0">
                <a:cs typeface="B Zar" panose="00000400000000000000" pitchFamily="2" charset="-78"/>
              </a:rPr>
              <a:t>تولید و </a:t>
            </a:r>
            <a:r>
              <a:rPr lang="fa-IR" dirty="0">
                <a:cs typeface="B Zar" panose="00000400000000000000" pitchFamily="2" charset="-78"/>
              </a:rPr>
              <a:t>بروز تغییرات عمده در نظام تولیدی و اقتصادی </a:t>
            </a:r>
            <a:r>
              <a:rPr lang="fa-IR" dirty="0" smtClean="0">
                <a:cs typeface="B Zar" panose="00000400000000000000" pitchFamily="2" charset="-78"/>
              </a:rPr>
              <a:t>و تکنولوژیکی </a:t>
            </a:r>
            <a:r>
              <a:rPr lang="fa-IR" dirty="0">
                <a:cs typeface="B Zar" panose="00000400000000000000" pitchFamily="2" charset="-78"/>
              </a:rPr>
              <a:t>جهان نظیر تولید انبوه و جدا شدن مدیر و </a:t>
            </a:r>
            <a:r>
              <a:rPr lang="fa-IR" dirty="0" smtClean="0">
                <a:cs typeface="B Zar" panose="00000400000000000000" pitchFamily="2" charset="-78"/>
              </a:rPr>
              <a:t>مالک ازهم </a:t>
            </a:r>
            <a:r>
              <a:rPr lang="fa-IR" dirty="0">
                <a:cs typeface="B Zar" panose="00000400000000000000" pitchFamily="2" charset="-78"/>
              </a:rPr>
              <a:t>توسط فردی به نام </a:t>
            </a:r>
            <a:r>
              <a:rPr lang="fa-IR" dirty="0" smtClean="0">
                <a:cs typeface="B Zar" panose="00000400000000000000" pitchFamily="2" charset="-78"/>
              </a:rPr>
              <a:t>«</a:t>
            </a:r>
            <a:r>
              <a:rPr lang="fa-IR" b="1" dirty="0" smtClean="0">
                <a:cs typeface="B Zar" panose="00000400000000000000" pitchFamily="2" charset="-78"/>
              </a:rPr>
              <a:t>فردریک </a:t>
            </a:r>
            <a:r>
              <a:rPr lang="fa-IR" b="1" dirty="0">
                <a:cs typeface="B Zar" panose="00000400000000000000" pitchFamily="2" charset="-78"/>
              </a:rPr>
              <a:t>وینسلو </a:t>
            </a:r>
            <a:r>
              <a:rPr lang="fa-IR" b="1" dirty="0" smtClean="0">
                <a:cs typeface="B Zar" panose="00000400000000000000" pitchFamily="2" charset="-78"/>
              </a:rPr>
              <a:t>تیلور</a:t>
            </a:r>
            <a:r>
              <a:rPr lang="fa-IR" dirty="0" smtClean="0">
                <a:cs typeface="B Zar" panose="00000400000000000000" pitchFamily="2" charset="-78"/>
              </a:rPr>
              <a:t>»(1856-1915) مطرح شده است</a:t>
            </a:r>
            <a:r>
              <a:rPr lang="fa-IR" dirty="0" smtClean="0">
                <a:cs typeface="B Zar" panose="00000400000000000000" pitchFamily="2" charset="-78"/>
              </a:rPr>
              <a:t>.</a:t>
            </a:r>
          </a:p>
          <a:p>
            <a:pPr algn="just" rtl="1"/>
            <a:r>
              <a:rPr lang="fa-IR" dirty="0">
                <a:cs typeface="B Zar" panose="00000400000000000000" pitchFamily="2" charset="-78"/>
              </a:rPr>
              <a:t>تیلور مهندسی مکانیک بود که با استفاده از تجربیات خود درصنایع فولادسازی، مطالعاتی در زمینه «</a:t>
            </a:r>
            <a:r>
              <a:rPr lang="fa-IR" b="1" dirty="0">
                <a:cs typeface="B Zar" panose="00000400000000000000" pitchFamily="2" charset="-78"/>
              </a:rPr>
              <a:t>اصول مدیریت و مطالعه روش کار</a:t>
            </a:r>
            <a:r>
              <a:rPr lang="fa-IR" dirty="0">
                <a:cs typeface="B Zar" panose="00000400000000000000" pitchFamily="2" charset="-78"/>
              </a:rPr>
              <a:t>» انجام داد .</a:t>
            </a:r>
          </a:p>
          <a:p>
            <a:pPr algn="just" rtl="1"/>
            <a:r>
              <a:rPr lang="fa-IR" dirty="0">
                <a:cs typeface="B Zar" panose="00000400000000000000" pitchFamily="2" charset="-78"/>
              </a:rPr>
              <a:t>او«</a:t>
            </a:r>
            <a:r>
              <a:rPr lang="fa-IR" b="1" dirty="0">
                <a:cs typeface="B Zar" panose="00000400000000000000" pitchFamily="2" charset="-78"/>
              </a:rPr>
              <a:t>حرکاتِ بدن</a:t>
            </a:r>
            <a:r>
              <a:rPr lang="fa-IR" dirty="0">
                <a:cs typeface="B Zar" panose="00000400000000000000" pitchFamily="2" charset="-78"/>
              </a:rPr>
              <a:t>» را برای انجام کار و «</a:t>
            </a:r>
            <a:r>
              <a:rPr lang="fa-IR" b="1" dirty="0">
                <a:cs typeface="B Zar" panose="00000400000000000000" pitchFamily="2" charset="-78"/>
              </a:rPr>
              <a:t>زمان انجام کار» </a:t>
            </a:r>
            <a:r>
              <a:rPr lang="fa-IR" dirty="0">
                <a:cs typeface="B Zar" panose="00000400000000000000" pitchFamily="2" charset="-78"/>
              </a:rPr>
              <a:t>را مطالعه می کرد تا بتواند زمانی استاندارد را برای انجام کارها تعیین کند و بر اساس آن قضاوت کند زمانی که هرکارگر برای انجام کار مشخصی صرف کرده چه تناسبی با زمان ممکن برای انجام آن کار داشته است. </a:t>
            </a:r>
          </a:p>
          <a:p>
            <a:pPr algn="just" rtl="1"/>
            <a:r>
              <a:rPr lang="fa-IR" dirty="0">
                <a:cs typeface="B Zar" panose="00000400000000000000" pitchFamily="2" charset="-78"/>
              </a:rPr>
              <a:t>این تفکر بعداً مبنایی برای سیستم پاداش و تنبیه گردید.</a:t>
            </a:r>
          </a:p>
          <a:p>
            <a:pPr marL="0" indent="0" algn="just" rtl="1">
              <a:buNone/>
            </a:pPr>
            <a:endParaRPr lang="fa-IR" dirty="0" smtClean="0">
              <a:cs typeface="B Zar" panose="00000400000000000000" pitchFamily="2" charset="-78"/>
            </a:endParaRPr>
          </a:p>
          <a:p>
            <a:pPr marL="0" indent="0" algn="just" rtl="1">
              <a:buNone/>
            </a:pPr>
            <a:endParaRPr lang="en-US" dirty="0">
              <a:cs typeface="B Zar" panose="00000400000000000000" pitchFamily="2" charset="-78"/>
            </a:endParaRPr>
          </a:p>
        </p:txBody>
      </p:sp>
      <p:sp>
        <p:nvSpPr>
          <p:cNvPr id="4" name="Rectangle 3"/>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346671051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عناصر ارتباطات</a:t>
            </a:r>
            <a:endParaRPr lang="en-US" altLang="en-US" b="1" dirty="0" smtClean="0"/>
          </a:p>
        </p:txBody>
      </p:sp>
      <p:sp>
        <p:nvSpPr>
          <p:cNvPr id="8195" name="Content Placeholder 2"/>
          <p:cNvSpPr>
            <a:spLocks noGrp="1"/>
          </p:cNvSpPr>
          <p:nvPr>
            <p:ph idx="1"/>
          </p:nvPr>
        </p:nvSpPr>
        <p:spPr/>
        <p:txBody>
          <a:bodyPr/>
          <a:lstStyle/>
          <a:p>
            <a:pPr algn="just" rtl="1" eaLnBrk="1" hangingPunct="1"/>
            <a:r>
              <a:rPr lang="fa-IR" altLang="en-US" sz="2400" dirty="0">
                <a:cs typeface="B Yagut" panose="00000400000000000000" pitchFamily="2" charset="-78"/>
              </a:rPr>
              <a:t>در ارتباط عناصر متعددی همچون فرستنده، گیرنده، پیام، کانال ارتباطی، </a:t>
            </a:r>
            <a:r>
              <a:rPr lang="fa-IR" altLang="en-US" sz="2400" dirty="0" smtClean="0">
                <a:cs typeface="B Yagut" panose="00000400000000000000" pitchFamily="2" charset="-78"/>
              </a:rPr>
              <a:t>بازخورد </a:t>
            </a:r>
            <a:r>
              <a:rPr lang="fa-IR" altLang="en-US" sz="2400" dirty="0">
                <a:cs typeface="B Yagut" panose="00000400000000000000" pitchFamily="2" charset="-78"/>
              </a:rPr>
              <a:t>و هدف وجود دارد که با وجود آن‏ها ارتباط شکل می‏گیرد. </a:t>
            </a:r>
            <a:endParaRPr lang="en-US" altLang="en-US" sz="2400" dirty="0">
              <a:cs typeface="B Yagut" panose="00000400000000000000" pitchFamily="2" charset="-78"/>
            </a:endParaRPr>
          </a:p>
          <a:p>
            <a:pPr algn="r" rtl="1" eaLnBrk="1" hangingPunct="1"/>
            <a:endParaRPr lang="en-US" altLang="en-US" dirty="0" smtClean="0"/>
          </a:p>
        </p:txBody>
      </p:sp>
      <p:pic>
        <p:nvPicPr>
          <p:cNvPr id="8196" name="Picture 4" descr="C:\Users\Administrator\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743200"/>
            <a:ext cx="55705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C66B89-BD15-431B-8821-644463F64351}" type="slidenum">
              <a:rPr lang="en-US" altLang="en-US" sz="1200">
                <a:solidFill>
                  <a:srgbClr val="898989"/>
                </a:solidFill>
                <a:latin typeface="Arial" panose="020B0604020202020204" pitchFamily="34" charset="0"/>
              </a:rPr>
              <a:pPr>
                <a:spcBef>
                  <a:spcPct val="0"/>
                </a:spcBef>
                <a:buFontTx/>
                <a:buNone/>
              </a:pPr>
              <a:t>210</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3494018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فرستنده</a:t>
            </a:r>
            <a:endParaRPr lang="en-US" altLang="en-US" b="1" dirty="0" smtClean="0"/>
          </a:p>
        </p:txBody>
      </p:sp>
      <p:sp>
        <p:nvSpPr>
          <p:cNvPr id="9219" name="Content Placeholder 2"/>
          <p:cNvSpPr>
            <a:spLocks noGrp="1"/>
          </p:cNvSpPr>
          <p:nvPr>
            <p:ph idx="1"/>
          </p:nvPr>
        </p:nvSpPr>
        <p:spPr/>
        <p:txBody>
          <a:bodyPr/>
          <a:lstStyle/>
          <a:p>
            <a:pPr algn="just" rtl="1" eaLnBrk="1" hangingPunct="1"/>
            <a:r>
              <a:rPr lang="fa-IR" altLang="en-US" sz="2400">
                <a:cs typeface="B Yagut" panose="00000400000000000000" pitchFamily="2" charset="-78"/>
              </a:rPr>
              <a:t> فرستنده یا منبع اطلاعات، آغاز گر جریان ارتباطی است. </a:t>
            </a:r>
          </a:p>
          <a:p>
            <a:pPr algn="just" rtl="1" eaLnBrk="1" hangingPunct="1"/>
            <a:r>
              <a:rPr lang="fa-IR" altLang="en-US" sz="2400">
                <a:cs typeface="B Yagut" panose="00000400000000000000" pitchFamily="2" charset="-78"/>
              </a:rPr>
              <a:t>فرستنده، عاملی (یک نفر، چند نفر یا یک سازمان یا نهاد) می‏باشد که قصد برقراری ارتباط را دارد و پیام از جانب او برای گیرنده فرستاده می­شود.</a:t>
            </a:r>
          </a:p>
          <a:p>
            <a:pPr algn="just" rtl="1" eaLnBrk="1" hangingPunct="1"/>
            <a:r>
              <a:rPr lang="fa-IR" altLang="en-US" sz="2400">
                <a:cs typeface="B Yagut" panose="00000400000000000000" pitchFamily="2" charset="-78"/>
              </a:rPr>
              <a:t>فرستنده، رمز­گذاری است که پیام مورد نظر خود را تبدیل به رمز می­کند و آن را برای فرستنده ارسال می­دارد. </a:t>
            </a:r>
          </a:p>
          <a:p>
            <a:pPr algn="just" rtl="1" eaLnBrk="1" hangingPunct="1"/>
            <a:r>
              <a:rPr lang="fa-IR" altLang="en-US" sz="2400">
                <a:cs typeface="B Yagut" panose="00000400000000000000" pitchFamily="2" charset="-78"/>
              </a:rPr>
              <a:t>نکته­ی مهم آن است که پیام فرستنده باید طوری انتخاب و رمز­گذاری شود که معنای مشترکی برای فرستنده و گیرنده­ی پیام داشته باشد. </a:t>
            </a:r>
            <a:endParaRPr lang="en-US" altLang="en-US" sz="2400">
              <a:cs typeface="B Yagut" panose="00000400000000000000" pitchFamily="2" charset="-78"/>
            </a:endParaRPr>
          </a:p>
        </p:txBody>
      </p:sp>
      <p:pic>
        <p:nvPicPr>
          <p:cNvPr id="9220" name="Picture 2" descr="C:\Users\Administrator\Desktop\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800600"/>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3509D7-DD82-4FB0-93B3-A125BAD67FA0}" type="slidenum">
              <a:rPr lang="en-US" altLang="en-US" sz="1200">
                <a:solidFill>
                  <a:srgbClr val="898989"/>
                </a:solidFill>
                <a:latin typeface="Arial" panose="020B0604020202020204" pitchFamily="34" charset="0"/>
              </a:rPr>
              <a:pPr>
                <a:spcBef>
                  <a:spcPct val="0"/>
                </a:spcBef>
                <a:buFontTx/>
                <a:buNone/>
              </a:pPr>
              <a:t>211</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194327727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گیرنده</a:t>
            </a:r>
            <a:endParaRPr lang="en-US" altLang="en-US" b="1" dirty="0" smtClean="0"/>
          </a:p>
        </p:txBody>
      </p:sp>
      <p:sp>
        <p:nvSpPr>
          <p:cNvPr id="13315" name="Content Placeholder 2"/>
          <p:cNvSpPr>
            <a:spLocks noGrp="1"/>
          </p:cNvSpPr>
          <p:nvPr>
            <p:ph idx="1"/>
          </p:nvPr>
        </p:nvSpPr>
        <p:spPr/>
        <p:txBody>
          <a:bodyPr/>
          <a:lstStyle/>
          <a:p>
            <a:pPr algn="just" rtl="1" eaLnBrk="1" hangingPunct="1"/>
            <a:r>
              <a:rPr lang="fa-IR" altLang="en-US" sz="2400">
                <a:cs typeface="B Yagut" panose="00000400000000000000" pitchFamily="2" charset="-78"/>
              </a:rPr>
              <a:t> گیرنده، شخص یا اشخاصی هستند که فرستنده قصد دارد معنای مورد نظر خود را به صورت پیام، به او ارسال کند.</a:t>
            </a:r>
          </a:p>
          <a:p>
            <a:pPr algn="just" rtl="1" eaLnBrk="1" hangingPunct="1"/>
            <a:endParaRPr lang="fa-IR" altLang="en-US" sz="2400">
              <a:cs typeface="B Yagut" panose="00000400000000000000" pitchFamily="2" charset="-78"/>
            </a:endParaRPr>
          </a:p>
          <a:p>
            <a:pPr algn="just" rtl="1" eaLnBrk="1" hangingPunct="1"/>
            <a:r>
              <a:rPr lang="fa-IR" altLang="en-US" sz="2400">
                <a:cs typeface="B Yagut" panose="00000400000000000000" pitchFamily="2" charset="-78"/>
              </a:rPr>
              <a:t> گیرنده، پیام را دریافت نموده و از آن استنباطی حاصل می­کند. ممکن است یک پیام در آن واحد برای عده­ی زیادی ارسال شود. مثلاً اطلاعیه­ای که برای آگاهی همگان در کنار در ورودی نصب می­شود. </a:t>
            </a:r>
          </a:p>
          <a:p>
            <a:pPr algn="just" rtl="1" eaLnBrk="1" hangingPunct="1"/>
            <a:endParaRPr lang="fa-IR" altLang="en-US" sz="2400">
              <a:cs typeface="B Yagut" panose="00000400000000000000" pitchFamily="2" charset="-78"/>
            </a:endParaRPr>
          </a:p>
          <a:p>
            <a:pPr algn="just" rtl="1" eaLnBrk="1" hangingPunct="1"/>
            <a:r>
              <a:rPr lang="fa-IR" altLang="en-US" sz="2400">
                <a:cs typeface="B Yagut" panose="00000400000000000000" pitchFamily="2" charset="-78"/>
              </a:rPr>
              <a:t>گیرنده یا گیرندگان پیام پس از دریافت پیام، استنباطی از آن دارند که باید با مقصود فرستنده، یکی باشد. اگر مفهوم ذهنی به صورت پیامی درآید که مشترکاً در ذهن گیرنده و فرستنده، مفهوم واحدی را تداعی نکند، فرستنده به مقصود خود از این ارتباط دست نیافته است. </a:t>
            </a:r>
            <a:endParaRPr lang="en-US" altLang="en-US" sz="2400">
              <a:cs typeface="B Yagut" panose="00000400000000000000" pitchFamily="2" charset="-78"/>
            </a:endParaRPr>
          </a:p>
        </p:txBody>
      </p:sp>
      <p:sp>
        <p:nvSpPr>
          <p:cNvPr id="1331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54C4B5-C3C3-4C98-B3DB-E133FA41AFCB}" type="slidenum">
              <a:rPr lang="en-US" altLang="en-US" sz="1200">
                <a:solidFill>
                  <a:srgbClr val="898989"/>
                </a:solidFill>
                <a:latin typeface="Arial" panose="020B0604020202020204" pitchFamily="34" charset="0"/>
              </a:rPr>
              <a:pPr>
                <a:spcBef>
                  <a:spcPct val="0"/>
                </a:spcBef>
                <a:buFontTx/>
                <a:buNone/>
              </a:pPr>
              <a:t>212</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69824151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پیام</a:t>
            </a:r>
            <a:endParaRPr lang="en-US" altLang="en-US" b="1" dirty="0" smtClean="0"/>
          </a:p>
        </p:txBody>
      </p:sp>
      <p:sp>
        <p:nvSpPr>
          <p:cNvPr id="3" name="Content Placeholder 2"/>
          <p:cNvSpPr>
            <a:spLocks noGrp="1"/>
          </p:cNvSpPr>
          <p:nvPr>
            <p:ph idx="1"/>
          </p:nvPr>
        </p:nvSpPr>
        <p:spPr/>
        <p:txBody>
          <a:bodyPr/>
          <a:lstStyle/>
          <a:p>
            <a:pPr algn="just" rtl="1" eaLnBrk="1" hangingPunct="1">
              <a:defRPr/>
            </a:pPr>
            <a:r>
              <a:rPr lang="fa-IR" sz="2400" dirty="0">
                <a:cs typeface="B Yagut" pitchFamily="2" charset="-78"/>
              </a:rPr>
              <a:t>پیام شکل عینی شده مفهوم ذهنی فرستنده پیام است. </a:t>
            </a:r>
          </a:p>
          <a:p>
            <a:pPr algn="just" rtl="1" eaLnBrk="1" hangingPunct="1">
              <a:defRPr/>
            </a:pPr>
            <a:r>
              <a:rPr lang="fa-IR" sz="2400" dirty="0">
                <a:cs typeface="B Yagut" pitchFamily="2" charset="-78"/>
              </a:rPr>
              <a:t>به عبارت دیگر، وقتی که </a:t>
            </a:r>
            <a:r>
              <a:rPr lang="fa-IR" sz="2400" dirty="0" err="1">
                <a:cs typeface="B Yagut" pitchFamily="2" charset="-78"/>
              </a:rPr>
              <a:t>فرستنده­ی</a:t>
            </a:r>
            <a:r>
              <a:rPr lang="fa-IR" sz="2400" dirty="0">
                <a:cs typeface="B Yagut" pitchFamily="2" charset="-78"/>
              </a:rPr>
              <a:t> پیام، مفهوم ذهنی مورد نظر خود را که قصد انتقال آن را به گیرنده دارد، به صورت عینی و قابل انتقال (مثلاً حروف نوشتاری) </a:t>
            </a:r>
            <a:r>
              <a:rPr lang="fa-IR" sz="2400" dirty="0" err="1">
                <a:cs typeface="B Yagut" pitchFamily="2" charset="-78"/>
              </a:rPr>
              <a:t>رمز­گذاری</a:t>
            </a:r>
            <a:r>
              <a:rPr lang="fa-IR" sz="2400" dirty="0">
                <a:cs typeface="B Yagut" pitchFamily="2" charset="-78"/>
              </a:rPr>
              <a:t> می­کند، این عمل را </a:t>
            </a:r>
            <a:r>
              <a:rPr lang="fa-IR" sz="2400" dirty="0" err="1">
                <a:cs typeface="B Yagut" pitchFamily="2" charset="-78"/>
              </a:rPr>
              <a:t>رمزگذاری</a:t>
            </a:r>
            <a:r>
              <a:rPr lang="fa-IR" sz="2400" dirty="0">
                <a:cs typeface="B Yagut" pitchFamily="2" charset="-78"/>
              </a:rPr>
              <a:t> پیام </a:t>
            </a:r>
            <a:r>
              <a:rPr lang="fa-IR" sz="2400" dirty="0" err="1">
                <a:cs typeface="B Yagut" pitchFamily="2" charset="-78"/>
              </a:rPr>
              <a:t>می‏نامند</a:t>
            </a:r>
            <a:r>
              <a:rPr lang="fa-IR" sz="2400" dirty="0">
                <a:cs typeface="B Yagut" pitchFamily="2" charset="-78"/>
              </a:rPr>
              <a:t>.</a:t>
            </a:r>
          </a:p>
          <a:p>
            <a:pPr marL="0" indent="0" algn="just" rtl="1">
              <a:buNone/>
              <a:defRPr/>
            </a:pPr>
            <a:r>
              <a:rPr lang="fa-IR" sz="2400" dirty="0">
                <a:cs typeface="B Yagut" pitchFamily="2" charset="-78"/>
              </a:rPr>
              <a:t>پیام ممکن است به اشکال مختلف درآید. سخنی که شنیده می­شود، علامتی که مبادله می­شود، حالات چهره، اشارات </a:t>
            </a:r>
            <a:r>
              <a:rPr lang="fa-IR" sz="2400" dirty="0" err="1">
                <a:cs typeface="B Yagut" pitchFamily="2" charset="-78"/>
              </a:rPr>
              <a:t>بی­آوا</a:t>
            </a:r>
            <a:r>
              <a:rPr lang="fa-IR" sz="2400" dirty="0">
                <a:cs typeface="B Yagut" pitchFamily="2" charset="-78"/>
              </a:rPr>
              <a:t>، تکان دادن سر و دست، همگی می­تواند پیام­هایی باشند که معانی را به طرف مقابل انتقال می­دهند. </a:t>
            </a:r>
            <a:endParaRPr lang="en-US" sz="2400" dirty="0">
              <a:cs typeface="B Yagut" pitchFamily="2" charset="-78"/>
            </a:endParaRPr>
          </a:p>
        </p:txBody>
      </p:sp>
      <p:pic>
        <p:nvPicPr>
          <p:cNvPr id="17412" name="Picture 2" descr="C:\Users\Administrator\Desktop\text-message-real-estate-commun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648200"/>
            <a:ext cx="27368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descr="C:\Users\Administrator\Desktop\text-message-real-estate-commun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4" y="4876801"/>
            <a:ext cx="19827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BF3D9D8-909D-4A17-8725-FDC5F4A4B44C}" type="slidenum">
              <a:rPr lang="en-US" altLang="en-US" sz="1200">
                <a:solidFill>
                  <a:srgbClr val="898989"/>
                </a:solidFill>
                <a:latin typeface="Arial" panose="020B0604020202020204" pitchFamily="34" charset="0"/>
              </a:rPr>
              <a:pPr>
                <a:spcBef>
                  <a:spcPct val="0"/>
                </a:spcBef>
                <a:buFontTx/>
                <a:buNone/>
              </a:pPr>
              <a:t>213</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194263766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کانال </a:t>
            </a:r>
            <a:r>
              <a:rPr lang="fa-IR" altLang="en-US" b="1" dirty="0" smtClean="0"/>
              <a:t>ارتباطی</a:t>
            </a:r>
            <a:endParaRPr lang="en-US" altLang="en-US" b="1" dirty="0" smtClean="0"/>
          </a:p>
        </p:txBody>
      </p:sp>
      <p:sp>
        <p:nvSpPr>
          <p:cNvPr id="19459" name="Content Placeholder 2"/>
          <p:cNvSpPr>
            <a:spLocks noGrp="1"/>
          </p:cNvSpPr>
          <p:nvPr>
            <p:ph idx="1"/>
          </p:nvPr>
        </p:nvSpPr>
        <p:spPr/>
        <p:txBody>
          <a:bodyPr/>
          <a:lstStyle/>
          <a:p>
            <a:pPr algn="just" rtl="1" eaLnBrk="1" hangingPunct="1"/>
            <a:r>
              <a:rPr lang="fa-IR" altLang="en-US" sz="2400">
                <a:cs typeface="B Yagut" panose="00000400000000000000" pitchFamily="2" charset="-78"/>
              </a:rPr>
              <a:t>کانال یا مجرای ارتباط، رسانه ای است که برای انتقال پیام به کار می­رود. در واقع مجرای ارتباط، مسیر یا وسیله­ای است که پیام با استفاده از آن، بین فرستنده و گیرنده انتقال می­یابد.</a:t>
            </a:r>
          </a:p>
          <a:p>
            <a:pPr algn="just" rtl="1" eaLnBrk="1" hangingPunct="1"/>
            <a:r>
              <a:rPr lang="fa-IR" altLang="en-US" sz="2400">
                <a:cs typeface="B Yagut" panose="00000400000000000000" pitchFamily="2" charset="-78"/>
              </a:rPr>
              <a:t>به عبارت دیگر، رسانه عبارت است از کانال­های ارتباطی و به هر چیزی گفته می­شود که پیام را از فرستنده یا فرستندگان پیام، حمل کرده و در اختیار گیرنده قرار می­دهد. </a:t>
            </a:r>
          </a:p>
          <a:p>
            <a:pPr algn="just" rtl="1" eaLnBrk="1" hangingPunct="1"/>
            <a:r>
              <a:rPr lang="fa-IR" altLang="en-US" sz="2400">
                <a:cs typeface="B Yagut" panose="00000400000000000000" pitchFamily="2" charset="-78"/>
              </a:rPr>
              <a:t>کتاب، فیلم، نوار صوتی و ... نمونه­هایی از رسانه­ها هستند.</a:t>
            </a:r>
            <a:endParaRPr lang="en-US" altLang="en-US" sz="2400">
              <a:cs typeface="B Yagut" panose="00000400000000000000" pitchFamily="2" charset="-78"/>
            </a:endParaRPr>
          </a:p>
          <a:p>
            <a:pPr algn="just" rtl="1" eaLnBrk="1" hangingPunct="1"/>
            <a:endParaRPr lang="en-US" altLang="en-US" sz="2400">
              <a:cs typeface="B Yagut" panose="00000400000000000000" pitchFamily="2" charset="-78"/>
            </a:endParaRPr>
          </a:p>
        </p:txBody>
      </p:sp>
      <p:pic>
        <p:nvPicPr>
          <p:cNvPr id="19460" name="Picture 2" descr="C:\Users\Administrator\Desktop\0312edemicroc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19600"/>
            <a:ext cx="525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C:\Users\Administrator\Desktop\7spoke-channel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958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A4F651-909F-4435-99D7-4B7C4CABCD52}" type="slidenum">
              <a:rPr lang="en-US" altLang="en-US" sz="1200">
                <a:solidFill>
                  <a:srgbClr val="898989"/>
                </a:solidFill>
                <a:latin typeface="Arial" panose="020B0604020202020204" pitchFamily="34" charset="0"/>
              </a:rPr>
              <a:pPr>
                <a:spcBef>
                  <a:spcPct val="0"/>
                </a:spcBef>
                <a:buFontTx/>
                <a:buNone/>
              </a:pPr>
              <a:t>214</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62249488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بازخورد</a:t>
            </a:r>
            <a:endParaRPr lang="en-US" altLang="en-US" b="1" dirty="0" smtClean="0"/>
          </a:p>
        </p:txBody>
      </p:sp>
      <p:sp>
        <p:nvSpPr>
          <p:cNvPr id="20483" name="Content Placeholder 2"/>
          <p:cNvSpPr>
            <a:spLocks noGrp="1"/>
          </p:cNvSpPr>
          <p:nvPr>
            <p:ph idx="1"/>
          </p:nvPr>
        </p:nvSpPr>
        <p:spPr/>
        <p:txBody>
          <a:bodyPr/>
          <a:lstStyle/>
          <a:p>
            <a:pPr algn="just" rtl="1" eaLnBrk="1" hangingPunct="1"/>
            <a:r>
              <a:rPr lang="fa-IR" altLang="en-US" sz="2400" dirty="0">
                <a:cs typeface="B Yagut" panose="00000400000000000000" pitchFamily="2" charset="-78"/>
              </a:rPr>
              <a:t>بازخور در فرآیند ارتباطی عبارت از برگشت نتیجه­ی پیام به فرستنده­ی پیام است. فرآیند ارتباطی بدون وجود بازخور، کامل نخواهد نبود. </a:t>
            </a:r>
          </a:p>
          <a:p>
            <a:pPr algn="just" rtl="1" eaLnBrk="1" hangingPunct="1"/>
            <a:endParaRPr lang="fa-IR" altLang="en-US" sz="2400" dirty="0">
              <a:cs typeface="B Yagut" panose="00000400000000000000" pitchFamily="2" charset="-78"/>
            </a:endParaRPr>
          </a:p>
          <a:p>
            <a:pPr algn="just" rtl="1" eaLnBrk="1" hangingPunct="1"/>
            <a:r>
              <a:rPr lang="fa-IR" altLang="en-US" sz="2400" dirty="0">
                <a:cs typeface="B Yagut" panose="00000400000000000000" pitchFamily="2" charset="-78"/>
              </a:rPr>
              <a:t>در بازخور، گیرنده­ی پیام به صورت فرستنده­ای درمی آید که پاسخ را مطابق با الگوی کلی ارتباطی برای فرستنده­ی اصلی ارسال می­دارد. </a:t>
            </a:r>
          </a:p>
          <a:p>
            <a:pPr algn="just" rtl="1" eaLnBrk="1" hangingPunct="1"/>
            <a:endParaRPr lang="fa-IR" altLang="en-US" sz="2400" dirty="0">
              <a:cs typeface="B Yagut" panose="00000400000000000000" pitchFamily="2" charset="-78"/>
            </a:endParaRPr>
          </a:p>
          <a:p>
            <a:pPr algn="just" rtl="1" eaLnBrk="1" hangingPunct="1"/>
            <a:r>
              <a:rPr lang="fa-IR" altLang="en-US" sz="2400" dirty="0">
                <a:cs typeface="B Yagut" panose="00000400000000000000" pitchFamily="2" charset="-78"/>
              </a:rPr>
              <a:t>فرآیند ارتباطی که فاقد بازخور ­باشد، نوعی ارتباط یک جانبه و یک طرفه است. در ارتباط یک طرفه، فرستنده­ی پیام به ارسال پیام اقدام می­کند و توجهی به پاسخ یا انعکاس گیرنده­ی پیام ندارد. اما در ارتباط دو طرفه، فرستنده یا گیرنده­ی پیام در ارتباط با هم بوده و با یکدیگر به مبادله­ی اطلاعات می­پردازند.</a:t>
            </a:r>
            <a:endParaRPr lang="en-US" altLang="en-US" sz="2400" dirty="0">
              <a:cs typeface="B Yagut" panose="00000400000000000000" pitchFamily="2" charset="-78"/>
            </a:endParaRPr>
          </a:p>
          <a:p>
            <a:pPr algn="just" rtl="1" eaLnBrk="1" hangingPunct="1"/>
            <a:endParaRPr lang="en-US" altLang="en-US" sz="2400" dirty="0">
              <a:cs typeface="B Yagut" panose="00000400000000000000" pitchFamily="2" charset="-78"/>
            </a:endParaRPr>
          </a:p>
        </p:txBody>
      </p:sp>
      <p:sp>
        <p:nvSpPr>
          <p:cNvPr id="2048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3921C3-3DD8-4EFA-87F1-8D023BD96204}" type="slidenum">
              <a:rPr lang="en-US" altLang="en-US" sz="1200">
                <a:solidFill>
                  <a:srgbClr val="898989"/>
                </a:solidFill>
                <a:latin typeface="Arial" panose="020B0604020202020204" pitchFamily="34" charset="0"/>
              </a:rPr>
              <a:pPr>
                <a:spcBef>
                  <a:spcPct val="0"/>
                </a:spcBef>
                <a:buFontTx/>
                <a:buNone/>
              </a:pPr>
              <a:t>215</a:t>
            </a:fld>
            <a:endParaRPr lang="en-US" altLang="en-US" sz="1200">
              <a:solidFill>
                <a:srgbClr val="898989"/>
              </a:solidFill>
              <a:latin typeface="Arial" panose="020B0604020202020204" pitchFamily="34" charset="0"/>
            </a:endParaRPr>
          </a:p>
        </p:txBody>
      </p:sp>
      <p:pic>
        <p:nvPicPr>
          <p:cNvPr id="5" name="Picture 3" descr="C:\Users\Administrator\Desktop\com-feedb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2663"/>
            <a:ext cx="5715000" cy="140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96797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solidFill>
            <a:schemeClr val="accent4">
              <a:lumMod val="60000"/>
              <a:lumOff val="40000"/>
            </a:schemeClr>
          </a:solidFill>
        </p:spPr>
        <p:txBody>
          <a:bodyPr/>
          <a:lstStyle/>
          <a:p>
            <a:pPr algn="ctr" eaLnBrk="1" hangingPunct="1"/>
            <a:r>
              <a:rPr lang="fa-IR" altLang="en-US" b="1" dirty="0" smtClean="0"/>
              <a:t>هدف</a:t>
            </a:r>
            <a:endParaRPr lang="en-US" altLang="en-US" b="1" dirty="0" smtClean="0"/>
          </a:p>
        </p:txBody>
      </p:sp>
      <p:sp>
        <p:nvSpPr>
          <p:cNvPr id="22531" name="Content Placeholder 2"/>
          <p:cNvSpPr>
            <a:spLocks noGrp="1"/>
          </p:cNvSpPr>
          <p:nvPr>
            <p:ph idx="1"/>
          </p:nvPr>
        </p:nvSpPr>
        <p:spPr/>
        <p:txBody>
          <a:bodyPr/>
          <a:lstStyle/>
          <a:p>
            <a:pPr algn="just" rtl="1" eaLnBrk="1" hangingPunct="1"/>
            <a:r>
              <a:rPr lang="fa-IR" altLang="en-US" sz="2400">
                <a:cs typeface="B Yagut" panose="00000400000000000000" pitchFamily="2" charset="-78"/>
              </a:rPr>
              <a:t>هدف، عبارت از قصد و منظوری که آغازگر فرآیند ارتباطی، قصد دستیابی به آن را دارد و به همین دلیل، به برقراری ارتباط اقدام می­کند. </a:t>
            </a:r>
          </a:p>
          <a:p>
            <a:pPr algn="just" rtl="1" eaLnBrk="1" hangingPunct="1"/>
            <a:r>
              <a:rPr lang="fa-IR" altLang="en-US" sz="2400">
                <a:cs typeface="B Yagut" panose="00000400000000000000" pitchFamily="2" charset="-78"/>
              </a:rPr>
              <a:t>به طور کلی می­توان گفت که هدف از برقراری هر ارتباطی، برقراری تعامل اجتماعی بین انسان‏ها، اطلاع­رسانی به دیگران و یا هر دو می­باشد.</a:t>
            </a:r>
            <a:endParaRPr lang="en-US" altLang="en-US" sz="2400">
              <a:cs typeface="B Yagut" panose="00000400000000000000" pitchFamily="2" charset="-78"/>
            </a:endParaRPr>
          </a:p>
          <a:p>
            <a:pPr algn="just" rtl="1" eaLnBrk="1" hangingPunct="1"/>
            <a:r>
              <a:rPr lang="fa-IR" altLang="en-US" sz="2400">
                <a:cs typeface="B Yagut" panose="00000400000000000000" pitchFamily="2" charset="-78"/>
              </a:rPr>
              <a:t> </a:t>
            </a:r>
            <a:endParaRPr lang="en-US" altLang="en-US" sz="2400">
              <a:cs typeface="B Yagut" panose="00000400000000000000" pitchFamily="2" charset="-78"/>
            </a:endParaRPr>
          </a:p>
        </p:txBody>
      </p:sp>
      <p:pic>
        <p:nvPicPr>
          <p:cNvPr id="22532" name="Picture 2" descr="C:\Users\Administrator\Desktop\Encoding-communicati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3238500"/>
            <a:ext cx="5080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A1171E-4857-4F07-860A-F736DEE1950F}" type="slidenum">
              <a:rPr lang="en-US" altLang="en-US" sz="1200">
                <a:solidFill>
                  <a:srgbClr val="898989"/>
                </a:solidFill>
                <a:latin typeface="Arial" panose="020B0604020202020204" pitchFamily="34" charset="0"/>
              </a:rPr>
              <a:pPr>
                <a:spcBef>
                  <a:spcPct val="0"/>
                </a:spcBef>
                <a:buFontTx/>
                <a:buNone/>
              </a:pPr>
              <a:t>216</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86214849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solidFill>
            <a:srgbClr val="FFFF00"/>
          </a:solidFill>
        </p:spPr>
        <p:txBody>
          <a:bodyPr/>
          <a:lstStyle/>
          <a:p>
            <a:pPr algn="ctr" rtl="1" eaLnBrk="1" hangingPunct="1"/>
            <a:r>
              <a:rPr lang="fa-IR" altLang="en-US" b="1" dirty="0" smtClean="0"/>
              <a:t>ارتباطات عمومي در ورزش</a:t>
            </a:r>
            <a:endParaRPr lang="en-US" altLang="en-US" b="1" dirty="0" smtClean="0"/>
          </a:p>
        </p:txBody>
      </p:sp>
      <p:sp>
        <p:nvSpPr>
          <p:cNvPr id="8195" name="Content Placeholder 2"/>
          <p:cNvSpPr>
            <a:spLocks noGrp="1"/>
          </p:cNvSpPr>
          <p:nvPr>
            <p:ph idx="1"/>
          </p:nvPr>
        </p:nvSpPr>
        <p:spPr/>
        <p:txBody>
          <a:bodyPr/>
          <a:lstStyle/>
          <a:p>
            <a:pPr marL="0" indent="0" algn="just" rtl="1">
              <a:buNone/>
              <a:defRPr/>
            </a:pPr>
            <a:r>
              <a:rPr lang="fa-IR" sz="2400" dirty="0">
                <a:cs typeface="B Yagut" pitchFamily="2" charset="-78"/>
              </a:rPr>
              <a:t>یکی از </a:t>
            </a:r>
            <a:r>
              <a:rPr lang="fa-IR" sz="2400" dirty="0" err="1">
                <a:cs typeface="B Yagut" pitchFamily="2" charset="-78"/>
              </a:rPr>
              <a:t>جلوه‏های</a:t>
            </a:r>
            <a:r>
              <a:rPr lang="fa-IR" sz="2400" dirty="0">
                <a:cs typeface="B Yagut" pitchFamily="2" charset="-78"/>
              </a:rPr>
              <a:t> عملیاتی و تخصصی ارتباطات، فعالیتی به نام ارتباطات عمومی است. </a:t>
            </a:r>
          </a:p>
          <a:p>
            <a:pPr marL="0" indent="0" algn="just" rtl="1">
              <a:buNone/>
              <a:defRPr/>
            </a:pPr>
            <a:r>
              <a:rPr lang="fa-IR" sz="2400" dirty="0">
                <a:cs typeface="B Yagut" pitchFamily="2" charset="-78"/>
              </a:rPr>
              <a:t>روابط </a:t>
            </a:r>
            <a:r>
              <a:rPr lang="fa-IR" sz="2400" dirty="0" err="1">
                <a:cs typeface="B Yagut" pitchFamily="2" charset="-78"/>
              </a:rPr>
              <a:t>عمومي</a:t>
            </a:r>
            <a:r>
              <a:rPr lang="fa-IR" sz="2400" dirty="0">
                <a:cs typeface="B Yagut" pitchFamily="2" charset="-78"/>
              </a:rPr>
              <a:t> </a:t>
            </a:r>
            <a:r>
              <a:rPr lang="fa-IR" sz="2400" dirty="0" err="1">
                <a:cs typeface="B Yagut" pitchFamily="2" charset="-78"/>
              </a:rPr>
              <a:t>ورزشي</a:t>
            </a:r>
            <a:r>
              <a:rPr lang="fa-IR" sz="2400" dirty="0">
                <a:cs typeface="B Yagut" pitchFamily="2" charset="-78"/>
              </a:rPr>
              <a:t> </a:t>
            </a:r>
            <a:r>
              <a:rPr lang="fa-IR" sz="2400" dirty="0" err="1">
                <a:cs typeface="B Yagut" pitchFamily="2" charset="-78"/>
              </a:rPr>
              <a:t>يك</a:t>
            </a:r>
            <a:r>
              <a:rPr lang="fa-IR" sz="2400" dirty="0">
                <a:cs typeface="B Yagut" pitchFamily="2" charset="-78"/>
              </a:rPr>
              <a:t> </a:t>
            </a:r>
            <a:r>
              <a:rPr lang="fa-IR" sz="2400" dirty="0" err="1">
                <a:cs typeface="B Yagut" pitchFamily="2" charset="-78"/>
              </a:rPr>
              <a:t>وظيفه</a:t>
            </a:r>
            <a:r>
              <a:rPr lang="fa-IR" sz="2400" dirty="0">
                <a:cs typeface="B Yagut" pitchFamily="2" charset="-78"/>
              </a:rPr>
              <a:t> </a:t>
            </a:r>
            <a:r>
              <a:rPr lang="fa-IR" sz="2400" dirty="0" err="1">
                <a:cs typeface="B Yagut" pitchFamily="2" charset="-78"/>
              </a:rPr>
              <a:t>مديريتي</a:t>
            </a:r>
            <a:r>
              <a:rPr lang="fa-IR" sz="2400" dirty="0">
                <a:cs typeface="B Yagut" pitchFamily="2" charset="-78"/>
              </a:rPr>
              <a:t> </a:t>
            </a:r>
            <a:r>
              <a:rPr lang="fa-IR" sz="2400" dirty="0" err="1">
                <a:cs typeface="B Yagut" pitchFamily="2" charset="-78"/>
              </a:rPr>
              <a:t>مبتني</a:t>
            </a:r>
            <a:r>
              <a:rPr lang="fa-IR" sz="2400" dirty="0">
                <a:cs typeface="B Yagut" pitchFamily="2" charset="-78"/>
              </a:rPr>
              <a:t> بر ارتباطات است </a:t>
            </a:r>
            <a:r>
              <a:rPr lang="fa-IR" sz="2400" dirty="0" err="1">
                <a:cs typeface="B Yagut" pitchFamily="2" charset="-78"/>
              </a:rPr>
              <a:t>كه</a:t>
            </a:r>
            <a:r>
              <a:rPr lang="fa-IR" sz="2400" dirty="0">
                <a:cs typeface="B Yagut" pitchFamily="2" charset="-78"/>
              </a:rPr>
              <a:t> به </a:t>
            </a:r>
            <a:r>
              <a:rPr lang="fa-IR" sz="2400" dirty="0" err="1">
                <a:cs typeface="B Yagut" pitchFamily="2" charset="-78"/>
              </a:rPr>
              <a:t>تعيين</a:t>
            </a:r>
            <a:r>
              <a:rPr lang="fa-IR" sz="2400" dirty="0">
                <a:cs typeface="B Yagut" pitchFamily="2" charset="-78"/>
              </a:rPr>
              <a:t> </a:t>
            </a:r>
            <a:r>
              <a:rPr lang="fa-IR" sz="2400" dirty="0" err="1">
                <a:cs typeface="B Yagut" pitchFamily="2" charset="-78"/>
              </a:rPr>
              <a:t>مخاطبين</a:t>
            </a:r>
            <a:r>
              <a:rPr lang="fa-IR" sz="2400" dirty="0">
                <a:cs typeface="B Yagut" pitchFamily="2" charset="-78"/>
              </a:rPr>
              <a:t> </a:t>
            </a:r>
            <a:r>
              <a:rPr lang="fa-IR" sz="2400" dirty="0" err="1">
                <a:cs typeface="B Yagut" pitchFamily="2" charset="-78"/>
              </a:rPr>
              <a:t>كليدي</a:t>
            </a:r>
            <a:r>
              <a:rPr lang="fa-IR" sz="2400" dirty="0">
                <a:cs typeface="B Yagut" pitchFamily="2" charset="-78"/>
              </a:rPr>
              <a:t> سازمان </a:t>
            </a:r>
            <a:r>
              <a:rPr lang="fa-IR" sz="2400" dirty="0" err="1">
                <a:cs typeface="B Yagut" pitchFamily="2" charset="-78"/>
              </a:rPr>
              <a:t>ورزشي</a:t>
            </a:r>
            <a:r>
              <a:rPr lang="fa-IR" sz="2400" dirty="0">
                <a:cs typeface="B Yagut" pitchFamily="2" charset="-78"/>
              </a:rPr>
              <a:t>، </a:t>
            </a:r>
            <a:r>
              <a:rPr lang="fa-IR" sz="2400" dirty="0" err="1">
                <a:cs typeface="B Yagut" pitchFamily="2" charset="-78"/>
              </a:rPr>
              <a:t>ارزيابي</a:t>
            </a:r>
            <a:r>
              <a:rPr lang="fa-IR" sz="2400" dirty="0">
                <a:cs typeface="B Yagut" pitchFamily="2" charset="-78"/>
              </a:rPr>
              <a:t> روابط با </a:t>
            </a:r>
            <a:r>
              <a:rPr lang="fa-IR" sz="2400" dirty="0" err="1">
                <a:cs typeface="B Yagut" pitchFamily="2" charset="-78"/>
              </a:rPr>
              <a:t>مخاطبين</a:t>
            </a:r>
            <a:r>
              <a:rPr lang="fa-IR" sz="2400" dirty="0">
                <a:cs typeface="B Yagut" pitchFamily="2" charset="-78"/>
              </a:rPr>
              <a:t>، و </a:t>
            </a:r>
            <a:r>
              <a:rPr lang="fa-IR" sz="2400" dirty="0" err="1">
                <a:cs typeface="B Yagut" pitchFamily="2" charset="-78"/>
              </a:rPr>
              <a:t>تقويت</a:t>
            </a:r>
            <a:r>
              <a:rPr lang="fa-IR" sz="2400" dirty="0">
                <a:cs typeface="B Yagut" pitchFamily="2" charset="-78"/>
              </a:rPr>
              <a:t> روابط مطلوب </a:t>
            </a:r>
            <a:r>
              <a:rPr lang="fa-IR" sz="2400" dirty="0" err="1">
                <a:cs typeface="B Yagut" pitchFamily="2" charset="-78"/>
              </a:rPr>
              <a:t>بين</a:t>
            </a:r>
            <a:r>
              <a:rPr lang="fa-IR" sz="2400" dirty="0">
                <a:cs typeface="B Yagut" pitchFamily="2" charset="-78"/>
              </a:rPr>
              <a:t> سازمان </a:t>
            </a:r>
            <a:r>
              <a:rPr lang="fa-IR" sz="2400" dirty="0" err="1">
                <a:cs typeface="B Yagut" pitchFamily="2" charset="-78"/>
              </a:rPr>
              <a:t>ورزشي</a:t>
            </a:r>
            <a:r>
              <a:rPr lang="fa-IR" sz="2400" dirty="0">
                <a:cs typeface="B Yagut" pitchFamily="2" charset="-78"/>
              </a:rPr>
              <a:t> و </a:t>
            </a:r>
            <a:r>
              <a:rPr lang="fa-IR" sz="2400" dirty="0" err="1">
                <a:cs typeface="B Yagut" pitchFamily="2" charset="-78"/>
              </a:rPr>
              <a:t>مخاطبين</a:t>
            </a:r>
            <a:r>
              <a:rPr lang="fa-IR" sz="2400" dirty="0">
                <a:cs typeface="B Yagut" pitchFamily="2" charset="-78"/>
              </a:rPr>
              <a:t> </a:t>
            </a:r>
            <a:r>
              <a:rPr lang="fa-IR" sz="2400" dirty="0" err="1">
                <a:cs typeface="B Yagut" pitchFamily="2" charset="-78"/>
              </a:rPr>
              <a:t>آن‏ها</a:t>
            </a:r>
            <a:r>
              <a:rPr lang="fa-IR" sz="2400" dirty="0">
                <a:cs typeface="B Yagut" pitchFamily="2" charset="-78"/>
              </a:rPr>
              <a:t> </a:t>
            </a:r>
            <a:r>
              <a:rPr lang="fa-IR" sz="2400" dirty="0" err="1">
                <a:cs typeface="B Yagut" pitchFamily="2" charset="-78"/>
              </a:rPr>
              <a:t>مي</a:t>
            </a:r>
            <a:r>
              <a:rPr lang="fa-IR" sz="2400" dirty="0">
                <a:cs typeface="B Yagut" pitchFamily="2" charset="-78"/>
              </a:rPr>
              <a:t> پردازد.</a:t>
            </a:r>
            <a:endParaRPr lang="fa-IR" sz="2400" dirty="0">
              <a:ea typeface="Majalla UI"/>
              <a:cs typeface="B Yagut" pitchFamily="2" charset="-78"/>
            </a:endParaRPr>
          </a:p>
          <a:p>
            <a:pPr algn="just" rtl="1" eaLnBrk="1" hangingPunct="1">
              <a:defRPr/>
            </a:pPr>
            <a:r>
              <a:rPr lang="fa-IR" sz="2400" dirty="0" err="1">
                <a:ea typeface="Majalla UI"/>
                <a:cs typeface="B Yagut" pitchFamily="2" charset="-78"/>
              </a:rPr>
              <a:t>وظيفه</a:t>
            </a:r>
            <a:r>
              <a:rPr lang="fa-IR" sz="2400" dirty="0">
                <a:ea typeface="Majalla UI"/>
                <a:cs typeface="B Yagut" pitchFamily="2" charset="-78"/>
              </a:rPr>
              <a:t> </a:t>
            </a:r>
            <a:r>
              <a:rPr lang="fa-IR" sz="2400" dirty="0" err="1">
                <a:ea typeface="Majalla UI"/>
                <a:cs typeface="B Yagut" pitchFamily="2" charset="-78"/>
              </a:rPr>
              <a:t>مديريتي</a:t>
            </a:r>
            <a:endParaRPr lang="fa-IR" sz="2400" dirty="0">
              <a:ea typeface="Majalla UI"/>
              <a:cs typeface="B Yagut" pitchFamily="2" charset="-78"/>
            </a:endParaRPr>
          </a:p>
          <a:p>
            <a:pPr algn="just" rtl="1" eaLnBrk="1" hangingPunct="1">
              <a:defRPr/>
            </a:pPr>
            <a:r>
              <a:rPr lang="fa-IR" sz="2400" dirty="0" err="1">
                <a:ea typeface="Majalla UI"/>
                <a:cs typeface="B Yagut" pitchFamily="2" charset="-78"/>
              </a:rPr>
              <a:t>مبتني</a:t>
            </a:r>
            <a:r>
              <a:rPr lang="fa-IR" sz="2400" dirty="0">
                <a:ea typeface="Majalla UI"/>
                <a:cs typeface="B Yagut" pitchFamily="2" charset="-78"/>
              </a:rPr>
              <a:t> بر ارتباطات(فردی، بین فردی، گروهی، جمعی)</a:t>
            </a:r>
          </a:p>
          <a:p>
            <a:pPr algn="just" rtl="1" eaLnBrk="1" hangingPunct="1">
              <a:defRPr/>
            </a:pPr>
            <a:r>
              <a:rPr lang="fa-IR" sz="2400" dirty="0" err="1">
                <a:ea typeface="Majalla UI"/>
                <a:cs typeface="B Yagut" pitchFamily="2" charset="-78"/>
              </a:rPr>
              <a:t>تعيين</a:t>
            </a:r>
            <a:r>
              <a:rPr lang="fa-IR" sz="2400" dirty="0">
                <a:ea typeface="Majalla UI"/>
                <a:cs typeface="B Yagut" pitchFamily="2" charset="-78"/>
              </a:rPr>
              <a:t> </a:t>
            </a:r>
            <a:r>
              <a:rPr lang="fa-IR" sz="2400" dirty="0" err="1">
                <a:ea typeface="Majalla UI"/>
                <a:cs typeface="B Yagut" pitchFamily="2" charset="-78"/>
              </a:rPr>
              <a:t>مخاطبين</a:t>
            </a:r>
            <a:r>
              <a:rPr lang="fa-IR" sz="2400" dirty="0">
                <a:ea typeface="Majalla UI"/>
                <a:cs typeface="B Yagut" pitchFamily="2" charset="-78"/>
              </a:rPr>
              <a:t> </a:t>
            </a:r>
            <a:r>
              <a:rPr lang="fa-IR" sz="2400" dirty="0" err="1">
                <a:ea typeface="Majalla UI"/>
                <a:cs typeface="B Yagut" pitchFamily="2" charset="-78"/>
              </a:rPr>
              <a:t>كليدي</a:t>
            </a:r>
            <a:r>
              <a:rPr lang="fa-IR" sz="2400" dirty="0">
                <a:ea typeface="Majalla UI"/>
                <a:cs typeface="B Yagut" pitchFamily="2" charset="-78"/>
              </a:rPr>
              <a:t> سازمان</a:t>
            </a:r>
          </a:p>
          <a:p>
            <a:pPr algn="just" rtl="1" eaLnBrk="1" hangingPunct="1">
              <a:defRPr/>
            </a:pPr>
            <a:r>
              <a:rPr lang="fa-IR" sz="2400" dirty="0" err="1">
                <a:ea typeface="Majalla UI"/>
                <a:cs typeface="B Yagut" pitchFamily="2" charset="-78"/>
              </a:rPr>
              <a:t>ارزيابي</a:t>
            </a:r>
            <a:r>
              <a:rPr lang="fa-IR" sz="2400" dirty="0">
                <a:ea typeface="Majalla UI"/>
                <a:cs typeface="B Yagut" pitchFamily="2" charset="-78"/>
              </a:rPr>
              <a:t> روابط با </a:t>
            </a:r>
            <a:r>
              <a:rPr lang="fa-IR" sz="2400" dirty="0" err="1">
                <a:ea typeface="Majalla UI"/>
                <a:cs typeface="B Yagut" pitchFamily="2" charset="-78"/>
              </a:rPr>
              <a:t>مخاطبين</a:t>
            </a:r>
            <a:r>
              <a:rPr lang="fa-IR" sz="2400" dirty="0">
                <a:ea typeface="Majalla UI"/>
                <a:cs typeface="B Yagut" pitchFamily="2" charset="-78"/>
              </a:rPr>
              <a:t>(دوستانه، خصمانه، پرهزینه)</a:t>
            </a:r>
          </a:p>
          <a:p>
            <a:pPr algn="just" rtl="1" eaLnBrk="1" hangingPunct="1">
              <a:defRPr/>
            </a:pPr>
            <a:r>
              <a:rPr lang="fa-IR" sz="2400" dirty="0" err="1">
                <a:ea typeface="Majalla UI"/>
                <a:cs typeface="B Yagut" pitchFamily="2" charset="-78"/>
              </a:rPr>
              <a:t>تقويت</a:t>
            </a:r>
            <a:r>
              <a:rPr lang="fa-IR" sz="2400" dirty="0">
                <a:ea typeface="Majalla UI"/>
                <a:cs typeface="B Yagut" pitchFamily="2" charset="-78"/>
              </a:rPr>
              <a:t> روابط مطلوب سازمان با </a:t>
            </a:r>
            <a:r>
              <a:rPr lang="fa-IR" sz="2400" dirty="0" err="1">
                <a:ea typeface="Majalla UI"/>
                <a:cs typeface="B Yagut" pitchFamily="2" charset="-78"/>
              </a:rPr>
              <a:t>مخاطبين</a:t>
            </a:r>
            <a:r>
              <a:rPr lang="fa-IR" sz="2400" dirty="0">
                <a:ea typeface="Majalla UI"/>
                <a:cs typeface="B Yagut" pitchFamily="2" charset="-78"/>
              </a:rPr>
              <a:t> </a:t>
            </a:r>
            <a:r>
              <a:rPr lang="fa-IR" sz="2400" dirty="0" err="1">
                <a:ea typeface="Majalla UI"/>
                <a:cs typeface="B Yagut" pitchFamily="2" charset="-78"/>
              </a:rPr>
              <a:t>كليدي</a:t>
            </a:r>
            <a:endParaRPr lang="en-US" sz="2400" dirty="0">
              <a:ea typeface="Majalla UI"/>
              <a:cs typeface="B Yagut" pitchFamily="2" charset="-78"/>
            </a:endParaRPr>
          </a:p>
        </p:txBody>
      </p:sp>
      <p:sp>
        <p:nvSpPr>
          <p:cNvPr id="2458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25F228-9673-453C-9811-A470ACC542BF}" type="slidenum">
              <a:rPr lang="en-US" altLang="en-US" sz="1200">
                <a:solidFill>
                  <a:srgbClr val="898989"/>
                </a:solidFill>
                <a:latin typeface="Arial" panose="020B0604020202020204" pitchFamily="34" charset="0"/>
              </a:rPr>
              <a:pPr>
                <a:spcBef>
                  <a:spcPct val="0"/>
                </a:spcBef>
                <a:buFontTx/>
                <a:buNone/>
              </a:pPr>
              <a:t>217</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28850168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solidFill>
            <a:schemeClr val="accent4"/>
          </a:solidFill>
        </p:spPr>
        <p:txBody>
          <a:bodyPr/>
          <a:lstStyle/>
          <a:p>
            <a:pPr algn="ctr" rtl="1" eaLnBrk="1" hangingPunct="1"/>
            <a:r>
              <a:rPr lang="fa-IR" altLang="en-US" b="1" dirty="0" smtClean="0"/>
              <a:t>انواع مخاطبان روابط عمومی</a:t>
            </a:r>
            <a:endParaRPr lang="en-US" altLang="en-US" b="1" dirty="0" smtClean="0"/>
          </a:p>
        </p:txBody>
      </p:sp>
      <p:sp>
        <p:nvSpPr>
          <p:cNvPr id="12291" name="Content Placeholder 2"/>
          <p:cNvSpPr>
            <a:spLocks noGrp="1"/>
          </p:cNvSpPr>
          <p:nvPr>
            <p:ph idx="1"/>
          </p:nvPr>
        </p:nvSpPr>
        <p:spPr/>
        <p:txBody>
          <a:bodyPr rtlCol="0">
            <a:normAutofit fontScale="92500" lnSpcReduction="10000"/>
          </a:bodyPr>
          <a:lstStyle/>
          <a:p>
            <a:pPr marL="0" indent="0" algn="just" rtl="1">
              <a:buNone/>
              <a:defRPr/>
            </a:pPr>
            <a:r>
              <a:rPr lang="fa-IR" sz="2400" dirty="0">
                <a:cs typeface="B Yagut" pitchFamily="2" charset="-78"/>
              </a:rPr>
              <a:t>مخاطبین روابط عمومی </a:t>
            </a:r>
            <a:r>
              <a:rPr lang="fa-IR" sz="2400" dirty="0" err="1">
                <a:cs typeface="B Yagut" pitchFamily="2" charset="-78"/>
              </a:rPr>
              <a:t>گروه‏های</a:t>
            </a:r>
            <a:r>
              <a:rPr lang="fa-IR" sz="2400" dirty="0">
                <a:cs typeface="B Yagut" pitchFamily="2" charset="-78"/>
              </a:rPr>
              <a:t> مختلفی را در بر </a:t>
            </a:r>
            <a:r>
              <a:rPr lang="fa-IR" sz="2400" dirty="0" err="1">
                <a:cs typeface="B Yagut" pitchFamily="2" charset="-78"/>
              </a:rPr>
              <a:t>می‏گیرد</a:t>
            </a:r>
            <a:r>
              <a:rPr lang="fa-IR" sz="2400" dirty="0">
                <a:cs typeface="B Yagut" pitchFamily="2" charset="-78"/>
              </a:rPr>
              <a:t> که شامل موارد زیر هستند:</a:t>
            </a: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r" rtl="1">
              <a:buNone/>
              <a:defRPr/>
            </a:pPr>
            <a:endParaRPr lang="fa-IR" sz="2400" dirty="0">
              <a:ea typeface="Majalla UI"/>
              <a:cs typeface="B Yagut" pitchFamily="2" charset="-78"/>
            </a:endParaRPr>
          </a:p>
          <a:p>
            <a:pPr algn="ctr" rtl="1">
              <a:buNone/>
              <a:defRPr/>
            </a:pPr>
            <a:endParaRPr lang="fa-IR" sz="2400" dirty="0">
              <a:solidFill>
                <a:srgbClr val="CC0000"/>
              </a:solidFill>
              <a:ea typeface="Majalla UI"/>
              <a:cs typeface="B Yagut" pitchFamily="2" charset="-78"/>
            </a:endParaRPr>
          </a:p>
          <a:p>
            <a:pPr algn="just" rtl="1">
              <a:buFont typeface="Wingdings" pitchFamily="2" charset="2"/>
              <a:buChar char="q"/>
              <a:defRPr/>
            </a:pPr>
            <a:r>
              <a:rPr lang="fa-IR" sz="2400" dirty="0">
                <a:solidFill>
                  <a:srgbClr val="CC0000"/>
                </a:solidFill>
                <a:ea typeface="Majalla UI"/>
                <a:cs typeface="B Yagut" pitchFamily="2" charset="-78"/>
              </a:rPr>
              <a:t>با اینکه مخاطب فعال در توجه تلاش های روابط عمومی است؛ اما توجه موثر به مخاطب های بالقوه و آگاه، ضرورت دارد.</a:t>
            </a:r>
            <a:endParaRPr lang="en-US" sz="2400" dirty="0">
              <a:solidFill>
                <a:srgbClr val="CC0000"/>
              </a:solidFill>
              <a:cs typeface="B Yagut" pitchFamily="2" charset="-78"/>
            </a:endParaRPr>
          </a:p>
        </p:txBody>
      </p:sp>
      <p:graphicFrame>
        <p:nvGraphicFramePr>
          <p:cNvPr id="2" name="Table 1"/>
          <p:cNvGraphicFramePr>
            <a:graphicFrameLocks noGrp="1"/>
          </p:cNvGraphicFramePr>
          <p:nvPr/>
        </p:nvGraphicFramePr>
        <p:xfrm>
          <a:off x="2133600" y="2286000"/>
          <a:ext cx="7924800" cy="2770202"/>
        </p:xfrm>
        <a:graphic>
          <a:graphicData uri="http://schemas.openxmlformats.org/drawingml/2006/table">
            <a:tbl>
              <a:tblPr rtl="1" firstRow="1" firstCol="1" bandRow="1">
                <a:tableStyleId>{5C22544A-7EE6-4342-B048-85BDC9FD1C3A}</a:tableStyleId>
              </a:tblPr>
              <a:tblGrid>
                <a:gridCol w="346420"/>
                <a:gridCol w="993335"/>
                <a:gridCol w="6585045"/>
              </a:tblGrid>
              <a:tr h="315466">
                <a:tc>
                  <a:txBody>
                    <a:bodyPr/>
                    <a:lstStyle/>
                    <a:p>
                      <a:pPr algn="just" rtl="1">
                        <a:lnSpc>
                          <a:spcPct val="115000"/>
                        </a:lnSpc>
                        <a:spcAft>
                          <a:spcPts val="0"/>
                        </a:spcAft>
                      </a:pPr>
                      <a:r>
                        <a:rPr lang="fa-IR" sz="1800" dirty="0">
                          <a:effectLst/>
                          <a:cs typeface="B Yagut" pitchFamily="2" charset="-78"/>
                        </a:rPr>
                        <a:t>ر</a:t>
                      </a:r>
                      <a:endParaRPr lang="en-US" sz="1600" dirty="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a:effectLst/>
                          <a:cs typeface="B Yagut" pitchFamily="2" charset="-78"/>
                        </a:rPr>
                        <a:t>فعالیت‏ها</a:t>
                      </a:r>
                      <a:endParaRPr lang="en-US" sz="16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800">
                          <a:effectLst/>
                          <a:cs typeface="B Yagut" pitchFamily="2" charset="-78"/>
                        </a:rPr>
                        <a:t>توضیح</a:t>
                      </a:r>
                      <a:endParaRPr lang="en-US" sz="1600">
                        <a:effectLst/>
                        <a:latin typeface="Calibri"/>
                        <a:ea typeface="Calibri"/>
                        <a:cs typeface="B Yagut" pitchFamily="2" charset="-78"/>
                      </a:endParaRPr>
                    </a:p>
                  </a:txBody>
                  <a:tcPr marL="68580" marR="68580" marT="0" marB="0"/>
                </a:tc>
              </a:tr>
              <a:tr h="561926">
                <a:tc>
                  <a:txBody>
                    <a:bodyPr/>
                    <a:lstStyle/>
                    <a:p>
                      <a:pPr algn="just" rtl="1">
                        <a:lnSpc>
                          <a:spcPct val="115000"/>
                        </a:lnSpc>
                        <a:spcAft>
                          <a:spcPts val="0"/>
                        </a:spcAft>
                      </a:pPr>
                      <a:r>
                        <a:rPr lang="fa-IR" sz="1800">
                          <a:effectLst/>
                          <a:cs typeface="B Yagut" pitchFamily="2" charset="-78"/>
                        </a:rPr>
                        <a:t>1</a:t>
                      </a:r>
                      <a:endParaRPr lang="en-US" sz="16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dirty="0">
                          <a:effectLst/>
                          <a:cs typeface="B Yagut" pitchFamily="2" charset="-78"/>
                        </a:rPr>
                        <a:t>غیر مرتبط</a:t>
                      </a:r>
                      <a:endParaRPr lang="en-US" sz="1600" dirty="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a:effectLst/>
                          <a:cs typeface="B Yagut" pitchFamily="2" charset="-78"/>
                        </a:rPr>
                        <a:t>هیچ علاقه یا ارتباطی با سازمان ندارند</a:t>
                      </a:r>
                      <a:endParaRPr lang="en-US" sz="1600">
                        <a:effectLst/>
                        <a:latin typeface="Calibri"/>
                        <a:ea typeface="Calibri"/>
                        <a:cs typeface="B Yagut" pitchFamily="2" charset="-78"/>
                      </a:endParaRPr>
                    </a:p>
                  </a:txBody>
                  <a:tcPr marL="68580" marR="68580" marT="0" marB="0"/>
                </a:tc>
              </a:tr>
              <a:tr h="630932">
                <a:tc>
                  <a:txBody>
                    <a:bodyPr/>
                    <a:lstStyle/>
                    <a:p>
                      <a:pPr algn="just" rtl="1">
                        <a:lnSpc>
                          <a:spcPct val="115000"/>
                        </a:lnSpc>
                        <a:spcAft>
                          <a:spcPts val="0"/>
                        </a:spcAft>
                      </a:pPr>
                      <a:r>
                        <a:rPr lang="fa-IR" sz="1800">
                          <a:effectLst/>
                          <a:cs typeface="B Yagut" pitchFamily="2" charset="-78"/>
                        </a:rPr>
                        <a:t>2</a:t>
                      </a:r>
                      <a:endParaRPr lang="en-US" sz="16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800">
                          <a:effectLst/>
                          <a:cs typeface="B Yagut" pitchFamily="2" charset="-78"/>
                        </a:rPr>
                        <a:t>بالقوه</a:t>
                      </a:r>
                      <a:endParaRPr lang="en-US" sz="16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a:effectLst/>
                          <a:cs typeface="B Yagut" pitchFamily="2" charset="-78"/>
                        </a:rPr>
                        <a:t>به صورت بالقوه علاقه دارند اما امکان تشخیص این علاقه برای آن‏ها فراهم نشده است</a:t>
                      </a:r>
                      <a:endParaRPr lang="en-US" sz="1600">
                        <a:effectLst/>
                        <a:latin typeface="Calibri"/>
                        <a:ea typeface="Calibri"/>
                        <a:cs typeface="B Yagut" pitchFamily="2" charset="-78"/>
                      </a:endParaRPr>
                    </a:p>
                  </a:txBody>
                  <a:tcPr marL="68580" marR="68580" marT="0" marB="0"/>
                </a:tc>
              </a:tr>
              <a:tr h="630932">
                <a:tc>
                  <a:txBody>
                    <a:bodyPr/>
                    <a:lstStyle/>
                    <a:p>
                      <a:pPr algn="just" rtl="1">
                        <a:lnSpc>
                          <a:spcPct val="115000"/>
                        </a:lnSpc>
                        <a:spcAft>
                          <a:spcPts val="0"/>
                        </a:spcAft>
                      </a:pPr>
                      <a:r>
                        <a:rPr lang="fa-IR" sz="1800">
                          <a:effectLst/>
                          <a:cs typeface="B Yagut" pitchFamily="2" charset="-78"/>
                        </a:rPr>
                        <a:t>3</a:t>
                      </a:r>
                      <a:endParaRPr lang="en-US" sz="16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800">
                          <a:effectLst/>
                          <a:cs typeface="B Yagut" pitchFamily="2" charset="-78"/>
                        </a:rPr>
                        <a:t>آگاه</a:t>
                      </a:r>
                      <a:endParaRPr lang="en-US" sz="16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a:effectLst/>
                          <a:cs typeface="B Yagut" pitchFamily="2" charset="-78"/>
                        </a:rPr>
                        <a:t>وقتی برای مخاطب بالقوه علاقه یا زمینه ارتباط تشخیص داده شود به مخاطب آگاه تبدیل می‏شوند</a:t>
                      </a:r>
                      <a:endParaRPr lang="en-US" sz="1600">
                        <a:effectLst/>
                        <a:latin typeface="Calibri"/>
                        <a:ea typeface="Calibri"/>
                        <a:cs typeface="B Yagut" pitchFamily="2" charset="-78"/>
                      </a:endParaRPr>
                    </a:p>
                  </a:txBody>
                  <a:tcPr marL="68580" marR="68580" marT="0" marB="0"/>
                </a:tc>
              </a:tr>
              <a:tr h="630932">
                <a:tc>
                  <a:txBody>
                    <a:bodyPr/>
                    <a:lstStyle/>
                    <a:p>
                      <a:pPr algn="just" rtl="1">
                        <a:lnSpc>
                          <a:spcPct val="115000"/>
                        </a:lnSpc>
                        <a:spcAft>
                          <a:spcPts val="0"/>
                        </a:spcAft>
                      </a:pPr>
                      <a:r>
                        <a:rPr lang="fa-IR" sz="1800">
                          <a:effectLst/>
                          <a:cs typeface="B Yagut" pitchFamily="2" charset="-78"/>
                        </a:rPr>
                        <a:t>4</a:t>
                      </a:r>
                      <a:endParaRPr lang="en-US" sz="16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800">
                          <a:effectLst/>
                          <a:cs typeface="B Yagut" pitchFamily="2" charset="-78"/>
                        </a:rPr>
                        <a:t>فعال</a:t>
                      </a:r>
                      <a:endParaRPr lang="en-US" sz="16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800" dirty="0">
                          <a:effectLst/>
                          <a:cs typeface="B Yagut" pitchFamily="2" charset="-78"/>
                        </a:rPr>
                        <a:t>وقتی مخاطب آگاه فعالیت هماهنگ یا </a:t>
                      </a:r>
                      <a:r>
                        <a:rPr lang="fa-IR" sz="1800" dirty="0" err="1">
                          <a:effectLst/>
                          <a:cs typeface="B Yagut" pitchFamily="2" charset="-78"/>
                        </a:rPr>
                        <a:t>متمرکزی</a:t>
                      </a:r>
                      <a:r>
                        <a:rPr lang="fa-IR" sz="1800" dirty="0">
                          <a:effectLst/>
                          <a:cs typeface="B Yagut" pitchFamily="2" charset="-78"/>
                        </a:rPr>
                        <a:t> برای رابطه با سازمان پیدا کند، مخاطب فعال </a:t>
                      </a:r>
                      <a:r>
                        <a:rPr lang="fa-IR" sz="1800" dirty="0" err="1">
                          <a:effectLst/>
                          <a:cs typeface="B Yagut" pitchFamily="2" charset="-78"/>
                        </a:rPr>
                        <a:t>می‏شود</a:t>
                      </a:r>
                      <a:endParaRPr lang="en-US" sz="1600" dirty="0">
                        <a:effectLst/>
                        <a:latin typeface="Calibri"/>
                        <a:ea typeface="Calibri"/>
                        <a:cs typeface="B Yagut" pitchFamily="2" charset="-78"/>
                      </a:endParaRPr>
                    </a:p>
                  </a:txBody>
                  <a:tcPr marL="68580" marR="68580" marT="0" marB="0"/>
                </a:tc>
              </a:tr>
            </a:tbl>
          </a:graphicData>
        </a:graphic>
      </p:graphicFrame>
      <p:sp>
        <p:nvSpPr>
          <p:cNvPr id="4406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FBB3CB-E941-4840-AE58-97EB8CEA7604}" type="slidenum">
              <a:rPr lang="en-US" altLang="en-US" sz="1200">
                <a:solidFill>
                  <a:srgbClr val="898989"/>
                </a:solidFill>
                <a:latin typeface="Arial" panose="020B0604020202020204" pitchFamily="34" charset="0"/>
              </a:rPr>
              <a:pPr>
                <a:spcBef>
                  <a:spcPct val="0"/>
                </a:spcBef>
                <a:buFontTx/>
                <a:buNone/>
              </a:pPr>
              <a:t>218</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61768426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solidFill>
            <a:schemeClr val="accent4">
              <a:lumMod val="60000"/>
              <a:lumOff val="40000"/>
            </a:schemeClr>
          </a:solidFill>
        </p:spPr>
        <p:txBody>
          <a:bodyPr/>
          <a:lstStyle/>
          <a:p>
            <a:pPr algn="r" rtl="1" eaLnBrk="1" hangingPunct="1"/>
            <a:r>
              <a:rPr lang="fa-IR" altLang="en-US" dirty="0" smtClean="0"/>
              <a:t>مثال از مخاطبين در ورزش</a:t>
            </a:r>
            <a:endParaRPr lang="en-US" altLang="en-US" dirty="0" smtClean="0"/>
          </a:p>
        </p:txBody>
      </p:sp>
      <p:sp>
        <p:nvSpPr>
          <p:cNvPr id="45059" name="Content Placeholder 2"/>
          <p:cNvSpPr>
            <a:spLocks noGrp="1"/>
          </p:cNvSpPr>
          <p:nvPr>
            <p:ph idx="1"/>
          </p:nvPr>
        </p:nvSpPr>
        <p:spPr/>
        <p:txBody>
          <a:bodyPr/>
          <a:lstStyle/>
          <a:p>
            <a:pPr algn="ctr" rtl="1" eaLnBrk="1" hangingPunct="1">
              <a:buFont typeface="Wingdings 2" panose="05020102010507070707" pitchFamily="18" charset="2"/>
              <a:buNone/>
            </a:pPr>
            <a:r>
              <a:rPr lang="fa-IR" altLang="en-US" b="1" i="1" smtClean="0">
                <a:solidFill>
                  <a:srgbClr val="CC0000"/>
                </a:solidFill>
                <a:ea typeface="Majalla UI"/>
              </a:rPr>
              <a:t>شورای شهری تصمیم می گیرد که یک مرکز تفریحی و محلی را تعطیل کند</a:t>
            </a:r>
          </a:p>
          <a:p>
            <a:pPr algn="ctr" rtl="1" eaLnBrk="1" hangingPunct="1">
              <a:buFont typeface="Wingdings 2" panose="05020102010507070707" pitchFamily="18" charset="2"/>
              <a:buNone/>
            </a:pPr>
            <a:endParaRPr lang="fa-IR" altLang="en-US" b="1" i="1" smtClean="0">
              <a:ea typeface="Majalla UI"/>
            </a:endParaRPr>
          </a:p>
          <a:p>
            <a:pPr algn="r" rtl="1" eaLnBrk="1" hangingPunct="1"/>
            <a:r>
              <a:rPr lang="fa-IR" altLang="en-US" smtClean="0">
                <a:ea typeface="Majalla UI"/>
              </a:rPr>
              <a:t> </a:t>
            </a:r>
            <a:r>
              <a:rPr lang="fa-IR" altLang="en-US" sz="2400">
                <a:ea typeface="Majalla UI"/>
              </a:rPr>
              <a:t>غيركاربران مركزبه این مسئله توجه و علاقه ای ندارند(مخاطب غیرمرتبط). </a:t>
            </a:r>
          </a:p>
          <a:p>
            <a:pPr algn="r" rtl="1" eaLnBrk="1" hangingPunct="1"/>
            <a:r>
              <a:rPr lang="fa-IR" altLang="en-US" sz="2400">
                <a:ea typeface="Majalla UI"/>
              </a:rPr>
              <a:t>عده ای وجودمرکزبرایشان جالب است ولی  از تعطیلی آن آگاه نیستند(مخاطب بالقوه).</a:t>
            </a:r>
          </a:p>
          <a:p>
            <a:pPr algn="r" rtl="1" eaLnBrk="1" hangingPunct="1"/>
            <a:r>
              <a:rPr lang="fa-IR" altLang="en-US" sz="2400">
                <a:ea typeface="Majalla UI"/>
              </a:rPr>
              <a:t>عده دیگری درباره تعطیلی شنیده یا خوانده اند(مخاطب آگاه). </a:t>
            </a:r>
          </a:p>
          <a:p>
            <a:pPr algn="r" rtl="1" eaLnBrk="1" hangingPunct="1"/>
            <a:r>
              <a:rPr lang="fa-IR" altLang="en-US" sz="2400">
                <a:ea typeface="Majalla UI"/>
              </a:rPr>
              <a:t>گروهي با تصمیم شورای شهرمخالفت و مانع این تعطیلی شوند(مخاطب فعال</a:t>
            </a:r>
            <a:r>
              <a:rPr lang="fa-IR" altLang="en-US" smtClean="0">
                <a:ea typeface="Majalla UI"/>
              </a:rPr>
              <a:t>). </a:t>
            </a:r>
            <a:endParaRPr lang="en-US" altLang="en-US" smtClean="0">
              <a:ea typeface="Majalla UI"/>
              <a:cs typeface="Arial" panose="020B0604020202020204" pitchFamily="34" charset="0"/>
            </a:endParaRPr>
          </a:p>
        </p:txBody>
      </p:sp>
      <p:sp>
        <p:nvSpPr>
          <p:cNvPr id="4506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B9089C-FA73-4D4D-8B5A-158F921DD7C4}" type="slidenum">
              <a:rPr lang="en-US" altLang="en-US" sz="1200">
                <a:solidFill>
                  <a:srgbClr val="898989"/>
                </a:solidFill>
                <a:latin typeface="Arial" panose="020B0604020202020204" pitchFamily="34" charset="0"/>
              </a:rPr>
              <a:pPr>
                <a:spcBef>
                  <a:spcPct val="0"/>
                </a:spcBef>
                <a:buFontTx/>
                <a:buNone/>
              </a:pPr>
              <a:t>219</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428228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a:cs typeface="B Zar" panose="00000400000000000000" pitchFamily="2" charset="-78"/>
              </a:rPr>
              <a:t>مدیریت علمی</a:t>
            </a:r>
            <a:endParaRPr lang="en-US" dirty="0"/>
          </a:p>
        </p:txBody>
      </p:sp>
      <p:sp>
        <p:nvSpPr>
          <p:cNvPr id="3" name="Content Placeholder 2"/>
          <p:cNvSpPr>
            <a:spLocks noGrp="1"/>
          </p:cNvSpPr>
          <p:nvPr>
            <p:ph idx="1"/>
          </p:nvPr>
        </p:nvSpPr>
        <p:spPr/>
        <p:txBody>
          <a:bodyPr>
            <a:normAutofit lnSpcReduction="10000"/>
          </a:bodyPr>
          <a:lstStyle/>
          <a:p>
            <a:pPr algn="just" rtl="1"/>
            <a:r>
              <a:rPr lang="fa-IR" dirty="0">
                <a:cs typeface="B Zar" panose="00000400000000000000" pitchFamily="2" charset="-78"/>
              </a:rPr>
              <a:t>در دهه 1880میلادی تیلور مطالعات خود را درزمینه </a:t>
            </a:r>
            <a:r>
              <a:rPr lang="fa-IR" b="1" dirty="0">
                <a:cs typeface="B Zar" panose="00000400000000000000" pitchFamily="2" charset="-78"/>
              </a:rPr>
              <a:t>زمان سنجی و</a:t>
            </a:r>
            <a:br>
              <a:rPr lang="fa-IR" b="1" dirty="0">
                <a:cs typeface="B Zar" panose="00000400000000000000" pitchFamily="2" charset="-78"/>
              </a:rPr>
            </a:br>
            <a:r>
              <a:rPr lang="fa-IR" b="1" dirty="0">
                <a:cs typeface="B Zar" panose="00000400000000000000" pitchFamily="2" charset="-78"/>
              </a:rPr>
              <a:t>حرکت سنجی، </a:t>
            </a:r>
            <a:r>
              <a:rPr lang="fa-IR" dirty="0">
                <a:cs typeface="B Zar" panose="00000400000000000000" pitchFamily="2" charset="-78"/>
              </a:rPr>
              <a:t>به مثابه راهی برای تعریف و بهینه سازی </a:t>
            </a:r>
            <a:r>
              <a:rPr lang="fa-IR" dirty="0" smtClean="0">
                <a:cs typeface="B Zar" panose="00000400000000000000" pitchFamily="2" charset="-78"/>
              </a:rPr>
              <a:t>«واحدهای</a:t>
            </a:r>
            <a:r>
              <a:rPr lang="fa-IR" dirty="0">
                <a:cs typeface="B Zar" panose="00000400000000000000" pitchFamily="2" charset="-78"/>
              </a:rPr>
              <a:t/>
            </a:r>
            <a:br>
              <a:rPr lang="fa-IR" dirty="0">
                <a:cs typeface="B Zar" panose="00000400000000000000" pitchFamily="2" charset="-78"/>
              </a:rPr>
            </a:br>
            <a:r>
              <a:rPr lang="fa-IR" dirty="0">
                <a:cs typeface="B Zar" panose="00000400000000000000" pitchFamily="2" charset="-78"/>
              </a:rPr>
              <a:t>مستقل نیروی کار </a:t>
            </a:r>
            <a:r>
              <a:rPr lang="fa-IR" dirty="0" smtClean="0">
                <a:cs typeface="B Zar" panose="00000400000000000000" pitchFamily="2" charset="-78"/>
              </a:rPr>
              <a:t>تخصصی» آغاز </a:t>
            </a:r>
            <a:r>
              <a:rPr lang="fa-IR" dirty="0">
                <a:cs typeface="B Zar" panose="00000400000000000000" pitchFamily="2" charset="-78"/>
              </a:rPr>
              <a:t>کرد</a:t>
            </a:r>
            <a:r>
              <a:rPr lang="fa-IR" dirty="0" smtClean="0">
                <a:cs typeface="B Zar" panose="00000400000000000000" pitchFamily="2" charset="-78"/>
              </a:rPr>
              <a:t>.</a:t>
            </a:r>
          </a:p>
          <a:p>
            <a:pPr algn="just" rtl="1"/>
            <a:endParaRPr lang="fa-IR" dirty="0" smtClean="0">
              <a:cs typeface="B Zar" panose="00000400000000000000" pitchFamily="2" charset="-78"/>
            </a:endParaRPr>
          </a:p>
          <a:p>
            <a:pPr algn="just" rtl="1"/>
            <a:r>
              <a:rPr lang="fa-IR" dirty="0" smtClean="0">
                <a:cs typeface="B Zar" panose="00000400000000000000" pitchFamily="2" charset="-78"/>
              </a:rPr>
              <a:t> </a:t>
            </a:r>
            <a:r>
              <a:rPr lang="fa-IR" dirty="0">
                <a:cs typeface="B Zar" panose="00000400000000000000" pitchFamily="2" charset="-78"/>
              </a:rPr>
              <a:t>تا قبل از تیلور کارها بر </a:t>
            </a:r>
            <a:r>
              <a:rPr lang="fa-IR" dirty="0" smtClean="0">
                <a:cs typeface="B Zar" panose="00000400000000000000" pitchFamily="2" charset="-78"/>
              </a:rPr>
              <a:t>اساس حسابهای </a:t>
            </a:r>
            <a:r>
              <a:rPr lang="fa-IR" dirty="0">
                <a:cs typeface="B Zar" panose="00000400000000000000" pitchFamily="2" charset="-78"/>
              </a:rPr>
              <a:t>سرانگشتی انجام می شد و ازاستانداردهای علمی، برنامه </a:t>
            </a:r>
            <a:r>
              <a:rPr lang="fa-IR" dirty="0" smtClean="0">
                <a:cs typeface="B Zar" panose="00000400000000000000" pitchFamily="2" charset="-78"/>
              </a:rPr>
              <a:t>ریزی مدیریتی </a:t>
            </a:r>
            <a:r>
              <a:rPr lang="fa-IR" dirty="0">
                <a:cs typeface="B Zar" panose="00000400000000000000" pitchFamily="2" charset="-78"/>
              </a:rPr>
              <a:t>و رویه های تحلیل خبری نبود. هدف تیلورتغییر این وضعیت </a:t>
            </a:r>
            <a:r>
              <a:rPr lang="fa-IR" dirty="0" smtClean="0">
                <a:cs typeface="B Zar" panose="00000400000000000000" pitchFamily="2" charset="-78"/>
              </a:rPr>
              <a:t>به شرایطی </a:t>
            </a:r>
            <a:r>
              <a:rPr lang="fa-IR" dirty="0">
                <a:cs typeface="B Zar" panose="00000400000000000000" pitchFamily="2" charset="-78"/>
              </a:rPr>
              <a:t>بود که نشان دهد </a:t>
            </a:r>
            <a:r>
              <a:rPr lang="fa-IR" b="1" dirty="0">
                <a:cs typeface="B Zar" panose="00000400000000000000" pitchFamily="2" charset="-78"/>
              </a:rPr>
              <a:t>مدیریت فعالیتی علمی است نه </a:t>
            </a:r>
            <a:r>
              <a:rPr lang="fa-IR" b="1" dirty="0" smtClean="0">
                <a:cs typeface="B Zar" panose="00000400000000000000" pitchFamily="2" charset="-78"/>
              </a:rPr>
              <a:t>یک کاری </a:t>
            </a:r>
            <a:r>
              <a:rPr lang="fa-IR" b="1" dirty="0">
                <a:cs typeface="B Zar" panose="00000400000000000000" pitchFamily="2" charset="-78"/>
              </a:rPr>
              <a:t>اتفاقی </a:t>
            </a:r>
            <a:r>
              <a:rPr lang="fa-IR" dirty="0">
                <a:cs typeface="B Zar" panose="00000400000000000000" pitchFamily="2" charset="-78"/>
              </a:rPr>
              <a:t>. </a:t>
            </a:r>
            <a:endParaRPr lang="fa-IR" dirty="0" smtClean="0">
              <a:cs typeface="B Zar" panose="00000400000000000000" pitchFamily="2" charset="-78"/>
            </a:endParaRPr>
          </a:p>
          <a:p>
            <a:pPr algn="just" rtl="1"/>
            <a:r>
              <a:rPr lang="fa-IR" dirty="0" smtClean="0">
                <a:cs typeface="B Zar" panose="00000400000000000000" pitchFamily="2" charset="-78"/>
              </a:rPr>
              <a:t>از </a:t>
            </a:r>
            <a:r>
              <a:rPr lang="fa-IR" dirty="0">
                <a:cs typeface="B Zar" panose="00000400000000000000" pitchFamily="2" charset="-78"/>
              </a:rPr>
              <a:t>تیلور با عنوان </a:t>
            </a:r>
            <a:r>
              <a:rPr lang="fa-IR" b="1" dirty="0" smtClean="0">
                <a:cs typeface="B Zar" panose="00000400000000000000" pitchFamily="2" charset="-78"/>
              </a:rPr>
              <a:t>پدر </a:t>
            </a:r>
            <a:r>
              <a:rPr lang="fa-IR" b="1" dirty="0">
                <a:cs typeface="B Zar" panose="00000400000000000000" pitchFamily="2" charset="-78"/>
              </a:rPr>
              <a:t>مدیریت </a:t>
            </a:r>
            <a:r>
              <a:rPr lang="fa-IR" b="1" dirty="0" smtClean="0">
                <a:cs typeface="B Zar" panose="00000400000000000000" pitchFamily="2" charset="-78"/>
              </a:rPr>
              <a:t>علمی</a:t>
            </a:r>
            <a:r>
              <a:rPr lang="fa-IR" dirty="0" smtClean="0">
                <a:cs typeface="B Zar" panose="00000400000000000000" pitchFamily="2" charset="-78"/>
              </a:rPr>
              <a:t> </a:t>
            </a:r>
            <a:r>
              <a:rPr lang="fa-IR" dirty="0">
                <a:cs typeface="B Zar" panose="00000400000000000000" pitchFamily="2" charset="-78"/>
              </a:rPr>
              <a:t>و موسس </a:t>
            </a:r>
            <a:r>
              <a:rPr lang="fa-IR" dirty="0" smtClean="0">
                <a:cs typeface="B Zar" panose="00000400000000000000" pitchFamily="2" charset="-78"/>
              </a:rPr>
              <a:t>مکتب تیلوریسم </a:t>
            </a:r>
            <a:r>
              <a:rPr lang="fa-IR" dirty="0">
                <a:cs typeface="B Zar" panose="00000400000000000000" pitchFamily="2" charset="-78"/>
              </a:rPr>
              <a:t>یاد می شود. </a:t>
            </a:r>
            <a:endParaRPr lang="fa-IR" dirty="0" smtClean="0">
              <a:cs typeface="B Zar" panose="00000400000000000000" pitchFamily="2" charset="-78"/>
            </a:endParaRPr>
          </a:p>
          <a:p>
            <a:pPr algn="just" rtl="1"/>
            <a:r>
              <a:rPr lang="fa-IR" dirty="0" smtClean="0">
                <a:cs typeface="B Zar" panose="00000400000000000000" pitchFamily="2" charset="-78"/>
              </a:rPr>
              <a:t>او در </a:t>
            </a:r>
            <a:r>
              <a:rPr lang="fa-IR" dirty="0">
                <a:cs typeface="B Zar" panose="00000400000000000000" pitchFamily="2" charset="-78"/>
              </a:rPr>
              <a:t>سال 1911میلادی </a:t>
            </a:r>
            <a:r>
              <a:rPr lang="fa-IR" b="1" dirty="0">
                <a:cs typeface="B Zar" panose="00000400000000000000" pitchFamily="2" charset="-78"/>
              </a:rPr>
              <a:t>کتاب اصول </a:t>
            </a:r>
            <a:r>
              <a:rPr lang="fa-IR" b="1" dirty="0" smtClean="0">
                <a:cs typeface="B Zar" panose="00000400000000000000" pitchFamily="2" charset="-78"/>
              </a:rPr>
              <a:t>مدیریت علمی </a:t>
            </a:r>
            <a:r>
              <a:rPr lang="fa-IR" dirty="0">
                <a:cs typeface="B Zar" panose="00000400000000000000" pitchFamily="2" charset="-78"/>
              </a:rPr>
              <a:t>را منتشر ساخت و در آن متذکر شد که </a:t>
            </a:r>
            <a:r>
              <a:rPr lang="fa-IR" dirty="0" smtClean="0">
                <a:cs typeface="B Zar" panose="00000400000000000000" pitchFamily="2" charset="-78"/>
              </a:rPr>
              <a:t>«</a:t>
            </a:r>
            <a:r>
              <a:rPr lang="fa-IR" dirty="0" smtClean="0">
                <a:solidFill>
                  <a:srgbClr val="FF0000"/>
                </a:solidFill>
                <a:cs typeface="B Zar" panose="00000400000000000000" pitchFamily="2" charset="-78"/>
              </a:rPr>
              <a:t>بهتر </a:t>
            </a:r>
            <a:r>
              <a:rPr lang="fa-IR" dirty="0">
                <a:solidFill>
                  <a:srgbClr val="FF0000"/>
                </a:solidFill>
                <a:cs typeface="B Zar" panose="00000400000000000000" pitchFamily="2" charset="-78"/>
              </a:rPr>
              <a:t>است هدف </a:t>
            </a:r>
            <a:r>
              <a:rPr lang="fa-IR" dirty="0" smtClean="0">
                <a:solidFill>
                  <a:srgbClr val="FF0000"/>
                </a:solidFill>
                <a:cs typeface="B Zar" panose="00000400000000000000" pitchFamily="2" charset="-78"/>
              </a:rPr>
              <a:t>اصلی مدیریت</a:t>
            </a:r>
            <a:r>
              <a:rPr lang="fa-IR" dirty="0">
                <a:solidFill>
                  <a:srgbClr val="FF0000"/>
                </a:solidFill>
                <a:cs typeface="B Zar" panose="00000400000000000000" pitchFamily="2" charset="-78"/>
              </a:rPr>
              <a:t>، حداکثر کردن کامیابی کارفرما و کارمند </a:t>
            </a:r>
            <a:r>
              <a:rPr lang="fa-IR" dirty="0" smtClean="0">
                <a:solidFill>
                  <a:srgbClr val="FF0000"/>
                </a:solidFill>
                <a:cs typeface="B Zar" panose="00000400000000000000" pitchFamily="2" charset="-78"/>
              </a:rPr>
              <a:t>باشد</a:t>
            </a:r>
            <a:r>
              <a:rPr lang="fa-IR" dirty="0" smtClean="0">
                <a:cs typeface="B Zar" panose="00000400000000000000" pitchFamily="2" charset="-78"/>
              </a:rPr>
              <a:t>». </a:t>
            </a:r>
          </a:p>
          <a:p>
            <a:pPr algn="just" rtl="1"/>
            <a:endParaRPr lang="en-US" dirty="0">
              <a:cs typeface="B Zar" panose="00000400000000000000" pitchFamily="2" charset="-78"/>
            </a:endParaRPr>
          </a:p>
        </p:txBody>
      </p:sp>
      <p:sp>
        <p:nvSpPr>
          <p:cNvPr id="4" name="Rectangle 3"/>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17700585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6"/>
          <p:cNvSpPr txBox="1">
            <a:spLocks noChangeArrowheads="1"/>
          </p:cNvSpPr>
          <p:nvPr/>
        </p:nvSpPr>
        <p:spPr bwMode="auto">
          <a:xfrm>
            <a:off x="1828800" y="914401"/>
            <a:ext cx="8382000" cy="3785652"/>
          </a:xfrm>
          <a:prstGeom prst="rect">
            <a:avLst/>
          </a:prstGeom>
          <a:solidFill>
            <a:schemeClr val="accent4"/>
          </a:solid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50000"/>
              </a:spcBef>
              <a:buFontTx/>
              <a:buNone/>
            </a:pPr>
            <a:endParaRPr lang="fa-IR" altLang="en-US" sz="4800" dirty="0">
              <a:solidFill>
                <a:schemeClr val="folHlink"/>
              </a:solidFill>
              <a:latin typeface="Arial" panose="020B0604020202020204" pitchFamily="34" charset="0"/>
              <a:cs typeface="B Jadid" panose="00000700000000000000" pitchFamily="2" charset="-78"/>
            </a:endParaRPr>
          </a:p>
          <a:p>
            <a:pPr algn="ctr" rtl="1" eaLnBrk="1" hangingPunct="1">
              <a:spcBef>
                <a:spcPct val="50000"/>
              </a:spcBef>
              <a:buFontTx/>
              <a:buNone/>
            </a:pPr>
            <a:r>
              <a:rPr lang="fa-IR" altLang="en-US" sz="4800" dirty="0">
                <a:solidFill>
                  <a:schemeClr val="folHlink"/>
                </a:solidFill>
                <a:latin typeface="Arial" panose="020B0604020202020204" pitchFamily="34" charset="0"/>
                <a:cs typeface="B Jadid" panose="00000700000000000000" pitchFamily="2" charset="-78"/>
              </a:rPr>
              <a:t>آشنایی با نحوه تنظیم خبر و گزارش رویدادهای </a:t>
            </a:r>
            <a:r>
              <a:rPr lang="fa-IR" altLang="en-US" sz="4800" dirty="0" smtClean="0">
                <a:solidFill>
                  <a:schemeClr val="folHlink"/>
                </a:solidFill>
                <a:latin typeface="Arial" panose="020B0604020202020204" pitchFamily="34" charset="0"/>
                <a:cs typeface="B Jadid" panose="00000700000000000000" pitchFamily="2" charset="-78"/>
              </a:rPr>
              <a:t>ورزشی</a:t>
            </a:r>
          </a:p>
          <a:p>
            <a:pPr algn="ctr" rtl="1" eaLnBrk="1" hangingPunct="1">
              <a:spcBef>
                <a:spcPct val="50000"/>
              </a:spcBef>
              <a:buFontTx/>
              <a:buNone/>
            </a:pPr>
            <a:endParaRPr lang="en-US" altLang="en-US" sz="4800" dirty="0">
              <a:solidFill>
                <a:schemeClr val="folHlink"/>
              </a:solidFill>
              <a:latin typeface="Arial" panose="020B0604020202020204" pitchFamily="34" charset="0"/>
              <a:cs typeface="B Jadid" panose="00000700000000000000" pitchFamily="2" charset="-78"/>
            </a:endParaRPr>
          </a:p>
        </p:txBody>
      </p:sp>
      <p:sp>
        <p:nvSpPr>
          <p:cNvPr id="13312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35D12C-7745-4670-95D6-7A0CBC7A99B2}" type="slidenum">
              <a:rPr lang="en-US" altLang="en-US" sz="1200">
                <a:solidFill>
                  <a:srgbClr val="898989"/>
                </a:solidFill>
                <a:latin typeface="Arial" panose="020B0604020202020204" pitchFamily="34" charset="0"/>
              </a:rPr>
              <a:pPr>
                <a:spcBef>
                  <a:spcPct val="0"/>
                </a:spcBef>
                <a:buFontTx/>
                <a:buNone/>
              </a:pPr>
              <a:t>220</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8592799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solidFill>
            <a:schemeClr val="accent4"/>
          </a:solidFill>
        </p:spPr>
        <p:txBody>
          <a:bodyPr/>
          <a:lstStyle/>
          <a:p>
            <a:pPr algn="ctr"/>
            <a:r>
              <a:rPr lang="fa-IR" altLang="en-US" b="1" dirty="0" smtClean="0"/>
              <a:t>تعریف خبر</a:t>
            </a:r>
            <a:endParaRPr lang="en-US" altLang="en-US" b="1" dirty="0" smtClean="0"/>
          </a:p>
        </p:txBody>
      </p:sp>
      <p:sp>
        <p:nvSpPr>
          <p:cNvPr id="134147" name="Content Placeholder 2"/>
          <p:cNvSpPr>
            <a:spLocks noGrp="1"/>
          </p:cNvSpPr>
          <p:nvPr>
            <p:ph idx="1"/>
          </p:nvPr>
        </p:nvSpPr>
        <p:spPr>
          <a:xfrm>
            <a:off x="838200" y="2012949"/>
            <a:ext cx="10317480" cy="4525963"/>
          </a:xfrm>
        </p:spPr>
        <p:txBody>
          <a:bodyPr>
            <a:normAutofit/>
          </a:bodyPr>
          <a:lstStyle/>
          <a:p>
            <a:pPr algn="just" rtl="1"/>
            <a:r>
              <a:rPr lang="fa-IR" altLang="en-US" sz="2400" dirty="0">
                <a:cs typeface="B Yagut" panose="00000400000000000000" pitchFamily="2" charset="-78"/>
              </a:rPr>
              <a:t>بیانیه خبری اصطلاحی توصیفی است که گاهی به آن اطلاعیه مطبوعاتی هم می‏گویند. </a:t>
            </a:r>
          </a:p>
          <a:p>
            <a:pPr algn="just" rtl="1"/>
            <a:r>
              <a:rPr lang="fa-IR" altLang="en-US" sz="2400" dirty="0">
                <a:cs typeface="B Yagut" panose="00000400000000000000" pitchFamily="2" charset="-78"/>
              </a:rPr>
              <a:t>در فرهنگ معین، اطلاعیه به ورقه‏ای اطلاق شده که برای آگاه کردن دیگران از امری، توزیع می‏شود. دایره شمول این تعریف، اطلاعیه را تنها در ردیف آگهی دستی قرار می‏دهد و با اطلاعی که از طریق وسایل ارتباط جمعی به آگاهی مردم برسد قابل انطباق است. </a:t>
            </a:r>
          </a:p>
          <a:p>
            <a:pPr algn="just" rtl="1"/>
            <a:r>
              <a:rPr lang="fa-IR" altLang="en-US" sz="2400" dirty="0">
                <a:cs typeface="B Yagut" panose="00000400000000000000" pitchFamily="2" charset="-78"/>
              </a:rPr>
              <a:t>برخی دیگر نیز محتوای اطلاعیه مطبوعاتی را عبارت از آن چیزی می‏دانند که </a:t>
            </a:r>
            <a:r>
              <a:rPr lang="fa-IR" altLang="en-US" sz="2400" b="1" u="sng" dirty="0">
                <a:cs typeface="B Yagut" panose="00000400000000000000" pitchFamily="2" charset="-78"/>
              </a:rPr>
              <a:t>اتفاق افتاده </a:t>
            </a:r>
            <a:r>
              <a:rPr lang="fa-IR" altLang="en-US" sz="2400" dirty="0">
                <a:cs typeface="B Yagut" panose="00000400000000000000" pitchFamily="2" charset="-78"/>
              </a:rPr>
              <a:t>یا </a:t>
            </a:r>
            <a:r>
              <a:rPr lang="fa-IR" altLang="en-US" sz="2400" b="1" u="sng" dirty="0">
                <a:cs typeface="B Yagut" panose="00000400000000000000" pitchFamily="2" charset="-78"/>
              </a:rPr>
              <a:t>در شرف وقوع </a:t>
            </a:r>
            <a:r>
              <a:rPr lang="fa-IR" altLang="en-US" sz="2400" dirty="0">
                <a:cs typeface="B Yagut" panose="00000400000000000000" pitchFamily="2" charset="-78"/>
              </a:rPr>
              <a:t>است یا </a:t>
            </a:r>
            <a:r>
              <a:rPr lang="fa-IR" altLang="en-US" sz="2400" b="1" u="sng" dirty="0">
                <a:cs typeface="B Yagut" panose="00000400000000000000" pitchFamily="2" charset="-78"/>
              </a:rPr>
              <a:t>اتفاق خواهد </a:t>
            </a:r>
            <a:r>
              <a:rPr lang="fa-IR" altLang="en-US" sz="2400" dirty="0">
                <a:cs typeface="B Yagut" panose="00000400000000000000" pitchFamily="2" charset="-78"/>
              </a:rPr>
              <a:t>افتاد. </a:t>
            </a:r>
          </a:p>
          <a:p>
            <a:pPr algn="just" rtl="1"/>
            <a:r>
              <a:rPr lang="fa-IR" altLang="en-US" sz="2400" dirty="0">
                <a:cs typeface="B Yagut" panose="00000400000000000000" pitchFamily="2" charset="-78"/>
              </a:rPr>
              <a:t>اطلاعیه مطبوعاتی عبارت است از پیامی در قالب خبر که از طریق وسایل ارتباط جمعی و بدون پرداخت پول به آگاهی مردم برسد و افکار عمومی را در جریان رویدادها قرار دهد.</a:t>
            </a:r>
            <a:endParaRPr lang="en-US" altLang="en-US" sz="2400" dirty="0">
              <a:cs typeface="B Yagut" panose="00000400000000000000" pitchFamily="2" charset="-78"/>
            </a:endParaRPr>
          </a:p>
          <a:p>
            <a:pPr algn="just" rtl="1"/>
            <a:r>
              <a:rPr lang="fa-IR" altLang="en-US" sz="2400" dirty="0">
                <a:cs typeface="B Yagut" panose="00000400000000000000" pitchFamily="2" charset="-78"/>
              </a:rPr>
              <a:t>  عنصر اصلی اطلاعیه مطبوعاتی را محتوای خبر تشکیل می‏دهد. محتوای اطلاعیه خبر باید افکار و وقایع را در بر گیرد که مورد توجه مخاطبان رسانه‏های گروهی و مردم باشد.</a:t>
            </a:r>
            <a:endParaRPr lang="en-US" altLang="en-US" sz="2400" dirty="0">
              <a:cs typeface="B Yagut" panose="00000400000000000000" pitchFamily="2" charset="-78"/>
            </a:endParaRPr>
          </a:p>
          <a:p>
            <a:pPr algn="just"/>
            <a:endParaRPr lang="en-US" altLang="en-US" sz="2400" dirty="0">
              <a:cs typeface="B Yagut" panose="00000400000000000000" pitchFamily="2" charset="-78"/>
            </a:endParaRPr>
          </a:p>
        </p:txBody>
      </p:sp>
      <p:sp>
        <p:nvSpPr>
          <p:cNvPr id="134148"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1B0BB4-FBFF-4CAB-977C-A4199C9C37AC}" type="slidenum">
              <a:rPr lang="en-US" altLang="en-US" sz="1200">
                <a:solidFill>
                  <a:srgbClr val="898989"/>
                </a:solidFill>
                <a:latin typeface="Arial" panose="020B0604020202020204" pitchFamily="34" charset="0"/>
              </a:rPr>
              <a:pPr>
                <a:spcBef>
                  <a:spcPct val="0"/>
                </a:spcBef>
                <a:buFontTx/>
                <a:buNone/>
              </a:pPr>
              <a:t>221</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0793369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solidFill>
            <a:schemeClr val="accent4"/>
          </a:solidFill>
        </p:spPr>
        <p:txBody>
          <a:bodyPr/>
          <a:lstStyle/>
          <a:p>
            <a:pPr algn="ctr"/>
            <a:r>
              <a:rPr lang="fa-IR" altLang="en-US" b="1" dirty="0" smtClean="0"/>
              <a:t>خبر نویسی</a:t>
            </a:r>
            <a:endParaRPr lang="en-US" altLang="en-US" b="1" dirty="0" smtClean="0"/>
          </a:p>
        </p:txBody>
      </p:sp>
      <p:sp>
        <p:nvSpPr>
          <p:cNvPr id="135171" name="Content Placeholder 2"/>
          <p:cNvSpPr>
            <a:spLocks noGrp="1"/>
          </p:cNvSpPr>
          <p:nvPr>
            <p:ph idx="1"/>
          </p:nvPr>
        </p:nvSpPr>
        <p:spPr/>
        <p:txBody>
          <a:bodyPr/>
          <a:lstStyle/>
          <a:p>
            <a:pPr algn="just" rtl="1"/>
            <a:r>
              <a:rPr lang="fa-IR" altLang="en-US" sz="2400">
                <a:cs typeface="B Yagut" panose="00000400000000000000" pitchFamily="2" charset="-78"/>
              </a:rPr>
              <a:t>هدف خبرنویسی نگارش اطلاعات به نحوي است که جذاب و دارای ارزش خبري بالا برای رسانه‏ها باشد. معمولاً اينكه چه چيزي داراي ارزش خبري یا فاقد آن است با تصمیم رسانه مشخص مي‌گردد. </a:t>
            </a:r>
          </a:p>
          <a:p>
            <a:pPr algn="just" rtl="1"/>
            <a:r>
              <a:rPr lang="fa-IR" altLang="en-US" sz="2400">
                <a:cs typeface="B Yagut" panose="00000400000000000000" pitchFamily="2" charset="-78"/>
              </a:rPr>
              <a:t>كار روابط عمومي رساندن اطلاعات به دست رسانه‌ها و ترغيب آن‏ها براي استفاده مي‌باشد. </a:t>
            </a:r>
          </a:p>
          <a:p>
            <a:pPr algn="just" rtl="1"/>
            <a:r>
              <a:rPr lang="fa-IR" altLang="en-US" sz="2400">
                <a:cs typeface="B Yagut" panose="00000400000000000000" pitchFamily="2" charset="-78"/>
              </a:rPr>
              <a:t>اخبار ورزشي مي‌تواند درباره هر موضوع مرتبط با سازمان باشد. اين اطلاعات مي‌تواند شامل اتفاقات پيش از مسابقه و نتايج رقابت‌ها حتي درصورت باخت تيم خودی باشد. </a:t>
            </a:r>
          </a:p>
          <a:p>
            <a:pPr algn="just" rtl="1"/>
            <a:r>
              <a:rPr lang="fa-IR" altLang="en-US" sz="2400">
                <a:cs typeface="B Yagut" panose="00000400000000000000" pitchFamily="2" charset="-78"/>
              </a:rPr>
              <a:t>همچنین اين اطلاعات می‏تواند شامل اطلاعيه‌ها، برنامه‏هاي زمان بندي، حاميان مالي رويداد ورزشي، تغييرات برنامه زماني مسابقه و ساير موارد ‌باشد. </a:t>
            </a:r>
            <a:endParaRPr lang="en-US" altLang="en-US" sz="2400">
              <a:cs typeface="B Yagut" panose="00000400000000000000" pitchFamily="2" charset="-78"/>
            </a:endParaRPr>
          </a:p>
          <a:p>
            <a:pPr algn="just" rtl="1"/>
            <a:endParaRPr lang="en-US" altLang="en-US" sz="2400">
              <a:cs typeface="B Yagut" panose="00000400000000000000" pitchFamily="2" charset="-78"/>
            </a:endParaRPr>
          </a:p>
        </p:txBody>
      </p:sp>
      <p:sp>
        <p:nvSpPr>
          <p:cNvPr id="13517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10AC76-4675-4DFF-B174-8A35434F93C4}" type="slidenum">
              <a:rPr lang="en-US" altLang="en-US" sz="1200">
                <a:solidFill>
                  <a:srgbClr val="898989"/>
                </a:solidFill>
                <a:latin typeface="Arial" panose="020B0604020202020204" pitchFamily="34" charset="0"/>
              </a:rPr>
              <a:pPr>
                <a:spcBef>
                  <a:spcPct val="0"/>
                </a:spcBef>
                <a:buFontTx/>
                <a:buNone/>
              </a:pPr>
              <a:t>222</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01860935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838200" y="365125"/>
            <a:ext cx="10515600" cy="919163"/>
          </a:xfrm>
          <a:solidFill>
            <a:schemeClr val="accent4"/>
          </a:solidFill>
        </p:spPr>
        <p:txBody>
          <a:bodyPr/>
          <a:lstStyle/>
          <a:p>
            <a:pPr algn="ctr"/>
            <a:r>
              <a:rPr lang="fa-IR" altLang="en-US" b="1" dirty="0" smtClean="0"/>
              <a:t>ارزش خبری</a:t>
            </a:r>
            <a:endParaRPr lang="en-US" altLang="en-US" b="1" dirty="0" smtClean="0"/>
          </a:p>
        </p:txBody>
      </p:sp>
      <p:sp>
        <p:nvSpPr>
          <p:cNvPr id="136195" name="Content Placeholder 2"/>
          <p:cNvSpPr>
            <a:spLocks noGrp="1"/>
          </p:cNvSpPr>
          <p:nvPr>
            <p:ph idx="1"/>
          </p:nvPr>
        </p:nvSpPr>
        <p:spPr>
          <a:xfrm>
            <a:off x="1981200" y="1371600"/>
            <a:ext cx="8229600" cy="1219200"/>
          </a:xfrm>
        </p:spPr>
        <p:txBody>
          <a:bodyPr/>
          <a:lstStyle/>
          <a:p>
            <a:pPr marL="0" indent="0" algn="just" rtl="1">
              <a:buNone/>
            </a:pPr>
            <a:r>
              <a:rPr lang="fa-IR" altLang="en-US" sz="2400" dirty="0">
                <a:cs typeface="B Yagut" panose="00000400000000000000" pitchFamily="2" charset="-78"/>
              </a:rPr>
              <a:t>هر سازمان ورزشي ممکن است اطلاعاتی درباره خود مهم بداند که از نظر رسانه‌ها دارای اهمیت نباشد. تشخیص ارزش خبري، بحثی ذهني بر پايه مخاطبان رسانه خبري، موقعيت رسانه و تمرکز آن رسانه است. </a:t>
            </a:r>
            <a:endParaRPr lang="en-US" altLang="en-US" sz="2400" dirty="0">
              <a:cs typeface="B Yagut" panose="00000400000000000000" pitchFamily="2" charset="-78"/>
            </a:endParaRPr>
          </a:p>
        </p:txBody>
      </p:sp>
      <p:graphicFrame>
        <p:nvGraphicFramePr>
          <p:cNvPr id="4" name="Table 3"/>
          <p:cNvGraphicFramePr>
            <a:graphicFrameLocks noGrp="1"/>
          </p:cNvGraphicFramePr>
          <p:nvPr/>
        </p:nvGraphicFramePr>
        <p:xfrm>
          <a:off x="2133600" y="3048000"/>
          <a:ext cx="7848600" cy="3575304"/>
        </p:xfrm>
        <a:graphic>
          <a:graphicData uri="http://schemas.openxmlformats.org/drawingml/2006/table">
            <a:tbl>
              <a:tblPr rtl="1" firstRow="1" firstCol="1" bandRow="1">
                <a:tableStyleId>{5C22544A-7EE6-4342-B048-85BDC9FD1C3A}</a:tableStyleId>
              </a:tblPr>
              <a:tblGrid>
                <a:gridCol w="343089"/>
                <a:gridCol w="1681479"/>
                <a:gridCol w="5824032"/>
              </a:tblGrid>
              <a:tr h="490693">
                <a:tc>
                  <a:txBody>
                    <a:bodyPr/>
                    <a:lstStyle/>
                    <a:p>
                      <a:pPr algn="just" rtl="1">
                        <a:lnSpc>
                          <a:spcPct val="115000"/>
                        </a:lnSpc>
                        <a:spcAft>
                          <a:spcPts val="0"/>
                        </a:spcAft>
                      </a:pPr>
                      <a:r>
                        <a:rPr lang="fa-IR" sz="2800">
                          <a:effectLst/>
                          <a:cs typeface="B Yagut" pitchFamily="2" charset="-78"/>
                        </a:rPr>
                        <a:t>ر</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ارزش</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توضیح</a:t>
                      </a:r>
                      <a:endParaRPr lang="en-US" sz="2400">
                        <a:effectLst/>
                        <a:latin typeface="Calibri"/>
                        <a:ea typeface="Calibri"/>
                        <a:cs typeface="B Yagut" pitchFamily="2" charset="-78"/>
                      </a:endParaRPr>
                    </a:p>
                  </a:txBody>
                  <a:tcPr marL="68580" marR="68580" marT="0" marB="0"/>
                </a:tc>
              </a:tr>
              <a:tr h="490693">
                <a:tc>
                  <a:txBody>
                    <a:bodyPr/>
                    <a:lstStyle/>
                    <a:p>
                      <a:pPr algn="just" rtl="1">
                        <a:lnSpc>
                          <a:spcPct val="115000"/>
                        </a:lnSpc>
                        <a:spcAft>
                          <a:spcPts val="0"/>
                        </a:spcAft>
                      </a:pPr>
                      <a:r>
                        <a:rPr lang="fa-IR" sz="2800">
                          <a:effectLst/>
                          <a:cs typeface="B Yagut" pitchFamily="2" charset="-78"/>
                        </a:rPr>
                        <a:t>1</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تازگی</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a:effectLst/>
                          <a:cs typeface="B Yagut" pitchFamily="2" charset="-78"/>
                        </a:rPr>
                        <a:t>اطلاعاتی جدید به عنوان خبر </a:t>
                      </a:r>
                      <a:endParaRPr lang="en-US" sz="2400">
                        <a:effectLst/>
                        <a:latin typeface="Calibri"/>
                        <a:ea typeface="Calibri"/>
                        <a:cs typeface="B Yagut" pitchFamily="2" charset="-78"/>
                      </a:endParaRPr>
                    </a:p>
                  </a:txBody>
                  <a:tcPr marL="68580" marR="68580" marT="0" marB="0"/>
                </a:tc>
              </a:tr>
              <a:tr h="630891">
                <a:tc>
                  <a:txBody>
                    <a:bodyPr/>
                    <a:lstStyle/>
                    <a:p>
                      <a:pPr algn="just" rtl="1">
                        <a:lnSpc>
                          <a:spcPct val="115000"/>
                        </a:lnSpc>
                        <a:spcAft>
                          <a:spcPts val="0"/>
                        </a:spcAft>
                      </a:pPr>
                      <a:r>
                        <a:rPr lang="fa-IR" sz="2800">
                          <a:effectLst/>
                          <a:cs typeface="B Yagut" pitchFamily="2" charset="-78"/>
                        </a:rPr>
                        <a:t>2</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دربرگیری</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a:effectLst/>
                          <a:cs typeface="B Yagut" pitchFamily="2" charset="-78"/>
                        </a:rPr>
                        <a:t>میزان پوشش یا اثر بر روی مخاطبان یا این که چه تعداد مخاطب به آن توجه می‏کنند.</a:t>
                      </a:r>
                      <a:endParaRPr lang="en-US" sz="2400">
                        <a:effectLst/>
                        <a:latin typeface="Calibri"/>
                        <a:ea typeface="Calibri"/>
                        <a:cs typeface="B Yagut" pitchFamily="2" charset="-78"/>
                      </a:endParaRPr>
                    </a:p>
                  </a:txBody>
                  <a:tcPr marL="68580" marR="68580" marT="0" marB="0"/>
                </a:tc>
              </a:tr>
              <a:tr h="490693">
                <a:tc>
                  <a:txBody>
                    <a:bodyPr/>
                    <a:lstStyle/>
                    <a:p>
                      <a:pPr algn="just" rtl="1">
                        <a:lnSpc>
                          <a:spcPct val="115000"/>
                        </a:lnSpc>
                        <a:spcAft>
                          <a:spcPts val="0"/>
                        </a:spcAft>
                      </a:pPr>
                      <a:r>
                        <a:rPr lang="fa-IR" sz="2800">
                          <a:effectLst/>
                          <a:cs typeface="B Yagut" pitchFamily="2" charset="-78"/>
                        </a:rPr>
                        <a:t>3</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شهرت</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a:effectLst/>
                          <a:cs typeface="B Yagut" pitchFamily="2" charset="-78"/>
                        </a:rPr>
                        <a:t>در رابطه با افراد مهم، شناخته شده و مشهور در جامعه باشد. </a:t>
                      </a:r>
                      <a:endParaRPr lang="en-US" sz="2400">
                        <a:effectLst/>
                        <a:latin typeface="Calibri"/>
                        <a:ea typeface="Calibri"/>
                        <a:cs typeface="B Yagut" pitchFamily="2" charset="-78"/>
                      </a:endParaRPr>
                    </a:p>
                  </a:txBody>
                  <a:tcPr marL="68580" marR="68580" marT="0" marB="0"/>
                </a:tc>
              </a:tr>
              <a:tr h="490693">
                <a:tc>
                  <a:txBody>
                    <a:bodyPr/>
                    <a:lstStyle/>
                    <a:p>
                      <a:pPr algn="just" rtl="1">
                        <a:lnSpc>
                          <a:spcPct val="115000"/>
                        </a:lnSpc>
                        <a:spcAft>
                          <a:spcPts val="0"/>
                        </a:spcAft>
                      </a:pPr>
                      <a:r>
                        <a:rPr lang="fa-IR" sz="2800">
                          <a:effectLst/>
                          <a:cs typeface="B Yagut" pitchFamily="2" charset="-78"/>
                        </a:rPr>
                        <a:t>4</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برخورد</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a:effectLst/>
                          <a:cs typeface="B Yagut" pitchFamily="2" charset="-78"/>
                        </a:rPr>
                        <a:t>اختلاف، تضاد و برخورد بین افراد یا سازمآن‏ها </a:t>
                      </a:r>
                      <a:endParaRPr lang="en-US" sz="2400">
                        <a:effectLst/>
                        <a:latin typeface="Calibri"/>
                        <a:ea typeface="Calibri"/>
                        <a:cs typeface="B Yagut" pitchFamily="2" charset="-78"/>
                      </a:endParaRPr>
                    </a:p>
                  </a:txBody>
                  <a:tcPr marL="68580" marR="68580" marT="0" marB="0"/>
                </a:tc>
              </a:tr>
              <a:tr h="490693">
                <a:tc>
                  <a:txBody>
                    <a:bodyPr/>
                    <a:lstStyle/>
                    <a:p>
                      <a:pPr algn="just" rtl="1">
                        <a:lnSpc>
                          <a:spcPct val="115000"/>
                        </a:lnSpc>
                        <a:spcAft>
                          <a:spcPts val="0"/>
                        </a:spcAft>
                      </a:pPr>
                      <a:r>
                        <a:rPr lang="fa-IR" sz="2800">
                          <a:effectLst/>
                          <a:cs typeface="B Yagut" pitchFamily="2" charset="-78"/>
                        </a:rPr>
                        <a:t>5</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شگفتی</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a:effectLst/>
                          <a:cs typeface="B Yagut" pitchFamily="2" charset="-78"/>
                        </a:rPr>
                        <a:t>رویداد یا اخباری غیرمعمول </a:t>
                      </a:r>
                      <a:endParaRPr lang="en-US" sz="2400">
                        <a:effectLst/>
                        <a:latin typeface="Calibri"/>
                        <a:ea typeface="Calibri"/>
                        <a:cs typeface="B Yagut" pitchFamily="2" charset="-78"/>
                      </a:endParaRPr>
                    </a:p>
                  </a:txBody>
                  <a:tcPr marL="68580" marR="68580" marT="0" marB="0"/>
                </a:tc>
              </a:tr>
              <a:tr h="490693">
                <a:tc>
                  <a:txBody>
                    <a:bodyPr/>
                    <a:lstStyle/>
                    <a:p>
                      <a:pPr algn="just" rtl="1">
                        <a:lnSpc>
                          <a:spcPct val="115000"/>
                        </a:lnSpc>
                        <a:spcAft>
                          <a:spcPts val="0"/>
                        </a:spcAft>
                      </a:pPr>
                      <a:r>
                        <a:rPr lang="fa-IR" sz="2800">
                          <a:effectLst/>
                          <a:cs typeface="B Yagut" pitchFamily="2" charset="-78"/>
                        </a:rPr>
                        <a:t>6</a:t>
                      </a:r>
                      <a:endParaRPr lang="en-US" sz="24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800">
                          <a:effectLst/>
                          <a:cs typeface="B Yagut" pitchFamily="2" charset="-78"/>
                        </a:rPr>
                        <a:t>مجاورت</a:t>
                      </a:r>
                      <a:endParaRPr lang="en-US" sz="240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800" dirty="0">
                          <a:effectLst/>
                          <a:cs typeface="B Yagut" pitchFamily="2" charset="-78"/>
                        </a:rPr>
                        <a:t>مجاورت رویداد یا خبر با یکی از موارد قبلی </a:t>
                      </a:r>
                      <a:endParaRPr lang="en-US" sz="2400" dirty="0">
                        <a:effectLst/>
                        <a:latin typeface="Calibri"/>
                        <a:ea typeface="Calibri"/>
                        <a:cs typeface="B Yagut" pitchFamily="2" charset="-78"/>
                      </a:endParaRPr>
                    </a:p>
                  </a:txBody>
                  <a:tcPr marL="68580" marR="68580" marT="0" marB="0"/>
                </a:tc>
              </a:tr>
            </a:tbl>
          </a:graphicData>
        </a:graphic>
      </p:graphicFrame>
      <p:sp>
        <p:nvSpPr>
          <p:cNvPr id="136230" name="Rectangle 4"/>
          <p:cNvSpPr>
            <a:spLocks noChangeArrowheads="1"/>
          </p:cNvSpPr>
          <p:nvPr/>
        </p:nvSpPr>
        <p:spPr bwMode="auto">
          <a:xfrm>
            <a:off x="5370514" y="2590800"/>
            <a:ext cx="1450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a-IR" altLang="en-US" sz="1800" b="1">
                <a:latin typeface="Arial" panose="020B0604020202020204" pitchFamily="34" charset="0"/>
              </a:rPr>
              <a:t>ارزش‏های خبری</a:t>
            </a:r>
            <a:endParaRPr lang="en-US" altLang="en-US" sz="1800">
              <a:latin typeface="Arial" panose="020B0604020202020204" pitchFamily="34" charset="0"/>
            </a:endParaRPr>
          </a:p>
        </p:txBody>
      </p:sp>
      <p:sp>
        <p:nvSpPr>
          <p:cNvPr id="136231"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022CDB-F465-463D-9BA5-C9B8DBEAAC98}" type="slidenum">
              <a:rPr lang="en-US" altLang="en-US" sz="1200">
                <a:solidFill>
                  <a:srgbClr val="898989"/>
                </a:solidFill>
                <a:latin typeface="Arial" panose="020B0604020202020204" pitchFamily="34" charset="0"/>
              </a:rPr>
              <a:pPr>
                <a:spcBef>
                  <a:spcPct val="0"/>
                </a:spcBef>
                <a:buFontTx/>
                <a:buNone/>
              </a:pPr>
              <a:t>223</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49632522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38200" y="365126"/>
            <a:ext cx="10515600" cy="871542"/>
          </a:xfrm>
          <a:solidFill>
            <a:schemeClr val="accent4"/>
          </a:solidFill>
        </p:spPr>
        <p:txBody>
          <a:bodyPr/>
          <a:lstStyle/>
          <a:p>
            <a:pPr algn="ctr"/>
            <a:r>
              <a:rPr lang="fa-IR" altLang="en-US" b="1" dirty="0" smtClean="0"/>
              <a:t>عناصر خبر</a:t>
            </a:r>
            <a:endParaRPr lang="en-US" altLang="en-US" b="1" dirty="0" smtClean="0"/>
          </a:p>
        </p:txBody>
      </p:sp>
      <p:sp>
        <p:nvSpPr>
          <p:cNvPr id="3" name="Content Placeholder 2"/>
          <p:cNvSpPr>
            <a:spLocks noGrp="1"/>
          </p:cNvSpPr>
          <p:nvPr>
            <p:ph idx="1"/>
          </p:nvPr>
        </p:nvSpPr>
        <p:spPr>
          <a:xfrm>
            <a:off x="1981200" y="1600200"/>
            <a:ext cx="8229600" cy="1219200"/>
          </a:xfrm>
        </p:spPr>
        <p:txBody>
          <a:bodyPr/>
          <a:lstStyle/>
          <a:p>
            <a:pPr algn="just" rtl="1">
              <a:defRPr/>
            </a:pPr>
            <a:r>
              <a:rPr lang="fa-IR" sz="2400" dirty="0">
                <a:cs typeface="B Yagut" pitchFamily="2" charset="-78"/>
              </a:rPr>
              <a:t>عناصر خبری یا عناصر </a:t>
            </a:r>
            <a:r>
              <a:rPr lang="fa-IR" sz="2400" dirty="0" err="1">
                <a:cs typeface="B Yagut" pitchFamily="2" charset="-78"/>
              </a:rPr>
              <a:t>ارزش‏های</a:t>
            </a:r>
            <a:r>
              <a:rPr lang="fa-IR" sz="2400" dirty="0">
                <a:cs typeface="B Yagut" pitchFamily="2" charset="-78"/>
              </a:rPr>
              <a:t> خبری شامل </a:t>
            </a:r>
            <a:r>
              <a:rPr lang="fa-IR" sz="2400" dirty="0" err="1">
                <a:cs typeface="B Yagut" pitchFamily="2" charset="-78"/>
              </a:rPr>
              <a:t>مواردی</a:t>
            </a:r>
            <a:r>
              <a:rPr lang="fa-IR" sz="2400" dirty="0">
                <a:cs typeface="B Yagut" pitchFamily="2" charset="-78"/>
              </a:rPr>
              <a:t> به شرح زیر </a:t>
            </a:r>
            <a:r>
              <a:rPr lang="fa-IR" sz="2400" dirty="0" err="1">
                <a:cs typeface="B Yagut" pitchFamily="2" charset="-78"/>
              </a:rPr>
              <a:t>می‏باشد</a:t>
            </a:r>
            <a:r>
              <a:rPr lang="fa-IR" sz="2400" dirty="0">
                <a:cs typeface="B Yagut" pitchFamily="2" charset="-78"/>
              </a:rPr>
              <a:t> که به "پنج</a:t>
            </a:r>
            <a:r>
              <a:rPr lang="en-US" sz="2400" dirty="0">
                <a:cs typeface="B Yagut" pitchFamily="2" charset="-78"/>
              </a:rPr>
              <a:t>W</a:t>
            </a:r>
            <a:r>
              <a:rPr lang="fa-IR" sz="2400" dirty="0">
                <a:cs typeface="B Yagut" pitchFamily="2" charset="-78"/>
              </a:rPr>
              <a:t> و یک</a:t>
            </a:r>
            <a:r>
              <a:rPr lang="en-US" sz="2400" dirty="0">
                <a:cs typeface="B Yagut" pitchFamily="2" charset="-78"/>
              </a:rPr>
              <a:t>H </a:t>
            </a:r>
            <a:r>
              <a:rPr lang="fa-IR" sz="2400" dirty="0">
                <a:cs typeface="B Yagut" pitchFamily="2" charset="-78"/>
              </a:rPr>
              <a:t>" معروف است.</a:t>
            </a:r>
            <a:endParaRPr lang="en-US" sz="2400" dirty="0">
              <a:cs typeface="B Yagut" pitchFamily="2" charset="-78"/>
            </a:endParaRPr>
          </a:p>
          <a:p>
            <a:pPr marL="0" indent="0" algn="just" rtl="1">
              <a:buNone/>
              <a:defRPr/>
            </a:pPr>
            <a:endParaRPr lang="en-US" sz="2400" dirty="0">
              <a:cs typeface="B Yagut" pitchFamily="2" charset="-78"/>
            </a:endParaRPr>
          </a:p>
        </p:txBody>
      </p:sp>
      <p:graphicFrame>
        <p:nvGraphicFramePr>
          <p:cNvPr id="4" name="Table 3"/>
          <p:cNvGraphicFramePr>
            <a:graphicFrameLocks noGrp="1"/>
          </p:cNvGraphicFramePr>
          <p:nvPr/>
        </p:nvGraphicFramePr>
        <p:xfrm>
          <a:off x="2057400" y="3048001"/>
          <a:ext cx="8001000" cy="2944816"/>
        </p:xfrm>
        <a:graphic>
          <a:graphicData uri="http://schemas.openxmlformats.org/drawingml/2006/table">
            <a:tbl>
              <a:tblPr rtl="1" firstRow="1" firstCol="1" bandRow="1">
                <a:tableStyleId>{5C22544A-7EE6-4342-B048-85BDC9FD1C3A}</a:tableStyleId>
              </a:tblPr>
              <a:tblGrid>
                <a:gridCol w="288041"/>
                <a:gridCol w="1411690"/>
                <a:gridCol w="1411690"/>
                <a:gridCol w="4889579"/>
              </a:tblGrid>
              <a:tr h="420688">
                <a:tc>
                  <a:txBody>
                    <a:bodyPr/>
                    <a:lstStyle/>
                    <a:p>
                      <a:pPr algn="just" rtl="1">
                        <a:lnSpc>
                          <a:spcPct val="115000"/>
                        </a:lnSpc>
                        <a:spcAft>
                          <a:spcPts val="0"/>
                        </a:spcAft>
                      </a:pPr>
                      <a:r>
                        <a:rPr lang="fa-IR" sz="2400" dirty="0">
                          <a:effectLst/>
                          <a:cs typeface="B Yagut" pitchFamily="2" charset="-78"/>
                        </a:rPr>
                        <a:t>ر</a:t>
                      </a:r>
                      <a:endParaRPr lang="en-US" sz="2000"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عناصر خبر</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endParaRPr lang="en-US" sz="2000"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توضیح</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1</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dirty="0">
                          <a:effectLst/>
                          <a:cs typeface="B Yagut" pitchFamily="2" charset="-78"/>
                        </a:rPr>
                        <a:t>چه کسی؟</a:t>
                      </a:r>
                      <a:endParaRPr lang="en-US" sz="2000"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Who</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a:effectLst/>
                          <a:cs typeface="B Yagut" pitchFamily="2" charset="-78"/>
                        </a:rPr>
                        <a:t>فاعل یا اقدام کننده یا مفعول یا متاثر از رویداد معرفی می‏شود.</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2</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چه چیزی؟</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What</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a:effectLst/>
                          <a:cs typeface="B Yagut" pitchFamily="2" charset="-78"/>
                        </a:rPr>
                        <a:t>رویداد یا اتفاق معرفی می‏شود.</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3</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کجا؟</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Where</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a:effectLst/>
                          <a:cs typeface="B Yagut" pitchFamily="2" charset="-78"/>
                        </a:rPr>
                        <a:t>محل رویداد یا اتفاق معرفی می‏شود.</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4</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چه موقع ؟</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When</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a:effectLst/>
                          <a:cs typeface="B Yagut" pitchFamily="2" charset="-78"/>
                        </a:rPr>
                        <a:t>زمان رویداد یا اتفاق معرفی می‏شود. </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5</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چرا ؟</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Why</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a:effectLst/>
                          <a:cs typeface="B Yagut" pitchFamily="2" charset="-78"/>
                        </a:rPr>
                        <a:t>دلیل رویداد یا اتفاق معرفی می‏شود. </a:t>
                      </a:r>
                      <a:endParaRPr lang="en-US" sz="2000">
                        <a:effectLst/>
                        <a:latin typeface="Calibri"/>
                        <a:ea typeface="Calibri"/>
                        <a:cs typeface="B Yagut" pitchFamily="2" charset="-78"/>
                      </a:endParaRPr>
                    </a:p>
                  </a:txBody>
                  <a:tcPr marL="68580" marR="68580" marT="0" marB="0"/>
                </a:tc>
              </a:tr>
              <a:tr h="420688">
                <a:tc>
                  <a:txBody>
                    <a:bodyPr/>
                    <a:lstStyle/>
                    <a:p>
                      <a:pPr algn="just" rtl="1">
                        <a:lnSpc>
                          <a:spcPct val="115000"/>
                        </a:lnSpc>
                        <a:spcAft>
                          <a:spcPts val="0"/>
                        </a:spcAft>
                      </a:pPr>
                      <a:r>
                        <a:rPr lang="fa-IR" sz="2400">
                          <a:effectLst/>
                          <a:cs typeface="B Yagut" pitchFamily="2" charset="-78"/>
                        </a:rPr>
                        <a:t>6</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400">
                          <a:effectLst/>
                          <a:cs typeface="B Yagut" pitchFamily="2" charset="-78"/>
                        </a:rPr>
                        <a:t>چگونه؟</a:t>
                      </a:r>
                      <a:endParaRPr lang="en-US" sz="20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en-US" sz="2000" dirty="0" smtClean="0">
                          <a:cs typeface="B Yagut" pitchFamily="2" charset="-78"/>
                        </a:rPr>
                        <a:t>How</a:t>
                      </a:r>
                      <a:endParaRPr lang="en-US" sz="2000" dirty="0">
                        <a:effectLst/>
                        <a:latin typeface="Calibri"/>
                        <a:ea typeface="Calibri"/>
                        <a:cs typeface="B Yagut" pitchFamily="2" charset="-78"/>
                      </a:endParaRPr>
                    </a:p>
                  </a:txBody>
                  <a:tcPr marL="68580" marR="68580" marT="0" marB="0"/>
                </a:tc>
                <a:tc>
                  <a:txBody>
                    <a:bodyPr/>
                    <a:lstStyle/>
                    <a:p>
                      <a:pPr marL="342900" lvl="0" indent="-342900" algn="just" rtl="1">
                        <a:lnSpc>
                          <a:spcPct val="115000"/>
                        </a:lnSpc>
                        <a:spcAft>
                          <a:spcPts val="0"/>
                        </a:spcAft>
                        <a:buFont typeface="Symbol"/>
                        <a:buChar char=""/>
                      </a:pPr>
                      <a:r>
                        <a:rPr lang="fa-IR" sz="1600" dirty="0">
                          <a:effectLst/>
                          <a:cs typeface="B Yagut" pitchFamily="2" charset="-78"/>
                        </a:rPr>
                        <a:t>چگونگی ظهور یا ایجاد رویداد و اتفاق معرفی </a:t>
                      </a:r>
                      <a:r>
                        <a:rPr lang="fa-IR" sz="1600" dirty="0" err="1">
                          <a:effectLst/>
                          <a:cs typeface="B Yagut" pitchFamily="2" charset="-78"/>
                        </a:rPr>
                        <a:t>می‏شود</a:t>
                      </a:r>
                      <a:r>
                        <a:rPr lang="fa-IR" sz="1600" dirty="0">
                          <a:effectLst/>
                          <a:cs typeface="B Yagut" pitchFamily="2" charset="-78"/>
                        </a:rPr>
                        <a:t>.  </a:t>
                      </a:r>
                      <a:endParaRPr lang="en-US" sz="2000" dirty="0">
                        <a:effectLst/>
                        <a:latin typeface="Calibri"/>
                        <a:ea typeface="Calibri"/>
                        <a:cs typeface="B Yagut" pitchFamily="2" charset="-78"/>
                      </a:endParaRPr>
                    </a:p>
                  </a:txBody>
                  <a:tcPr marL="68580" marR="68580" marT="0" marB="0"/>
                </a:tc>
              </a:tr>
            </a:tbl>
          </a:graphicData>
        </a:graphic>
      </p:graphicFrame>
      <p:sp>
        <p:nvSpPr>
          <p:cNvPr id="137262" name="Rectangle 4"/>
          <p:cNvSpPr>
            <a:spLocks noChangeArrowheads="1"/>
          </p:cNvSpPr>
          <p:nvPr/>
        </p:nvSpPr>
        <p:spPr bwMode="auto">
          <a:xfrm>
            <a:off x="5570539" y="2667000"/>
            <a:ext cx="105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a-IR" altLang="en-US" sz="1800" b="1">
                <a:latin typeface="Arial" panose="020B0604020202020204" pitchFamily="34" charset="0"/>
              </a:rPr>
              <a:t>عناصر خبر</a:t>
            </a:r>
            <a:endParaRPr lang="en-US" altLang="en-US" sz="1800">
              <a:latin typeface="Arial" panose="020B0604020202020204" pitchFamily="34" charset="0"/>
            </a:endParaRPr>
          </a:p>
        </p:txBody>
      </p:sp>
      <p:sp>
        <p:nvSpPr>
          <p:cNvPr id="137263"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F0764AF-A008-4180-B8FE-48E7A976A8A4}" type="slidenum">
              <a:rPr lang="en-US" altLang="en-US" sz="1200">
                <a:solidFill>
                  <a:srgbClr val="898989"/>
                </a:solidFill>
                <a:latin typeface="Arial" panose="020B0604020202020204" pitchFamily="34" charset="0"/>
              </a:rPr>
              <a:pPr>
                <a:spcBef>
                  <a:spcPct val="0"/>
                </a:spcBef>
                <a:buFontTx/>
                <a:buNone/>
              </a:pPr>
              <a:t>224</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134421477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838200" y="365125"/>
            <a:ext cx="10515600" cy="649859"/>
          </a:xfrm>
          <a:solidFill>
            <a:schemeClr val="accent4"/>
          </a:solidFill>
        </p:spPr>
        <p:txBody>
          <a:bodyPr>
            <a:normAutofit fontScale="90000"/>
          </a:bodyPr>
          <a:lstStyle/>
          <a:p>
            <a:pPr algn="ctr"/>
            <a:r>
              <a:rPr lang="fa-IR" altLang="en-US" b="1" dirty="0" smtClean="0"/>
              <a:t>اجزای قالب خبر</a:t>
            </a:r>
            <a:endParaRPr lang="en-US" altLang="en-US" b="1" dirty="0" smtClean="0"/>
          </a:p>
        </p:txBody>
      </p:sp>
      <p:sp>
        <p:nvSpPr>
          <p:cNvPr id="138243" name="Content Placeholder 2"/>
          <p:cNvSpPr>
            <a:spLocks noGrp="1"/>
          </p:cNvSpPr>
          <p:nvPr>
            <p:ph idx="1"/>
          </p:nvPr>
        </p:nvSpPr>
        <p:spPr>
          <a:xfrm>
            <a:off x="1981200" y="1295400"/>
            <a:ext cx="8229600" cy="1143000"/>
          </a:xfrm>
        </p:spPr>
        <p:txBody>
          <a:bodyPr/>
          <a:lstStyle/>
          <a:p>
            <a:pPr algn="just" rtl="1"/>
            <a:r>
              <a:rPr lang="fa-IR" altLang="en-US" sz="2400" dirty="0">
                <a:cs typeface="B Yagut" panose="00000400000000000000" pitchFamily="2" charset="-78"/>
              </a:rPr>
              <a:t>برای انتشار یک خبر با ارزش خبري مناسب، باید آن را در یک چارچوب یا قالب مشخص نوشت. اجزای اصلی قالب خبر نویسی را می‏توان در جدول زیر مشاهده کرد.</a:t>
            </a:r>
            <a:endParaRPr lang="en-US" altLang="en-US" sz="2400" dirty="0">
              <a:cs typeface="B Yagut"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358501242"/>
              </p:ext>
            </p:extLst>
          </p:nvPr>
        </p:nvGraphicFramePr>
        <p:xfrm>
          <a:off x="979932" y="2481072"/>
          <a:ext cx="9939528" cy="4135657"/>
        </p:xfrm>
        <a:graphic>
          <a:graphicData uri="http://schemas.openxmlformats.org/drawingml/2006/table">
            <a:tbl>
              <a:tblPr rtl="1" firstRow="1" firstCol="1" bandRow="1">
                <a:tableStyleId>{5C22544A-7EE6-4342-B048-85BDC9FD1C3A}</a:tableStyleId>
              </a:tblPr>
              <a:tblGrid>
                <a:gridCol w="446425"/>
                <a:gridCol w="1585239"/>
                <a:gridCol w="7907864"/>
              </a:tblGrid>
              <a:tr h="630830">
                <a:tc>
                  <a:txBody>
                    <a:bodyPr/>
                    <a:lstStyle/>
                    <a:p>
                      <a:pPr algn="just" rtl="1">
                        <a:lnSpc>
                          <a:spcPct val="115000"/>
                        </a:lnSpc>
                        <a:spcAft>
                          <a:spcPts val="0"/>
                        </a:spcAft>
                      </a:pPr>
                      <a:r>
                        <a:rPr lang="fa-IR" sz="1800" dirty="0">
                          <a:effectLst/>
                          <a:cs typeface="B Yagut" pitchFamily="2" charset="-78"/>
                        </a:rPr>
                        <a:t>ر</a:t>
                      </a:r>
                      <a:endParaRPr lang="en-US" sz="1600" dirty="0">
                        <a:effectLst/>
                        <a:latin typeface="Calibri"/>
                        <a:ea typeface="Calibri"/>
                        <a:cs typeface="B Yagut" pitchFamily="2" charset="-78"/>
                      </a:endParaRPr>
                    </a:p>
                  </a:txBody>
                  <a:tcPr marL="56626" marR="56626" marT="0" marB="0"/>
                </a:tc>
                <a:tc>
                  <a:txBody>
                    <a:bodyPr/>
                    <a:lstStyle/>
                    <a:p>
                      <a:pPr algn="ctr" rtl="1">
                        <a:lnSpc>
                          <a:spcPct val="115000"/>
                        </a:lnSpc>
                        <a:spcAft>
                          <a:spcPts val="0"/>
                        </a:spcAft>
                      </a:pPr>
                      <a:r>
                        <a:rPr lang="fa-IR" sz="1800">
                          <a:effectLst/>
                          <a:cs typeface="B Yagut" pitchFamily="2" charset="-78"/>
                        </a:rPr>
                        <a:t>اجزای قالب خبر</a:t>
                      </a:r>
                      <a:endParaRPr lang="en-US" sz="1600">
                        <a:effectLst/>
                        <a:latin typeface="Calibri"/>
                        <a:ea typeface="Calibri"/>
                        <a:cs typeface="B Yagut" pitchFamily="2" charset="-78"/>
                      </a:endParaRPr>
                    </a:p>
                  </a:txBody>
                  <a:tcPr marL="56626" marR="56626" marT="0" marB="0"/>
                </a:tc>
                <a:tc>
                  <a:txBody>
                    <a:bodyPr/>
                    <a:lstStyle/>
                    <a:p>
                      <a:pPr algn="ctr" rtl="1">
                        <a:lnSpc>
                          <a:spcPct val="115000"/>
                        </a:lnSpc>
                        <a:spcAft>
                          <a:spcPts val="0"/>
                        </a:spcAft>
                      </a:pPr>
                      <a:r>
                        <a:rPr lang="fa-IR" sz="1800">
                          <a:effectLst/>
                          <a:cs typeface="B Yagut" pitchFamily="2" charset="-78"/>
                        </a:rPr>
                        <a:t>توضیح</a:t>
                      </a:r>
                      <a:endParaRPr lang="en-US" sz="1600">
                        <a:effectLst/>
                        <a:latin typeface="Calibri"/>
                        <a:ea typeface="Calibri"/>
                        <a:cs typeface="B Yagut" pitchFamily="2" charset="-78"/>
                      </a:endParaRPr>
                    </a:p>
                  </a:txBody>
                  <a:tcPr marL="56626" marR="56626" marT="0" marB="0"/>
                </a:tc>
              </a:tr>
              <a:tr h="245323">
                <a:tc rowSpan="2">
                  <a:txBody>
                    <a:bodyPr/>
                    <a:lstStyle/>
                    <a:p>
                      <a:pPr algn="just" rtl="1">
                        <a:lnSpc>
                          <a:spcPct val="115000"/>
                        </a:lnSpc>
                        <a:spcAft>
                          <a:spcPts val="0"/>
                        </a:spcAft>
                      </a:pPr>
                      <a:r>
                        <a:rPr lang="fa-IR" sz="1800">
                          <a:effectLst/>
                          <a:cs typeface="B Yagut" pitchFamily="2" charset="-78"/>
                        </a:rPr>
                        <a:t>1</a:t>
                      </a:r>
                      <a:endParaRPr lang="en-US" sz="1600">
                        <a:effectLst/>
                        <a:latin typeface="Calibri"/>
                        <a:ea typeface="Calibri"/>
                        <a:cs typeface="B Yagut" pitchFamily="2" charset="-78"/>
                      </a:endParaRPr>
                    </a:p>
                  </a:txBody>
                  <a:tcPr marL="56626" marR="56626" marT="0" marB="0"/>
                </a:tc>
                <a:tc rowSpan="2">
                  <a:txBody>
                    <a:bodyPr/>
                    <a:lstStyle/>
                    <a:p>
                      <a:pPr algn="ctr" rtl="1">
                        <a:lnSpc>
                          <a:spcPct val="115000"/>
                        </a:lnSpc>
                        <a:spcAft>
                          <a:spcPts val="0"/>
                        </a:spcAft>
                      </a:pPr>
                      <a:r>
                        <a:rPr lang="fa-IR" sz="1800">
                          <a:effectLst/>
                          <a:cs typeface="B Yagut" pitchFamily="2" charset="-78"/>
                        </a:rPr>
                        <a:t>سرصفحه</a:t>
                      </a:r>
                      <a:endParaRPr lang="en-US" sz="1600">
                        <a:effectLst/>
                        <a:latin typeface="Calibri"/>
                        <a:ea typeface="Calibri"/>
                        <a:cs typeface="B Yagut" pitchFamily="2" charset="-78"/>
                      </a:endParaRPr>
                    </a:p>
                  </a:txBody>
                  <a:tcPr marL="56626" marR="56626" marT="0" marB="0"/>
                </a:tc>
                <a:tc>
                  <a:txBody>
                    <a:bodyPr/>
                    <a:lstStyle/>
                    <a:p>
                      <a:pPr marL="342900" lvl="0" indent="-342900" algn="just" rtl="1">
                        <a:lnSpc>
                          <a:spcPct val="115000"/>
                        </a:lnSpc>
                        <a:spcAft>
                          <a:spcPts val="0"/>
                        </a:spcAft>
                        <a:buFont typeface="Symbol"/>
                        <a:buChar char=""/>
                      </a:pPr>
                      <a:r>
                        <a:rPr lang="fa-IR" sz="1400">
                          <a:effectLst/>
                          <a:cs typeface="B Yagut" pitchFamily="2" charset="-78"/>
                        </a:rPr>
                        <a:t>تيتر </a:t>
                      </a:r>
                      <a:endParaRPr lang="en-US" sz="1600">
                        <a:effectLst/>
                        <a:latin typeface="Calibri"/>
                        <a:ea typeface="Calibri"/>
                        <a:cs typeface="B Yagut" pitchFamily="2" charset="-78"/>
                      </a:endParaRPr>
                    </a:p>
                  </a:txBody>
                  <a:tcPr marL="56626" marR="56626" marT="0" marB="0"/>
                </a:tc>
              </a:tr>
              <a:tr h="245323">
                <a:tc vMerge="1">
                  <a:txBody>
                    <a:bodyPr/>
                    <a:lstStyle/>
                    <a:p>
                      <a:endParaRPr lang="en-US"/>
                    </a:p>
                  </a:txBody>
                  <a:tcPr/>
                </a:tc>
                <a:tc vMerge="1">
                  <a:txBody>
                    <a:bodyPr/>
                    <a:lstStyle/>
                    <a:p>
                      <a:endParaRPr lang="en-US"/>
                    </a:p>
                  </a:txBody>
                  <a:tcPr/>
                </a:tc>
                <a:tc>
                  <a:txBody>
                    <a:bodyPr/>
                    <a:lstStyle/>
                    <a:p>
                      <a:pPr marL="342900" lvl="0" indent="-342900" algn="just" rtl="1">
                        <a:lnSpc>
                          <a:spcPct val="115000"/>
                        </a:lnSpc>
                        <a:spcAft>
                          <a:spcPts val="0"/>
                        </a:spcAft>
                        <a:buFont typeface="Symbol"/>
                        <a:buChar char=""/>
                      </a:pPr>
                      <a:r>
                        <a:rPr lang="fa-IR" sz="1400">
                          <a:effectLst/>
                          <a:cs typeface="B Yagut" pitchFamily="2" charset="-78"/>
                        </a:rPr>
                        <a:t>آدرس : شامل نام، آدرس، تلفن، تاريخ خبر و اطلاعات كليدي سازمان برای تماس و اعتبار خبر</a:t>
                      </a:r>
                      <a:endParaRPr lang="en-US" sz="1600">
                        <a:effectLst/>
                        <a:latin typeface="Calibri"/>
                        <a:ea typeface="Calibri"/>
                        <a:cs typeface="B Yagut" pitchFamily="2" charset="-78"/>
                      </a:endParaRPr>
                    </a:p>
                  </a:txBody>
                  <a:tcPr marL="56626" marR="56626" marT="0" marB="0"/>
                </a:tc>
              </a:tr>
              <a:tr h="490645">
                <a:tc>
                  <a:txBody>
                    <a:bodyPr/>
                    <a:lstStyle/>
                    <a:p>
                      <a:pPr algn="just" rtl="1">
                        <a:lnSpc>
                          <a:spcPct val="115000"/>
                        </a:lnSpc>
                        <a:spcAft>
                          <a:spcPts val="0"/>
                        </a:spcAft>
                      </a:pPr>
                      <a:r>
                        <a:rPr lang="fa-IR" sz="1800">
                          <a:effectLst/>
                          <a:cs typeface="B Yagut" pitchFamily="2" charset="-78"/>
                        </a:rPr>
                        <a:t>2</a:t>
                      </a:r>
                      <a:endParaRPr lang="en-US" sz="1600">
                        <a:effectLst/>
                        <a:latin typeface="Calibri"/>
                        <a:ea typeface="Calibri"/>
                        <a:cs typeface="B Yagut" pitchFamily="2" charset="-78"/>
                      </a:endParaRPr>
                    </a:p>
                  </a:txBody>
                  <a:tcPr marL="56626" marR="56626" marT="0" marB="0"/>
                </a:tc>
                <a:tc>
                  <a:txBody>
                    <a:bodyPr/>
                    <a:lstStyle/>
                    <a:p>
                      <a:pPr algn="ctr" rtl="1">
                        <a:lnSpc>
                          <a:spcPct val="115000"/>
                        </a:lnSpc>
                        <a:spcAft>
                          <a:spcPts val="0"/>
                        </a:spcAft>
                      </a:pPr>
                      <a:r>
                        <a:rPr lang="fa-IR" sz="1800">
                          <a:effectLst/>
                          <a:cs typeface="B Yagut" pitchFamily="2" charset="-78"/>
                        </a:rPr>
                        <a:t>لید</a:t>
                      </a:r>
                      <a:endParaRPr lang="en-US" sz="1600">
                        <a:effectLst/>
                        <a:latin typeface="Calibri"/>
                        <a:ea typeface="Calibri"/>
                        <a:cs typeface="B Yagut" pitchFamily="2" charset="-78"/>
                      </a:endParaRPr>
                    </a:p>
                  </a:txBody>
                  <a:tcPr marL="56626" marR="56626" marT="0" marB="0"/>
                </a:tc>
                <a:tc>
                  <a:txBody>
                    <a:bodyPr/>
                    <a:lstStyle/>
                    <a:p>
                      <a:pPr marL="342900" lvl="0" indent="-342900" algn="just" rtl="1">
                        <a:lnSpc>
                          <a:spcPct val="115000"/>
                        </a:lnSpc>
                        <a:spcAft>
                          <a:spcPts val="0"/>
                        </a:spcAft>
                        <a:buFont typeface="Symbol"/>
                        <a:buChar char=""/>
                      </a:pPr>
                      <a:r>
                        <a:rPr lang="fa-IR" sz="1400">
                          <a:effectLst/>
                          <a:cs typeface="B Yagut" pitchFamily="2" charset="-78"/>
                        </a:rPr>
                        <a:t>همان پاراگراف اول كه به طور خلاصه عناصر خبری را انعكاس مي‌دهد.</a:t>
                      </a:r>
                      <a:endParaRPr lang="en-US" sz="1600">
                        <a:effectLst/>
                        <a:cs typeface="B Yagut" pitchFamily="2" charset="-78"/>
                      </a:endParaRPr>
                    </a:p>
                    <a:p>
                      <a:pPr marL="342900" lvl="0" indent="-342900" algn="just" rtl="1">
                        <a:lnSpc>
                          <a:spcPct val="115000"/>
                        </a:lnSpc>
                        <a:spcAft>
                          <a:spcPts val="0"/>
                        </a:spcAft>
                        <a:buFont typeface="Symbol"/>
                        <a:buChar char=""/>
                      </a:pPr>
                      <a:r>
                        <a:rPr lang="fa-IR" sz="1400">
                          <a:effectLst/>
                          <a:cs typeface="B Yagut" pitchFamily="2" charset="-78"/>
                        </a:rPr>
                        <a:t>معمولا خلاصه کردن چگونگي‌ها و چراهاي يك حادثه، دشوار است.</a:t>
                      </a:r>
                      <a:endParaRPr lang="en-US" sz="1600">
                        <a:effectLst/>
                        <a:latin typeface="Calibri"/>
                        <a:ea typeface="Calibri"/>
                        <a:cs typeface="B Yagut" pitchFamily="2" charset="-78"/>
                      </a:endParaRPr>
                    </a:p>
                  </a:txBody>
                  <a:tcPr marL="56626" marR="56626" marT="0" marB="0"/>
                </a:tc>
              </a:tr>
              <a:tr h="1226613">
                <a:tc>
                  <a:txBody>
                    <a:bodyPr/>
                    <a:lstStyle/>
                    <a:p>
                      <a:pPr algn="just" rtl="1">
                        <a:lnSpc>
                          <a:spcPct val="115000"/>
                        </a:lnSpc>
                        <a:spcAft>
                          <a:spcPts val="0"/>
                        </a:spcAft>
                      </a:pPr>
                      <a:r>
                        <a:rPr lang="fa-IR" sz="1800">
                          <a:effectLst/>
                          <a:cs typeface="B Yagut" pitchFamily="2" charset="-78"/>
                        </a:rPr>
                        <a:t> </a:t>
                      </a:r>
                      <a:endParaRPr lang="en-US" sz="1600">
                        <a:effectLst/>
                        <a:cs typeface="B Yagut" pitchFamily="2" charset="-78"/>
                      </a:endParaRPr>
                    </a:p>
                    <a:p>
                      <a:pPr algn="r" rtl="1">
                        <a:lnSpc>
                          <a:spcPct val="115000"/>
                        </a:lnSpc>
                        <a:spcAft>
                          <a:spcPts val="1000"/>
                        </a:spcAft>
                      </a:pPr>
                      <a:r>
                        <a:rPr lang="fa-IR" sz="1800">
                          <a:effectLst/>
                          <a:cs typeface="B Yagut" pitchFamily="2" charset="-78"/>
                        </a:rPr>
                        <a:t>3</a:t>
                      </a:r>
                      <a:endParaRPr lang="en-US" sz="1600">
                        <a:effectLst/>
                        <a:latin typeface="Calibri"/>
                        <a:ea typeface="Calibri"/>
                        <a:cs typeface="B Yagut" pitchFamily="2" charset="-78"/>
                      </a:endParaRPr>
                    </a:p>
                  </a:txBody>
                  <a:tcPr marL="56626" marR="56626" marT="0" marB="0"/>
                </a:tc>
                <a:tc>
                  <a:txBody>
                    <a:bodyPr/>
                    <a:lstStyle/>
                    <a:p>
                      <a:pPr algn="just" rtl="1">
                        <a:lnSpc>
                          <a:spcPct val="115000"/>
                        </a:lnSpc>
                        <a:spcAft>
                          <a:spcPts val="0"/>
                        </a:spcAft>
                      </a:pPr>
                      <a:r>
                        <a:rPr lang="fa-IR" sz="1800">
                          <a:effectLst/>
                          <a:cs typeface="B Yagut" pitchFamily="2" charset="-78"/>
                        </a:rPr>
                        <a:t> </a:t>
                      </a:r>
                      <a:endParaRPr lang="en-US" sz="1600">
                        <a:effectLst/>
                        <a:cs typeface="B Yagut" pitchFamily="2" charset="-78"/>
                      </a:endParaRPr>
                    </a:p>
                    <a:p>
                      <a:pPr algn="ctr" rtl="1">
                        <a:lnSpc>
                          <a:spcPct val="115000"/>
                        </a:lnSpc>
                        <a:spcAft>
                          <a:spcPts val="0"/>
                        </a:spcAft>
                      </a:pPr>
                      <a:r>
                        <a:rPr lang="fa-IR" sz="1800">
                          <a:effectLst/>
                          <a:cs typeface="B Yagut" pitchFamily="2" charset="-78"/>
                        </a:rPr>
                        <a:t>متن</a:t>
                      </a:r>
                      <a:endParaRPr lang="en-US" sz="1600">
                        <a:effectLst/>
                        <a:latin typeface="Calibri"/>
                        <a:ea typeface="Calibri"/>
                        <a:cs typeface="B Yagut" pitchFamily="2" charset="-78"/>
                      </a:endParaRPr>
                    </a:p>
                  </a:txBody>
                  <a:tcPr marL="56626" marR="56626" marT="0" marB="0"/>
                </a:tc>
                <a:tc>
                  <a:txBody>
                    <a:bodyPr/>
                    <a:lstStyle/>
                    <a:p>
                      <a:pPr marL="342900" lvl="0" indent="-342900" algn="just" rtl="1">
                        <a:lnSpc>
                          <a:spcPct val="115000"/>
                        </a:lnSpc>
                        <a:spcAft>
                          <a:spcPts val="0"/>
                        </a:spcAft>
                        <a:buFont typeface="Symbol"/>
                        <a:buChar char=""/>
                      </a:pPr>
                      <a:r>
                        <a:rPr lang="fa-IR" sz="1400" dirty="0" err="1">
                          <a:effectLst/>
                          <a:cs typeface="B Yagut" pitchFamily="2" charset="-78"/>
                        </a:rPr>
                        <a:t>جزييات</a:t>
                      </a:r>
                      <a:r>
                        <a:rPr lang="fa-IR" sz="1400" dirty="0">
                          <a:effectLst/>
                          <a:cs typeface="B Yagut" pitchFamily="2" charset="-78"/>
                        </a:rPr>
                        <a:t> </a:t>
                      </a:r>
                      <a:r>
                        <a:rPr lang="fa-IR" sz="1400" dirty="0" err="1">
                          <a:effectLst/>
                          <a:cs typeface="B Yagut" pitchFamily="2" charset="-78"/>
                        </a:rPr>
                        <a:t>بيشتري</a:t>
                      </a:r>
                      <a:r>
                        <a:rPr lang="fa-IR" sz="1400" dirty="0">
                          <a:effectLst/>
                          <a:cs typeface="B Yagut" pitchFamily="2" charset="-78"/>
                        </a:rPr>
                        <a:t> را </a:t>
                      </a:r>
                      <a:r>
                        <a:rPr lang="fa-IR" sz="1400" dirty="0" smtClean="0">
                          <a:effectLst/>
                          <a:cs typeface="B Yagut" pitchFamily="2" charset="-78"/>
                        </a:rPr>
                        <a:t>معمولاً </a:t>
                      </a:r>
                      <a:r>
                        <a:rPr lang="fa-IR" sz="1400" dirty="0">
                          <a:effectLst/>
                          <a:cs typeface="B Yagut" pitchFamily="2" charset="-78"/>
                        </a:rPr>
                        <a:t>در </a:t>
                      </a:r>
                      <a:r>
                        <a:rPr lang="fa-IR" sz="1400" dirty="0" err="1">
                          <a:effectLst/>
                          <a:cs typeface="B Yagut" pitchFamily="2" charset="-78"/>
                        </a:rPr>
                        <a:t>يك</a:t>
                      </a:r>
                      <a:r>
                        <a:rPr lang="fa-IR" sz="1400" dirty="0">
                          <a:effectLst/>
                          <a:cs typeface="B Yagut" pitchFamily="2" charset="-78"/>
                        </a:rPr>
                        <a:t> </a:t>
                      </a:r>
                      <a:r>
                        <a:rPr lang="fa-IR" sz="1400" dirty="0" err="1">
                          <a:effectLst/>
                          <a:cs typeface="B Yagut" pitchFamily="2" charset="-78"/>
                        </a:rPr>
                        <a:t>سبك</a:t>
                      </a:r>
                      <a:r>
                        <a:rPr lang="fa-IR" sz="1400" dirty="0">
                          <a:effectLst/>
                          <a:cs typeface="B Yagut" pitchFamily="2" charset="-78"/>
                        </a:rPr>
                        <a:t> هرم وارونه </a:t>
                      </a:r>
                      <a:r>
                        <a:rPr lang="fa-IR" sz="1400" dirty="0" err="1">
                          <a:effectLst/>
                          <a:cs typeface="B Yagut" pitchFamily="2" charset="-78"/>
                        </a:rPr>
                        <a:t>ارايه</a:t>
                      </a:r>
                      <a:r>
                        <a:rPr lang="fa-IR" sz="1400" dirty="0">
                          <a:effectLst/>
                          <a:cs typeface="B Yagut" pitchFamily="2" charset="-78"/>
                        </a:rPr>
                        <a:t> </a:t>
                      </a:r>
                      <a:r>
                        <a:rPr lang="fa-IR" sz="1400" dirty="0" err="1">
                          <a:effectLst/>
                          <a:cs typeface="B Yagut" pitchFamily="2" charset="-78"/>
                        </a:rPr>
                        <a:t>مي‌كند</a:t>
                      </a:r>
                      <a:r>
                        <a:rPr lang="fa-IR" sz="1400" dirty="0">
                          <a:effectLst/>
                          <a:cs typeface="B Yagut" pitchFamily="2" charset="-78"/>
                        </a:rPr>
                        <a:t>.</a:t>
                      </a:r>
                      <a:endParaRPr lang="en-US" sz="1600" dirty="0">
                        <a:effectLst/>
                        <a:cs typeface="B Yagut" pitchFamily="2" charset="-78"/>
                      </a:endParaRPr>
                    </a:p>
                    <a:p>
                      <a:pPr marL="342900" lvl="0" indent="-342900" algn="just" rtl="1">
                        <a:lnSpc>
                          <a:spcPct val="115000"/>
                        </a:lnSpc>
                        <a:spcAft>
                          <a:spcPts val="0"/>
                        </a:spcAft>
                        <a:buFont typeface="Symbol"/>
                        <a:buChar char=""/>
                      </a:pPr>
                      <a:r>
                        <a:rPr lang="fa-IR" sz="1400" dirty="0">
                          <a:effectLst/>
                          <a:cs typeface="B Yagut" pitchFamily="2" charset="-78"/>
                        </a:rPr>
                        <a:t>هرم وارونه روش شناخته </a:t>
                      </a:r>
                      <a:r>
                        <a:rPr lang="fa-IR" sz="1400" dirty="0" err="1">
                          <a:effectLst/>
                          <a:cs typeface="B Yagut" pitchFamily="2" charset="-78"/>
                        </a:rPr>
                        <a:t>شده‏ای</a:t>
                      </a:r>
                      <a:r>
                        <a:rPr lang="fa-IR" sz="1400" dirty="0">
                          <a:effectLst/>
                          <a:cs typeface="B Yagut" pitchFamily="2" charset="-78"/>
                        </a:rPr>
                        <a:t> است </a:t>
                      </a:r>
                      <a:r>
                        <a:rPr lang="fa-IR" sz="1400" dirty="0" err="1">
                          <a:effectLst/>
                          <a:cs typeface="B Yagut" pitchFamily="2" charset="-78"/>
                        </a:rPr>
                        <a:t>كه</a:t>
                      </a:r>
                      <a:r>
                        <a:rPr lang="fa-IR" sz="1400" dirty="0">
                          <a:effectLst/>
                          <a:cs typeface="B Yagut" pitchFamily="2" charset="-78"/>
                        </a:rPr>
                        <a:t> در آن </a:t>
                      </a:r>
                      <a:r>
                        <a:rPr lang="fa-IR" sz="1400" dirty="0" err="1">
                          <a:effectLst/>
                          <a:cs typeface="B Yagut" pitchFamily="2" charset="-78"/>
                        </a:rPr>
                        <a:t>مهمترين</a:t>
                      </a:r>
                      <a:r>
                        <a:rPr lang="fa-IR" sz="1400" dirty="0">
                          <a:effectLst/>
                          <a:cs typeface="B Yagut" pitchFamily="2" charset="-78"/>
                        </a:rPr>
                        <a:t> اخبار در ابتدا و </a:t>
                      </a:r>
                      <a:r>
                        <a:rPr lang="fa-IR" sz="1400" dirty="0" err="1">
                          <a:effectLst/>
                          <a:cs typeface="B Yagut" pitchFamily="2" charset="-78"/>
                        </a:rPr>
                        <a:t>كم</a:t>
                      </a:r>
                      <a:r>
                        <a:rPr lang="fa-IR" sz="1400" dirty="0">
                          <a:effectLst/>
                          <a:cs typeface="B Yagut" pitchFamily="2" charset="-78"/>
                        </a:rPr>
                        <a:t> </a:t>
                      </a:r>
                      <a:r>
                        <a:rPr lang="fa-IR" sz="1400" dirty="0" err="1">
                          <a:effectLst/>
                          <a:cs typeface="B Yagut" pitchFamily="2" charset="-78"/>
                        </a:rPr>
                        <a:t>اهميت‌ترين</a:t>
                      </a:r>
                      <a:r>
                        <a:rPr lang="fa-IR" sz="1400" dirty="0">
                          <a:effectLst/>
                          <a:cs typeface="B Yagut" pitchFamily="2" charset="-78"/>
                        </a:rPr>
                        <a:t> اخبار در انتها قرار </a:t>
                      </a:r>
                      <a:r>
                        <a:rPr lang="fa-IR" sz="1400" dirty="0" err="1">
                          <a:effectLst/>
                          <a:cs typeface="B Yagut" pitchFamily="2" charset="-78"/>
                        </a:rPr>
                        <a:t>می‏گیرد</a:t>
                      </a:r>
                      <a:r>
                        <a:rPr lang="fa-IR" sz="1400" dirty="0">
                          <a:effectLst/>
                          <a:cs typeface="B Yagut" pitchFamily="2" charset="-78"/>
                        </a:rPr>
                        <a:t> و </a:t>
                      </a:r>
                      <a:r>
                        <a:rPr lang="fa-IR" sz="1400" dirty="0" err="1">
                          <a:effectLst/>
                          <a:cs typeface="B Yagut" pitchFamily="2" charset="-78"/>
                        </a:rPr>
                        <a:t>بيشترين</a:t>
                      </a:r>
                      <a:r>
                        <a:rPr lang="fa-IR" sz="1400" dirty="0">
                          <a:effectLst/>
                          <a:cs typeface="B Yagut" pitchFamily="2" charset="-78"/>
                        </a:rPr>
                        <a:t> </a:t>
                      </a:r>
                      <a:r>
                        <a:rPr lang="fa-IR" sz="1400" dirty="0" err="1">
                          <a:effectLst/>
                          <a:cs typeface="B Yagut" pitchFamily="2" charset="-78"/>
                        </a:rPr>
                        <a:t>كاربرد</a:t>
                      </a:r>
                      <a:r>
                        <a:rPr lang="fa-IR" sz="1400" dirty="0">
                          <a:effectLst/>
                          <a:cs typeface="B Yagut" pitchFamily="2" charset="-78"/>
                        </a:rPr>
                        <a:t> را در </a:t>
                      </a:r>
                      <a:r>
                        <a:rPr lang="fa-IR" sz="1400" dirty="0" err="1">
                          <a:effectLst/>
                          <a:cs typeface="B Yagut" pitchFamily="2" charset="-78"/>
                        </a:rPr>
                        <a:t>سبک‏های</a:t>
                      </a:r>
                      <a:r>
                        <a:rPr lang="fa-IR" sz="1400" dirty="0">
                          <a:effectLst/>
                          <a:cs typeface="B Yagut" pitchFamily="2" charset="-78"/>
                        </a:rPr>
                        <a:t> خبری دارد. </a:t>
                      </a:r>
                      <a:r>
                        <a:rPr lang="fa-IR" sz="1400" dirty="0" err="1">
                          <a:effectLst/>
                          <a:cs typeface="B Yagut" pitchFamily="2" charset="-78"/>
                        </a:rPr>
                        <a:t>اين</a:t>
                      </a:r>
                      <a:r>
                        <a:rPr lang="fa-IR" sz="1400" dirty="0">
                          <a:effectLst/>
                          <a:cs typeface="B Yagut" pitchFamily="2" charset="-78"/>
                        </a:rPr>
                        <a:t> سبک </a:t>
                      </a:r>
                      <a:r>
                        <a:rPr lang="fa-IR" sz="1400" dirty="0" err="1">
                          <a:effectLst/>
                          <a:cs typeface="B Yagut" pitchFamily="2" charset="-78"/>
                        </a:rPr>
                        <a:t>براي</a:t>
                      </a:r>
                      <a:r>
                        <a:rPr lang="fa-IR" sz="1400" dirty="0">
                          <a:effectLst/>
                          <a:cs typeface="B Yagut" pitchFamily="2" charset="-78"/>
                        </a:rPr>
                        <a:t> نگارش اخبار به طور </a:t>
                      </a:r>
                      <a:r>
                        <a:rPr lang="fa-IR" sz="1400" dirty="0" err="1">
                          <a:effectLst/>
                          <a:cs typeface="B Yagut" pitchFamily="2" charset="-78"/>
                        </a:rPr>
                        <a:t>مستقيم</a:t>
                      </a:r>
                      <a:r>
                        <a:rPr lang="fa-IR" sz="1400" dirty="0">
                          <a:effectLst/>
                          <a:cs typeface="B Yagut" pitchFamily="2" charset="-78"/>
                        </a:rPr>
                        <a:t> و </a:t>
                      </a:r>
                      <a:r>
                        <a:rPr lang="fa-IR" sz="1400" dirty="0" err="1">
                          <a:effectLst/>
                          <a:cs typeface="B Yagut" pitchFamily="2" charset="-78"/>
                        </a:rPr>
                        <a:t>گزارش‏های</a:t>
                      </a:r>
                      <a:r>
                        <a:rPr lang="fa-IR" sz="1400" dirty="0">
                          <a:effectLst/>
                          <a:cs typeface="B Yagut" pitchFamily="2" charset="-78"/>
                        </a:rPr>
                        <a:t> </a:t>
                      </a:r>
                      <a:r>
                        <a:rPr lang="fa-IR" sz="1400" dirty="0" err="1">
                          <a:effectLst/>
                          <a:cs typeface="B Yagut" pitchFamily="2" charset="-78"/>
                        </a:rPr>
                        <a:t>رقابتي</a:t>
                      </a:r>
                      <a:r>
                        <a:rPr lang="fa-IR" sz="1400" dirty="0">
                          <a:effectLst/>
                          <a:cs typeface="B Yagut" pitchFamily="2" charset="-78"/>
                        </a:rPr>
                        <a:t> </a:t>
                      </a:r>
                      <a:r>
                        <a:rPr lang="fa-IR" sz="1400" dirty="0" err="1">
                          <a:effectLst/>
                          <a:cs typeface="B Yagut" pitchFamily="2" charset="-78"/>
                        </a:rPr>
                        <a:t>خيلي</a:t>
                      </a:r>
                      <a:r>
                        <a:rPr lang="fa-IR" sz="1400" dirty="0">
                          <a:effectLst/>
                          <a:cs typeface="B Yagut" pitchFamily="2" charset="-78"/>
                        </a:rPr>
                        <a:t> </a:t>
                      </a:r>
                      <a:r>
                        <a:rPr lang="fa-IR" sz="1400" dirty="0" err="1">
                          <a:effectLst/>
                          <a:cs typeface="B Yagut" pitchFamily="2" charset="-78"/>
                        </a:rPr>
                        <a:t>مفيد</a:t>
                      </a:r>
                      <a:r>
                        <a:rPr lang="fa-IR" sz="1400" dirty="0">
                          <a:effectLst/>
                          <a:cs typeface="B Yagut" pitchFamily="2" charset="-78"/>
                        </a:rPr>
                        <a:t> </a:t>
                      </a:r>
                      <a:r>
                        <a:rPr lang="fa-IR" sz="1400" dirty="0" smtClean="0">
                          <a:effectLst/>
                          <a:cs typeface="B Yagut" pitchFamily="2" charset="-78"/>
                        </a:rPr>
                        <a:t>است؛ </a:t>
                      </a:r>
                      <a:r>
                        <a:rPr lang="fa-IR" sz="1400" dirty="0" err="1">
                          <a:effectLst/>
                          <a:cs typeface="B Yagut" pitchFamily="2" charset="-78"/>
                        </a:rPr>
                        <a:t>زيرا</a:t>
                      </a:r>
                      <a:r>
                        <a:rPr lang="fa-IR" sz="1400" dirty="0">
                          <a:effectLst/>
                          <a:cs typeface="B Yagut" pitchFamily="2" charset="-78"/>
                        </a:rPr>
                        <a:t> اطلاعات به </a:t>
                      </a:r>
                      <a:r>
                        <a:rPr lang="fa-IR" sz="1400" dirty="0" err="1">
                          <a:effectLst/>
                          <a:cs typeface="B Yagut" pitchFamily="2" charset="-78"/>
                        </a:rPr>
                        <a:t>گونه‌اي</a:t>
                      </a:r>
                      <a:r>
                        <a:rPr lang="fa-IR" sz="1400" dirty="0">
                          <a:effectLst/>
                          <a:cs typeface="B Yagut" pitchFamily="2" charset="-78"/>
                        </a:rPr>
                        <a:t> منتشر </a:t>
                      </a:r>
                      <a:r>
                        <a:rPr lang="fa-IR" sz="1400" dirty="0" err="1">
                          <a:effectLst/>
                          <a:cs typeface="B Yagut" pitchFamily="2" charset="-78"/>
                        </a:rPr>
                        <a:t>مي‌شود</a:t>
                      </a:r>
                      <a:r>
                        <a:rPr lang="fa-IR" sz="1400" dirty="0">
                          <a:effectLst/>
                          <a:cs typeface="B Yagut" pitchFamily="2" charset="-78"/>
                        </a:rPr>
                        <a:t> </a:t>
                      </a:r>
                      <a:r>
                        <a:rPr lang="fa-IR" sz="1400" dirty="0" err="1">
                          <a:effectLst/>
                          <a:cs typeface="B Yagut" pitchFamily="2" charset="-78"/>
                        </a:rPr>
                        <a:t>كه</a:t>
                      </a:r>
                      <a:r>
                        <a:rPr lang="fa-IR" sz="1400" dirty="0">
                          <a:effectLst/>
                          <a:cs typeface="B Yagut" pitchFamily="2" charset="-78"/>
                        </a:rPr>
                        <a:t> خواننده قبلاً از آن </a:t>
                      </a:r>
                      <a:r>
                        <a:rPr lang="fa-IR" sz="1400" dirty="0" err="1">
                          <a:effectLst/>
                          <a:cs typeface="B Yagut" pitchFamily="2" charset="-78"/>
                        </a:rPr>
                        <a:t>آگاهي</a:t>
                      </a:r>
                      <a:r>
                        <a:rPr lang="fa-IR" sz="1400" dirty="0">
                          <a:effectLst/>
                          <a:cs typeface="B Yagut" pitchFamily="2" charset="-78"/>
                        </a:rPr>
                        <a:t> نداشته است.</a:t>
                      </a:r>
                      <a:endParaRPr lang="en-US" sz="1600" dirty="0">
                        <a:effectLst/>
                        <a:latin typeface="Calibri"/>
                        <a:ea typeface="Calibri"/>
                        <a:cs typeface="B Yagut" pitchFamily="2" charset="-78"/>
                      </a:endParaRPr>
                    </a:p>
                  </a:txBody>
                  <a:tcPr marL="56626" marR="56626" marT="0" marB="0"/>
                </a:tc>
              </a:tr>
              <a:tr h="315415">
                <a:tc>
                  <a:txBody>
                    <a:bodyPr/>
                    <a:lstStyle/>
                    <a:p>
                      <a:pPr algn="just" rtl="1">
                        <a:lnSpc>
                          <a:spcPct val="115000"/>
                        </a:lnSpc>
                        <a:spcAft>
                          <a:spcPts val="0"/>
                        </a:spcAft>
                      </a:pPr>
                      <a:r>
                        <a:rPr lang="fa-IR" sz="1800">
                          <a:effectLst/>
                          <a:cs typeface="B Yagut" pitchFamily="2" charset="-78"/>
                        </a:rPr>
                        <a:t>4</a:t>
                      </a:r>
                      <a:endParaRPr lang="en-US" sz="1600">
                        <a:effectLst/>
                        <a:latin typeface="Calibri"/>
                        <a:ea typeface="Calibri"/>
                        <a:cs typeface="B Yagut" pitchFamily="2" charset="-78"/>
                      </a:endParaRPr>
                    </a:p>
                  </a:txBody>
                  <a:tcPr marL="56626" marR="56626" marT="0" marB="0"/>
                </a:tc>
                <a:tc>
                  <a:txBody>
                    <a:bodyPr/>
                    <a:lstStyle/>
                    <a:p>
                      <a:pPr algn="ctr" rtl="1">
                        <a:lnSpc>
                          <a:spcPct val="115000"/>
                        </a:lnSpc>
                        <a:spcAft>
                          <a:spcPts val="0"/>
                        </a:spcAft>
                      </a:pPr>
                      <a:r>
                        <a:rPr lang="fa-IR" sz="1800">
                          <a:effectLst/>
                          <a:cs typeface="B Yagut" pitchFamily="2" charset="-78"/>
                        </a:rPr>
                        <a:t>لوگو</a:t>
                      </a:r>
                      <a:endParaRPr lang="en-US" sz="1600">
                        <a:effectLst/>
                        <a:latin typeface="Calibri"/>
                        <a:ea typeface="Calibri"/>
                        <a:cs typeface="B Yagut" pitchFamily="2" charset="-78"/>
                      </a:endParaRPr>
                    </a:p>
                  </a:txBody>
                  <a:tcPr marL="56626" marR="56626" marT="0" marB="0"/>
                </a:tc>
                <a:tc>
                  <a:txBody>
                    <a:bodyPr/>
                    <a:lstStyle/>
                    <a:p>
                      <a:pPr marL="342900" lvl="0" indent="-342900" algn="just" rtl="1">
                        <a:lnSpc>
                          <a:spcPct val="115000"/>
                        </a:lnSpc>
                        <a:spcAft>
                          <a:spcPts val="0"/>
                        </a:spcAft>
                        <a:buFont typeface="Symbol"/>
                        <a:buChar char=""/>
                      </a:pPr>
                      <a:r>
                        <a:rPr lang="fa-IR" sz="1400">
                          <a:effectLst/>
                          <a:cs typeface="B Yagut" pitchFamily="2" charset="-78"/>
                        </a:rPr>
                        <a:t>برچسب یا لوگویی که باعث شناسایی سازمان شود.</a:t>
                      </a:r>
                      <a:endParaRPr lang="en-US" sz="1600">
                        <a:effectLst/>
                        <a:latin typeface="Calibri"/>
                        <a:ea typeface="Calibri"/>
                        <a:cs typeface="B Yagut" pitchFamily="2" charset="-78"/>
                      </a:endParaRPr>
                    </a:p>
                  </a:txBody>
                  <a:tcPr marL="56626" marR="56626" marT="0" marB="0"/>
                </a:tc>
              </a:tr>
              <a:tr h="981290">
                <a:tc>
                  <a:txBody>
                    <a:bodyPr/>
                    <a:lstStyle/>
                    <a:p>
                      <a:pPr algn="just" rtl="1">
                        <a:lnSpc>
                          <a:spcPct val="115000"/>
                        </a:lnSpc>
                        <a:spcAft>
                          <a:spcPts val="0"/>
                        </a:spcAft>
                      </a:pPr>
                      <a:r>
                        <a:rPr lang="fa-IR" sz="1800">
                          <a:effectLst/>
                          <a:cs typeface="B Yagut" pitchFamily="2" charset="-78"/>
                        </a:rPr>
                        <a:t> </a:t>
                      </a:r>
                      <a:endParaRPr lang="en-US" sz="1600">
                        <a:effectLst/>
                        <a:cs typeface="B Yagut" pitchFamily="2" charset="-78"/>
                      </a:endParaRPr>
                    </a:p>
                    <a:p>
                      <a:pPr algn="r" rtl="1">
                        <a:lnSpc>
                          <a:spcPct val="115000"/>
                        </a:lnSpc>
                        <a:spcAft>
                          <a:spcPts val="1000"/>
                        </a:spcAft>
                      </a:pPr>
                      <a:r>
                        <a:rPr lang="fa-IR" sz="1800">
                          <a:effectLst/>
                          <a:cs typeface="B Yagut" pitchFamily="2" charset="-78"/>
                        </a:rPr>
                        <a:t>5</a:t>
                      </a:r>
                      <a:endParaRPr lang="en-US" sz="1600">
                        <a:effectLst/>
                        <a:latin typeface="Calibri"/>
                        <a:ea typeface="Calibri"/>
                        <a:cs typeface="B Yagut" pitchFamily="2" charset="-78"/>
                      </a:endParaRPr>
                    </a:p>
                  </a:txBody>
                  <a:tcPr marL="56626" marR="56626" marT="0" marB="0"/>
                </a:tc>
                <a:tc>
                  <a:txBody>
                    <a:bodyPr/>
                    <a:lstStyle/>
                    <a:p>
                      <a:pPr algn="ctr" rtl="1">
                        <a:lnSpc>
                          <a:spcPct val="115000"/>
                        </a:lnSpc>
                        <a:spcAft>
                          <a:spcPts val="0"/>
                        </a:spcAft>
                      </a:pPr>
                      <a:r>
                        <a:rPr lang="fa-IR" sz="1800">
                          <a:effectLst/>
                          <a:cs typeface="B Yagut" pitchFamily="2" charset="-78"/>
                        </a:rPr>
                        <a:t> </a:t>
                      </a:r>
                      <a:endParaRPr lang="en-US" sz="1600">
                        <a:effectLst/>
                        <a:cs typeface="B Yagut" pitchFamily="2" charset="-78"/>
                      </a:endParaRPr>
                    </a:p>
                    <a:p>
                      <a:pPr algn="ctr" rtl="1">
                        <a:lnSpc>
                          <a:spcPct val="115000"/>
                        </a:lnSpc>
                        <a:spcAft>
                          <a:spcPts val="0"/>
                        </a:spcAft>
                      </a:pPr>
                      <a:r>
                        <a:rPr lang="fa-IR" sz="1800">
                          <a:effectLst/>
                          <a:cs typeface="B Yagut" pitchFamily="2" charset="-78"/>
                        </a:rPr>
                        <a:t>نشانه  اتمام خبر</a:t>
                      </a:r>
                      <a:endParaRPr lang="en-US" sz="1600">
                        <a:effectLst/>
                        <a:latin typeface="Calibri"/>
                        <a:ea typeface="Calibri"/>
                        <a:cs typeface="B Yagut" pitchFamily="2" charset="-78"/>
                      </a:endParaRPr>
                    </a:p>
                  </a:txBody>
                  <a:tcPr marL="56626" marR="56626" marT="0" marB="0"/>
                </a:tc>
                <a:tc>
                  <a:txBody>
                    <a:bodyPr/>
                    <a:lstStyle/>
                    <a:p>
                      <a:pPr marL="342900" lvl="0" indent="-342900" algn="just" rtl="1">
                        <a:lnSpc>
                          <a:spcPct val="115000"/>
                        </a:lnSpc>
                        <a:spcAft>
                          <a:spcPts val="0"/>
                        </a:spcAft>
                        <a:buFont typeface="Symbol"/>
                        <a:buChar char=""/>
                      </a:pPr>
                      <a:r>
                        <a:rPr lang="fa-IR" sz="1400" dirty="0" smtClean="0">
                          <a:effectLst/>
                          <a:cs typeface="B Yagut" pitchFamily="2" charset="-78"/>
                        </a:rPr>
                        <a:t>نشانه </a:t>
                      </a:r>
                      <a:r>
                        <a:rPr lang="fa-IR" sz="1400" dirty="0" err="1" smtClean="0">
                          <a:effectLst/>
                          <a:cs typeface="B Yagut" pitchFamily="2" charset="-78"/>
                        </a:rPr>
                        <a:t>اي</a:t>
                      </a:r>
                      <a:r>
                        <a:rPr lang="fa-IR" sz="1400" dirty="0" smtClean="0">
                          <a:effectLst/>
                          <a:cs typeface="B Yagut" pitchFamily="2" charset="-78"/>
                        </a:rPr>
                        <a:t> </a:t>
                      </a:r>
                      <a:r>
                        <a:rPr lang="fa-IR" sz="1400" dirty="0" err="1" smtClean="0">
                          <a:effectLst/>
                          <a:cs typeface="B Yagut" pitchFamily="2" charset="-78"/>
                        </a:rPr>
                        <a:t>كه</a:t>
                      </a:r>
                      <a:r>
                        <a:rPr lang="fa-IR" sz="1400" dirty="0" smtClean="0">
                          <a:effectLst/>
                          <a:cs typeface="B Yagut" pitchFamily="2" charset="-78"/>
                        </a:rPr>
                        <a:t> </a:t>
                      </a:r>
                      <a:r>
                        <a:rPr lang="fa-IR" sz="1400" dirty="0">
                          <a:effectLst/>
                          <a:cs typeface="B Yagut" pitchFamily="2" charset="-78"/>
                        </a:rPr>
                        <a:t>خواننده را متوجه اتمام خبر نماید. برخی </a:t>
                      </a:r>
                      <a:r>
                        <a:rPr lang="fa-IR" sz="1400" dirty="0" err="1">
                          <a:effectLst/>
                          <a:cs typeface="B Yagut" pitchFamily="2" charset="-78"/>
                        </a:rPr>
                        <a:t>براي</a:t>
                      </a:r>
                      <a:r>
                        <a:rPr lang="fa-IR" sz="1400" dirty="0">
                          <a:effectLst/>
                          <a:cs typeface="B Yagut" pitchFamily="2" charset="-78"/>
                        </a:rPr>
                        <a:t> </a:t>
                      </a:r>
                      <a:r>
                        <a:rPr lang="fa-IR" sz="1400" dirty="0" err="1">
                          <a:effectLst/>
                          <a:cs typeface="B Yagut" pitchFamily="2" charset="-78"/>
                        </a:rPr>
                        <a:t>پايان</a:t>
                      </a:r>
                      <a:r>
                        <a:rPr lang="fa-IR" sz="1400" dirty="0">
                          <a:effectLst/>
                          <a:cs typeface="B Yagut" pitchFamily="2" charset="-78"/>
                        </a:rPr>
                        <a:t> </a:t>
                      </a:r>
                      <a:r>
                        <a:rPr lang="fa-IR" sz="1400" dirty="0" err="1">
                          <a:effectLst/>
                          <a:cs typeface="B Yagut" pitchFamily="2" charset="-78"/>
                        </a:rPr>
                        <a:t>يك</a:t>
                      </a:r>
                      <a:r>
                        <a:rPr lang="fa-IR" sz="1400" dirty="0">
                          <a:effectLst/>
                          <a:cs typeface="B Yagut" pitchFamily="2" charset="-78"/>
                        </a:rPr>
                        <a:t> گزارش </a:t>
                      </a:r>
                      <a:r>
                        <a:rPr lang="fa-IR" sz="1400" dirty="0" err="1">
                          <a:effectLst/>
                          <a:cs typeface="B Yagut" pitchFamily="2" charset="-78"/>
                        </a:rPr>
                        <a:t>خبري</a:t>
                      </a:r>
                      <a:r>
                        <a:rPr lang="fa-IR" sz="1400" dirty="0">
                          <a:effectLst/>
                          <a:cs typeface="B Yagut" pitchFamily="2" charset="-78"/>
                        </a:rPr>
                        <a:t>، شماره 30 را در </a:t>
                      </a:r>
                      <a:r>
                        <a:rPr lang="fa-IR" sz="1400" dirty="0" err="1">
                          <a:effectLst/>
                          <a:cs typeface="B Yagut" pitchFamily="2" charset="-78"/>
                        </a:rPr>
                        <a:t>انتهاي</a:t>
                      </a:r>
                      <a:r>
                        <a:rPr lang="fa-IR" sz="1400" dirty="0">
                          <a:effectLst/>
                          <a:cs typeface="B Yagut" pitchFamily="2" charset="-78"/>
                        </a:rPr>
                        <a:t> گزارش وارد </a:t>
                      </a:r>
                      <a:r>
                        <a:rPr lang="fa-IR" sz="1400" dirty="0" err="1">
                          <a:effectLst/>
                          <a:cs typeface="B Yagut" pitchFamily="2" charset="-78"/>
                        </a:rPr>
                        <a:t>می‏کنند</a:t>
                      </a:r>
                      <a:r>
                        <a:rPr lang="fa-IR" sz="1400" dirty="0">
                          <a:effectLst/>
                          <a:cs typeface="B Yagut" pitchFamily="2" charset="-78"/>
                        </a:rPr>
                        <a:t> و برخی عبارت "موفق باشید" را به کار </a:t>
                      </a:r>
                      <a:r>
                        <a:rPr lang="fa-IR" sz="1400" dirty="0" err="1">
                          <a:effectLst/>
                          <a:cs typeface="B Yagut" pitchFamily="2" charset="-78"/>
                        </a:rPr>
                        <a:t>می‏گیرند</a:t>
                      </a:r>
                      <a:r>
                        <a:rPr lang="fa-IR" sz="1400" dirty="0">
                          <a:effectLst/>
                          <a:cs typeface="B Yagut" pitchFamily="2" charset="-78"/>
                        </a:rPr>
                        <a:t>.</a:t>
                      </a:r>
                      <a:endParaRPr lang="en-US" sz="1600" dirty="0">
                        <a:effectLst/>
                        <a:cs typeface="B Yagut" pitchFamily="2" charset="-78"/>
                      </a:endParaRPr>
                    </a:p>
                    <a:p>
                      <a:pPr marL="342900" lvl="0" indent="-342900" algn="just" rtl="1">
                        <a:lnSpc>
                          <a:spcPct val="115000"/>
                        </a:lnSpc>
                        <a:spcAft>
                          <a:spcPts val="0"/>
                        </a:spcAft>
                        <a:buFont typeface="Symbol"/>
                        <a:buChar char=""/>
                      </a:pPr>
                      <a:r>
                        <a:rPr lang="fa-IR" sz="1400" dirty="0">
                          <a:effectLst/>
                          <a:cs typeface="B Yagut" pitchFamily="2" charset="-78"/>
                        </a:rPr>
                        <a:t>بدون وجود هر گونه </a:t>
                      </a:r>
                      <a:r>
                        <a:rPr lang="fa-IR" sz="1400" dirty="0" err="1">
                          <a:effectLst/>
                          <a:cs typeface="B Yagut" pitchFamily="2" charset="-78"/>
                        </a:rPr>
                        <a:t>پاياني</a:t>
                      </a:r>
                      <a:r>
                        <a:rPr lang="fa-IR" sz="1400" dirty="0">
                          <a:effectLst/>
                          <a:cs typeface="B Yagut" pitchFamily="2" charset="-78"/>
                        </a:rPr>
                        <a:t> در خبر منتشر شده، خواننده </a:t>
                      </a:r>
                      <a:r>
                        <a:rPr lang="fa-IR" sz="1400" dirty="0" err="1">
                          <a:effectLst/>
                          <a:cs typeface="B Yagut" pitchFamily="2" charset="-78"/>
                        </a:rPr>
                        <a:t>فكر</a:t>
                      </a:r>
                      <a:r>
                        <a:rPr lang="fa-IR" sz="1400" dirty="0">
                          <a:effectLst/>
                          <a:cs typeface="B Yagut" pitchFamily="2" charset="-78"/>
                        </a:rPr>
                        <a:t> </a:t>
                      </a:r>
                      <a:r>
                        <a:rPr lang="fa-IR" sz="1400" dirty="0" err="1">
                          <a:effectLst/>
                          <a:cs typeface="B Yagut" pitchFamily="2" charset="-78"/>
                        </a:rPr>
                        <a:t>مي‌كند</a:t>
                      </a:r>
                      <a:r>
                        <a:rPr lang="fa-IR" sz="1400" dirty="0">
                          <a:effectLst/>
                          <a:cs typeface="B Yagut" pitchFamily="2" charset="-78"/>
                        </a:rPr>
                        <a:t> </a:t>
                      </a:r>
                      <a:r>
                        <a:rPr lang="fa-IR" sz="1400" dirty="0" err="1">
                          <a:effectLst/>
                          <a:cs typeface="B Yagut" pitchFamily="2" charset="-78"/>
                        </a:rPr>
                        <a:t>كه</a:t>
                      </a:r>
                      <a:r>
                        <a:rPr lang="fa-IR" sz="1400" dirty="0">
                          <a:effectLst/>
                          <a:cs typeface="B Yagut" pitchFamily="2" charset="-78"/>
                        </a:rPr>
                        <a:t> اطلاعات </a:t>
                      </a:r>
                      <a:r>
                        <a:rPr lang="fa-IR" sz="1400" dirty="0" err="1">
                          <a:effectLst/>
                          <a:cs typeface="B Yagut" pitchFamily="2" charset="-78"/>
                        </a:rPr>
                        <a:t>ديگري</a:t>
                      </a:r>
                      <a:r>
                        <a:rPr lang="fa-IR" sz="1400" dirty="0">
                          <a:effectLst/>
                          <a:cs typeface="B Yagut" pitchFamily="2" charset="-78"/>
                        </a:rPr>
                        <a:t> </a:t>
                      </a:r>
                      <a:r>
                        <a:rPr lang="fa-IR" sz="1400" dirty="0" err="1">
                          <a:effectLst/>
                          <a:cs typeface="B Yagut" pitchFamily="2" charset="-78"/>
                        </a:rPr>
                        <a:t>نيز</a:t>
                      </a:r>
                      <a:r>
                        <a:rPr lang="fa-IR" sz="1400" dirty="0">
                          <a:effectLst/>
                          <a:cs typeface="B Yagut" pitchFamily="2" charset="-78"/>
                        </a:rPr>
                        <a:t> در صفحه </a:t>
                      </a:r>
                      <a:r>
                        <a:rPr lang="fa-IR" sz="1400" dirty="0" smtClean="0">
                          <a:effectLst/>
                          <a:cs typeface="B Yagut" pitchFamily="2" charset="-78"/>
                        </a:rPr>
                        <a:t>جداگانه</a:t>
                      </a:r>
                      <a:r>
                        <a:rPr lang="fa-IR" sz="1400" baseline="0" dirty="0" smtClean="0">
                          <a:effectLst/>
                          <a:cs typeface="B Yagut" pitchFamily="2" charset="-78"/>
                        </a:rPr>
                        <a:t> </a:t>
                      </a:r>
                      <a:r>
                        <a:rPr lang="fa-IR" sz="1400" dirty="0" smtClean="0">
                          <a:effectLst/>
                          <a:cs typeface="B Yagut" pitchFamily="2" charset="-78"/>
                        </a:rPr>
                        <a:t>ای </a:t>
                      </a:r>
                      <a:r>
                        <a:rPr lang="fa-IR" sz="1400" dirty="0">
                          <a:effectLst/>
                          <a:cs typeface="B Yagut" pitchFamily="2" charset="-78"/>
                        </a:rPr>
                        <a:t>وجود دارد. </a:t>
                      </a:r>
                      <a:endParaRPr lang="en-US" sz="1600" dirty="0">
                        <a:effectLst/>
                        <a:latin typeface="Calibri"/>
                        <a:ea typeface="Calibri"/>
                        <a:cs typeface="B Yagut" pitchFamily="2" charset="-78"/>
                      </a:endParaRPr>
                    </a:p>
                  </a:txBody>
                  <a:tcPr marL="56626" marR="56626" marT="0" marB="0"/>
                </a:tc>
              </a:tr>
            </a:tbl>
          </a:graphicData>
        </a:graphic>
      </p:graphicFrame>
      <p:sp>
        <p:nvSpPr>
          <p:cNvPr id="138276"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8F424A-7145-4A75-A8DB-DC1D285EBD6E}" type="slidenum">
              <a:rPr lang="en-US" altLang="en-US" sz="1200">
                <a:solidFill>
                  <a:srgbClr val="898989"/>
                </a:solidFill>
                <a:latin typeface="Arial" panose="020B0604020202020204" pitchFamily="34" charset="0"/>
              </a:rPr>
              <a:pPr>
                <a:spcBef>
                  <a:spcPct val="0"/>
                </a:spcBef>
                <a:buFontTx/>
                <a:buNone/>
              </a:pPr>
              <a:t>225</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82881636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143256" y="143256"/>
            <a:ext cx="2892552" cy="1143000"/>
          </a:xfrm>
          <a:solidFill>
            <a:schemeClr val="accent4"/>
          </a:solidFill>
        </p:spPr>
        <p:txBody>
          <a:bodyPr>
            <a:normAutofit fontScale="90000"/>
          </a:bodyPr>
          <a:lstStyle/>
          <a:p>
            <a:r>
              <a:rPr lang="fa-IR" altLang="en-US" b="1" dirty="0" smtClean="0"/>
              <a:t>اجزای قالب خبر</a:t>
            </a:r>
            <a:endParaRPr lang="en-US" altLang="en-US" b="1" dirty="0" smtClean="0"/>
          </a:p>
        </p:txBody>
      </p:sp>
      <p:sp>
        <p:nvSpPr>
          <p:cNvPr id="139267" name="Content Placeholder 2"/>
          <p:cNvSpPr>
            <a:spLocks noGrp="1"/>
          </p:cNvSpPr>
          <p:nvPr>
            <p:ph idx="1"/>
          </p:nvPr>
        </p:nvSpPr>
        <p:spPr>
          <a:xfrm>
            <a:off x="1981200" y="914401"/>
            <a:ext cx="8229600" cy="4525963"/>
          </a:xfrm>
        </p:spPr>
        <p:txBody>
          <a:bodyPr/>
          <a:lstStyle/>
          <a:p>
            <a:pPr algn="just" rtl="1" eaLnBrk="1" hangingPunct="1">
              <a:buFont typeface="Calibri" panose="020F0502020204030204" pitchFamily="34" charset="0"/>
              <a:buAutoNum type="arabicPeriod"/>
            </a:pPr>
            <a:r>
              <a:rPr lang="fa-IR" altLang="en-US">
                <a:solidFill>
                  <a:srgbClr val="CC0000"/>
                </a:solidFill>
                <a:ea typeface="Majalla UI"/>
                <a:cs typeface="B Yagut" panose="00000400000000000000" pitchFamily="2" charset="-78"/>
              </a:rPr>
              <a:t>سرصفحه </a:t>
            </a:r>
            <a:r>
              <a:rPr lang="en-US" altLang="en-US">
                <a:solidFill>
                  <a:srgbClr val="CC0000"/>
                </a:solidFill>
                <a:ea typeface="Majalla UI"/>
                <a:cs typeface="B Yagut" panose="00000400000000000000" pitchFamily="2" charset="-78"/>
              </a:rPr>
              <a:t>(HEADER)</a:t>
            </a:r>
            <a:r>
              <a:rPr lang="fa-IR" altLang="en-US">
                <a:solidFill>
                  <a:srgbClr val="CC0000"/>
                </a:solidFill>
                <a:ea typeface="Majalla UI"/>
                <a:cs typeface="B Yagut" panose="00000400000000000000" pitchFamily="2" charset="-78"/>
              </a:rPr>
              <a:t>:</a:t>
            </a:r>
            <a:r>
              <a:rPr lang="fa-IR" altLang="en-US">
                <a:ea typeface="Majalla UI"/>
                <a:cs typeface="B Yagut" panose="00000400000000000000" pitchFamily="2" charset="-78"/>
              </a:rPr>
              <a:t> اطلاعات كليدي برای تماس </a:t>
            </a:r>
            <a:endParaRPr lang="en-US" altLang="en-US">
              <a:ea typeface="Majalla UI"/>
              <a:cs typeface="B Yagut" panose="00000400000000000000" pitchFamily="2" charset="-78"/>
            </a:endParaRPr>
          </a:p>
          <a:p>
            <a:pPr algn="just" rtl="1" eaLnBrk="1" hangingPunct="1">
              <a:buFont typeface="Calibri" panose="020F0502020204030204" pitchFamily="34" charset="0"/>
              <a:buAutoNum type="arabicPeriod"/>
            </a:pPr>
            <a:r>
              <a:rPr lang="fa-IR" altLang="en-US">
                <a:solidFill>
                  <a:srgbClr val="CC0000"/>
                </a:solidFill>
                <a:ea typeface="Majalla UI"/>
                <a:cs typeface="B Yagut" panose="00000400000000000000" pitchFamily="2" charset="-78"/>
              </a:rPr>
              <a:t>پاراگراف لید(سرپاراگراف):</a:t>
            </a:r>
            <a:r>
              <a:rPr lang="fa-IR" altLang="en-US">
                <a:ea typeface="Majalla UI"/>
                <a:cs typeface="B Yagut" panose="00000400000000000000" pitchFamily="2" charset="-78"/>
              </a:rPr>
              <a:t> خلاصه اجزای دارای ارزش خبری.</a:t>
            </a:r>
            <a:endParaRPr lang="en-US" altLang="en-US">
              <a:ea typeface="Majalla UI"/>
              <a:cs typeface="B Yagut" panose="00000400000000000000" pitchFamily="2" charset="-78"/>
            </a:endParaRPr>
          </a:p>
          <a:p>
            <a:pPr algn="just" rtl="1" eaLnBrk="1" hangingPunct="1">
              <a:buFont typeface="Calibri" panose="020F0502020204030204" pitchFamily="34" charset="0"/>
              <a:buAutoNum type="arabicPeriod"/>
            </a:pPr>
            <a:r>
              <a:rPr lang="fa-IR" altLang="en-US">
                <a:solidFill>
                  <a:srgbClr val="CC0000"/>
                </a:solidFill>
                <a:ea typeface="Majalla UI"/>
                <a:cs typeface="B Yagut" panose="00000400000000000000" pitchFamily="2" charset="-78"/>
              </a:rPr>
              <a:t>متن:</a:t>
            </a:r>
            <a:r>
              <a:rPr lang="fa-IR" altLang="en-US">
                <a:ea typeface="Majalla UI"/>
                <a:cs typeface="B Yagut" panose="00000400000000000000" pitchFamily="2" charset="-78"/>
              </a:rPr>
              <a:t> جزييات بيشتر را در يك سبك هرم وارونه ارايه مي‌كند.</a:t>
            </a:r>
            <a:endParaRPr lang="en-US" altLang="en-US">
              <a:ea typeface="Majalla UI"/>
              <a:cs typeface="B Yagut" panose="00000400000000000000" pitchFamily="2" charset="-78"/>
            </a:endParaRPr>
          </a:p>
          <a:p>
            <a:pPr algn="just" rtl="1" eaLnBrk="1" hangingPunct="1">
              <a:buFont typeface="Calibri" panose="020F0502020204030204" pitchFamily="34" charset="0"/>
              <a:buAutoNum type="arabicPeriod"/>
            </a:pPr>
            <a:r>
              <a:rPr lang="fa-IR" altLang="en-US">
                <a:solidFill>
                  <a:srgbClr val="CC0000"/>
                </a:solidFill>
                <a:ea typeface="Majalla UI"/>
                <a:cs typeface="B Yagut" panose="00000400000000000000" pitchFamily="2" charset="-78"/>
              </a:rPr>
              <a:t>برچسب یا لوگو:</a:t>
            </a:r>
            <a:r>
              <a:rPr lang="fa-IR" altLang="en-US">
                <a:ea typeface="Majalla UI"/>
                <a:cs typeface="B Yagut" panose="00000400000000000000" pitchFamily="2" charset="-78"/>
              </a:rPr>
              <a:t> باعث شناسایی سازمان مي شود.</a:t>
            </a:r>
            <a:endParaRPr lang="en-US" altLang="en-US">
              <a:ea typeface="Majalla UI"/>
              <a:cs typeface="B Yagut" panose="00000400000000000000" pitchFamily="2" charset="-78"/>
            </a:endParaRPr>
          </a:p>
          <a:p>
            <a:pPr algn="just" rtl="1" eaLnBrk="1" hangingPunct="1">
              <a:buFont typeface="Calibri" panose="020F0502020204030204" pitchFamily="34" charset="0"/>
              <a:buAutoNum type="arabicPeriod"/>
            </a:pPr>
            <a:r>
              <a:rPr lang="fa-IR" altLang="en-US">
                <a:solidFill>
                  <a:srgbClr val="CC0000"/>
                </a:solidFill>
                <a:ea typeface="Majalla UI"/>
                <a:cs typeface="B Yagut" panose="00000400000000000000" pitchFamily="2" charset="-78"/>
              </a:rPr>
              <a:t>نشانه پايان خبر:</a:t>
            </a:r>
            <a:r>
              <a:rPr lang="fa-IR" altLang="en-US">
                <a:ea typeface="Majalla UI"/>
                <a:cs typeface="B Yagut" panose="00000400000000000000" pitchFamily="2" charset="-78"/>
              </a:rPr>
              <a:t> خواننده را متوجه اتمام خبر نماید.</a:t>
            </a:r>
            <a:endParaRPr lang="en-US" altLang="en-US">
              <a:ea typeface="Majalla UI"/>
              <a:cs typeface="B Yagut" panose="00000400000000000000" pitchFamily="2" charset="-78"/>
            </a:endParaRPr>
          </a:p>
        </p:txBody>
      </p:sp>
      <p:pic>
        <p:nvPicPr>
          <p:cNvPr id="139268" name="Picture 4" descr="C:\Users\Administrator\Desktop\sport-newspaper-141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3429001"/>
            <a:ext cx="2857501"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descr="C:\Users\Administrator\Desktop\tout.terrain.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606800"/>
            <a:ext cx="43624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59517E-C5AC-41CE-BDFF-560CDDA7FBE7}" type="slidenum">
              <a:rPr lang="en-US" altLang="en-US" sz="1200">
                <a:solidFill>
                  <a:srgbClr val="898989"/>
                </a:solidFill>
                <a:latin typeface="Arial" panose="020B0604020202020204" pitchFamily="34" charset="0"/>
              </a:rPr>
              <a:pPr>
                <a:spcBef>
                  <a:spcPct val="0"/>
                </a:spcBef>
                <a:buFontTx/>
                <a:buNone/>
              </a:pPr>
              <a:t>226</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416295916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solidFill>
            <a:schemeClr val="accent4">
              <a:lumMod val="60000"/>
              <a:lumOff val="40000"/>
            </a:schemeClr>
          </a:solidFill>
        </p:spPr>
        <p:txBody>
          <a:bodyPr/>
          <a:lstStyle/>
          <a:p>
            <a:pPr algn="ctr"/>
            <a:r>
              <a:rPr lang="fa-IR" altLang="en-US" b="1" dirty="0" smtClean="0"/>
              <a:t>سبک‏های خبر نویسی</a:t>
            </a:r>
            <a:endParaRPr lang="en-US" altLang="en-US" dirty="0" smtClean="0"/>
          </a:p>
        </p:txBody>
      </p:sp>
      <p:sp>
        <p:nvSpPr>
          <p:cNvPr id="145411" name="Content Placeholder 2"/>
          <p:cNvSpPr>
            <a:spLocks noGrp="1"/>
          </p:cNvSpPr>
          <p:nvPr>
            <p:ph idx="1"/>
          </p:nvPr>
        </p:nvSpPr>
        <p:spPr/>
        <p:txBody>
          <a:bodyPr/>
          <a:lstStyle/>
          <a:p>
            <a:pPr algn="just" rtl="1"/>
            <a:r>
              <a:rPr lang="fa-IR" altLang="en-US" sz="2400" dirty="0">
                <a:cs typeface="B Yagut" panose="00000400000000000000" pitchFamily="2" charset="-78"/>
              </a:rPr>
              <a:t>برخلاف ساير شکل‏های نگارش، در خبر نویسی بايد پاراگراف‌هاي كوتاه و خلاصه‏ای باشد كه اكثر آن‏ها بيشتر از يك جمله يا يك ايده جديد نداشته باشند.</a:t>
            </a:r>
          </a:p>
          <a:p>
            <a:pPr algn="just" rtl="1"/>
            <a:r>
              <a:rPr lang="fa-IR" altLang="en-US" sz="2400" dirty="0">
                <a:cs typeface="B Yagut" panose="00000400000000000000" pitchFamily="2" charset="-78"/>
              </a:rPr>
              <a:t>خبرنگاران و مسئولان روابط عمومی برای نگارش متن خبر از شیوه‏های مختلفی استفاده می‏کنند که از آن جمله می‏توان به شیوه هرم وارونه، شیوه تاریخی،  سبک تاریخی همراه با خبر اصلی </a:t>
            </a:r>
            <a:r>
              <a:rPr lang="fa-IR" altLang="en-US" sz="2400" dirty="0" smtClean="0">
                <a:cs typeface="B Yagut" panose="00000400000000000000" pitchFamily="2" charset="-78"/>
              </a:rPr>
              <a:t>(شیوه </a:t>
            </a:r>
            <a:r>
              <a:rPr lang="fa-IR" altLang="en-US" sz="2400" dirty="0">
                <a:cs typeface="B Yagut" panose="00000400000000000000" pitchFamily="2" charset="-78"/>
              </a:rPr>
              <a:t>ترکیبی ) و شیوه پایان شگفت انگیز اشاره کرد.</a:t>
            </a:r>
            <a:endParaRPr lang="en-US" altLang="en-US" sz="2400" dirty="0">
              <a:cs typeface="B Yagut" panose="00000400000000000000" pitchFamily="2" charset="-78"/>
            </a:endParaRPr>
          </a:p>
          <a:p>
            <a:pPr algn="just" rtl="1"/>
            <a:endParaRPr lang="en-US" altLang="en-US" sz="2400" dirty="0">
              <a:cs typeface="B Yagut" panose="00000400000000000000" pitchFamily="2" charset="-78"/>
            </a:endParaRPr>
          </a:p>
        </p:txBody>
      </p:sp>
      <p:sp>
        <p:nvSpPr>
          <p:cNvPr id="14541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EBA7A6-C3E0-4CEC-BD52-1F94ED6F9F19}" type="slidenum">
              <a:rPr lang="en-US" altLang="en-US" sz="1200">
                <a:solidFill>
                  <a:srgbClr val="898989"/>
                </a:solidFill>
                <a:latin typeface="Arial" panose="020B0604020202020204" pitchFamily="34" charset="0"/>
              </a:rPr>
              <a:pPr>
                <a:spcBef>
                  <a:spcPct val="0"/>
                </a:spcBef>
                <a:buFontTx/>
                <a:buNone/>
              </a:pPr>
              <a:t>227</a:t>
            </a:fld>
            <a:endParaRPr lang="en-US" altLang="en-US" sz="1200">
              <a:solidFill>
                <a:srgbClr val="898989"/>
              </a:solidFill>
              <a:latin typeface="Arial" panose="020B0604020202020204" pitchFamily="34" charset="0"/>
            </a:endParaRPr>
          </a:p>
        </p:txBody>
      </p:sp>
      <p:sp>
        <p:nvSpPr>
          <p:cNvPr id="145412" name="AutoShape 2" descr="http://www.cafe-palermo.de/web/wp-content/uploads/2012/08/ww_01_28_29_Freizeit_Sport-kk_001.jpg"/>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a-IR" altLang="en-US" sz="1800">
              <a:latin typeface="Arial" panose="020B0604020202020204" pitchFamily="34" charset="0"/>
            </a:endParaRPr>
          </a:p>
        </p:txBody>
      </p:sp>
      <p:pic>
        <p:nvPicPr>
          <p:cNvPr id="145413" name="Picture 4" descr="C:\Users\Administrator\Desktop\gazzettag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3808412"/>
            <a:ext cx="45910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0514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solidFill>
            <a:schemeClr val="accent4"/>
          </a:solidFill>
        </p:spPr>
        <p:txBody>
          <a:bodyPr/>
          <a:lstStyle/>
          <a:p>
            <a:pPr algn="ctr" rtl="1"/>
            <a:r>
              <a:rPr lang="fa-IR" altLang="en-US" b="1" dirty="0" smtClean="0"/>
              <a:t>شیوه هرم وارونه</a:t>
            </a:r>
            <a:endParaRPr lang="en-US" altLang="en-US" dirty="0" smtClean="0"/>
          </a:p>
        </p:txBody>
      </p:sp>
      <p:sp>
        <p:nvSpPr>
          <p:cNvPr id="3" name="Content Placeholder 2"/>
          <p:cNvSpPr>
            <a:spLocks noGrp="1"/>
          </p:cNvSpPr>
          <p:nvPr>
            <p:ph idx="1"/>
          </p:nvPr>
        </p:nvSpPr>
        <p:spPr/>
        <p:txBody>
          <a:bodyPr>
            <a:normAutofit/>
          </a:bodyPr>
          <a:lstStyle/>
          <a:p>
            <a:pPr algn="just" rtl="1">
              <a:defRPr/>
            </a:pPr>
            <a:r>
              <a:rPr lang="fa-IR" sz="2400" dirty="0">
                <a:solidFill>
                  <a:srgbClr val="9933FF"/>
                </a:solidFill>
                <a:cs typeface="B Yagut" pitchFamily="2" charset="-78"/>
              </a:rPr>
              <a:t>اساس نگارش در شیوه هرم وارونه آن است که جالب ترین و مهمترین قسمت خبر در شروع آن قرار </a:t>
            </a:r>
            <a:r>
              <a:rPr lang="fa-IR" sz="2400" dirty="0" err="1">
                <a:solidFill>
                  <a:srgbClr val="9933FF"/>
                </a:solidFill>
                <a:cs typeface="B Yagut" pitchFamily="2" charset="-78"/>
              </a:rPr>
              <a:t>می‏گیرد</a:t>
            </a:r>
            <a:r>
              <a:rPr lang="fa-IR" sz="2400" dirty="0">
                <a:solidFill>
                  <a:srgbClr val="9933FF"/>
                </a:solidFill>
                <a:cs typeface="B Yagut" pitchFamily="2" charset="-78"/>
              </a:rPr>
              <a:t> تا خواننده در همان نظر اول مجذوب خبر و برای اطلاع از جزئیات خبر به ادامه خواندن تشویق و ترغیب شود. این جملات مهم ابتدای خبر را </a:t>
            </a:r>
            <a:r>
              <a:rPr lang="fa-IR" sz="2400" dirty="0" err="1">
                <a:solidFill>
                  <a:srgbClr val="9933FF"/>
                </a:solidFill>
                <a:cs typeface="B Yagut" pitchFamily="2" charset="-78"/>
              </a:rPr>
              <a:t>لید</a:t>
            </a:r>
            <a:r>
              <a:rPr lang="fa-IR" sz="2400" dirty="0">
                <a:solidFill>
                  <a:srgbClr val="9933FF"/>
                </a:solidFill>
                <a:cs typeface="B Yagut" pitchFamily="2" charset="-78"/>
              </a:rPr>
              <a:t> یا خبر اصلی </a:t>
            </a:r>
            <a:r>
              <a:rPr lang="fa-IR" sz="2400" dirty="0" err="1">
                <a:solidFill>
                  <a:srgbClr val="9933FF"/>
                </a:solidFill>
                <a:cs typeface="B Yagut" pitchFamily="2" charset="-78"/>
              </a:rPr>
              <a:t>می‏گویند</a:t>
            </a:r>
            <a:r>
              <a:rPr lang="fa-IR" sz="2400" dirty="0">
                <a:solidFill>
                  <a:srgbClr val="9933FF"/>
                </a:solidFill>
                <a:cs typeface="B Yagut" pitchFamily="2" charset="-78"/>
              </a:rPr>
              <a:t>.</a:t>
            </a:r>
          </a:p>
          <a:p>
            <a:pPr algn="just" rtl="1">
              <a:defRPr/>
            </a:pPr>
            <a:r>
              <a:rPr lang="fa-IR" sz="2400" b="1" u="sng" dirty="0" err="1">
                <a:cs typeface="B Yagut" pitchFamily="2" charset="-78"/>
              </a:rPr>
              <a:t>لید</a:t>
            </a:r>
            <a:r>
              <a:rPr lang="fa-IR" sz="2400" dirty="0">
                <a:cs typeface="B Yagut" pitchFamily="2" charset="-78"/>
              </a:rPr>
              <a:t> در زبان انگلیسی به معنای هدایت کردن، کشیدن و کشانیدن است. ضمناً در زبان انگلیسی جملات شروع خبر، جملات گیرنده یا جملات </a:t>
            </a:r>
            <a:r>
              <a:rPr lang="fa-IR" sz="2400" dirty="0" err="1">
                <a:cs typeface="B Yagut" pitchFamily="2" charset="-78"/>
              </a:rPr>
              <a:t>غافلگیرکننده</a:t>
            </a:r>
            <a:r>
              <a:rPr lang="fa-IR" sz="2400" dirty="0">
                <a:cs typeface="B Yagut" pitchFamily="2" charset="-78"/>
              </a:rPr>
              <a:t> را نیز </a:t>
            </a:r>
            <a:r>
              <a:rPr lang="fa-IR" sz="2400" dirty="0" err="1">
                <a:cs typeface="B Yagut" pitchFamily="2" charset="-78"/>
              </a:rPr>
              <a:t>لید</a:t>
            </a:r>
            <a:r>
              <a:rPr lang="fa-IR" sz="2400" dirty="0">
                <a:cs typeface="B Yagut" pitchFamily="2" charset="-78"/>
              </a:rPr>
              <a:t> </a:t>
            </a:r>
            <a:r>
              <a:rPr lang="fa-IR" sz="2400" dirty="0" err="1">
                <a:cs typeface="B Yagut" pitchFamily="2" charset="-78"/>
              </a:rPr>
              <a:t>می‏نامند</a:t>
            </a:r>
            <a:r>
              <a:rPr lang="fa-IR" sz="2400" dirty="0">
                <a:cs typeface="B Yagut" pitchFamily="2" charset="-78"/>
              </a:rPr>
              <a:t>.</a:t>
            </a:r>
          </a:p>
          <a:p>
            <a:pPr algn="just" rtl="1">
              <a:defRPr/>
            </a:pPr>
            <a:r>
              <a:rPr lang="fa-IR" sz="2400" dirty="0">
                <a:cs typeface="B Yagut" pitchFamily="2" charset="-78"/>
              </a:rPr>
              <a:t>در فرانسه به این مقدمه خبر </a:t>
            </a:r>
            <a:r>
              <a:rPr lang="fa-IR" sz="2400" b="1" u="sng" dirty="0">
                <a:solidFill>
                  <a:srgbClr val="9933FF"/>
                </a:solidFill>
                <a:effectLst>
                  <a:outerShdw blurRad="38100" dist="38100" dir="2700000" algn="tl">
                    <a:srgbClr val="000000">
                      <a:alpha val="43137"/>
                    </a:srgbClr>
                  </a:outerShdw>
                </a:effectLst>
                <a:cs typeface="B Yagut" pitchFamily="2" charset="-78"/>
              </a:rPr>
              <a:t>یورش</a:t>
            </a:r>
            <a:r>
              <a:rPr lang="fa-IR" sz="2400" dirty="0">
                <a:effectLst>
                  <a:outerShdw blurRad="38100" dist="38100" dir="2700000" algn="tl">
                    <a:srgbClr val="000000">
                      <a:alpha val="43137"/>
                    </a:srgbClr>
                  </a:outerShdw>
                </a:effectLst>
                <a:cs typeface="B Yagut" pitchFamily="2" charset="-78"/>
              </a:rPr>
              <a:t> </a:t>
            </a:r>
            <a:r>
              <a:rPr lang="fa-IR" sz="2400" dirty="0" err="1">
                <a:cs typeface="B Yagut" pitchFamily="2" charset="-78"/>
              </a:rPr>
              <a:t>می‏گویند</a:t>
            </a:r>
            <a:r>
              <a:rPr lang="fa-IR" sz="2400" dirty="0">
                <a:cs typeface="B Yagut" pitchFamily="2" charset="-78"/>
              </a:rPr>
              <a:t> </a:t>
            </a:r>
            <a:r>
              <a:rPr lang="fa-IR" sz="2400" dirty="0" err="1">
                <a:cs typeface="B Yagut" pitchFamily="2" charset="-78"/>
              </a:rPr>
              <a:t>جمله‏ای</a:t>
            </a:r>
            <a:r>
              <a:rPr lang="fa-IR" sz="2400" dirty="0">
                <a:cs typeface="B Yagut" pitchFamily="2" charset="-78"/>
              </a:rPr>
              <a:t> است که از آغاز توجه خواننده را به خود جلب </a:t>
            </a:r>
            <a:r>
              <a:rPr lang="fa-IR" sz="2400" dirty="0" err="1">
                <a:cs typeface="B Yagut" pitchFamily="2" charset="-78"/>
              </a:rPr>
              <a:t>می‏کند</a:t>
            </a:r>
            <a:r>
              <a:rPr lang="fa-IR" sz="2400" dirty="0">
                <a:cs typeface="B Yagut" pitchFamily="2" charset="-78"/>
              </a:rPr>
              <a:t> و مانع انصراف او از ادامه مطالعه </a:t>
            </a:r>
            <a:r>
              <a:rPr lang="fa-IR" sz="2400" dirty="0" err="1">
                <a:cs typeface="B Yagut" pitchFamily="2" charset="-78"/>
              </a:rPr>
              <a:t>می‏شود</a:t>
            </a:r>
            <a:r>
              <a:rPr lang="fa-IR" sz="2400" dirty="0">
                <a:cs typeface="B Yagut" pitchFamily="2" charset="-78"/>
              </a:rPr>
              <a:t> و یا منظور </a:t>
            </a:r>
            <a:r>
              <a:rPr lang="fa-IR" sz="2400" dirty="0" err="1">
                <a:cs typeface="B Yagut" pitchFamily="2" charset="-78"/>
              </a:rPr>
              <a:t>یورشی</a:t>
            </a:r>
            <a:r>
              <a:rPr lang="fa-IR" sz="2400" dirty="0">
                <a:cs typeface="B Yagut" pitchFamily="2" charset="-78"/>
              </a:rPr>
              <a:t> است که برای جذب خواننده به عمل </a:t>
            </a:r>
            <a:r>
              <a:rPr lang="fa-IR" sz="2400" dirty="0" err="1">
                <a:cs typeface="B Yagut" pitchFamily="2" charset="-78"/>
              </a:rPr>
              <a:t>می‏آید</a:t>
            </a:r>
            <a:r>
              <a:rPr lang="fa-IR" sz="2400" dirty="0">
                <a:cs typeface="B Yagut" pitchFamily="2" charset="-78"/>
              </a:rPr>
              <a:t>. در شیوه هرم وارونه پس از </a:t>
            </a:r>
            <a:r>
              <a:rPr lang="fa-IR" sz="2400" dirty="0" err="1">
                <a:cs typeface="B Yagut" pitchFamily="2" charset="-78"/>
              </a:rPr>
              <a:t>لید</a:t>
            </a:r>
            <a:r>
              <a:rPr lang="fa-IR" sz="2400" dirty="0">
                <a:cs typeface="B Yagut" pitchFamily="2" charset="-78"/>
              </a:rPr>
              <a:t> یا مهمترین قسمت خبر سایر اجزای خبر به ترتیب اولویت خبر بیان </a:t>
            </a:r>
            <a:r>
              <a:rPr lang="fa-IR" sz="2400" dirty="0" err="1">
                <a:cs typeface="B Yagut" pitchFamily="2" charset="-78"/>
              </a:rPr>
              <a:t>می‏شود</a:t>
            </a:r>
            <a:r>
              <a:rPr lang="fa-IR" sz="2400" dirty="0">
                <a:cs typeface="B Yagut" pitchFamily="2" charset="-78"/>
              </a:rPr>
              <a:t> و به همین دلیل است که به این روش هرم وارونه گفته </a:t>
            </a:r>
            <a:r>
              <a:rPr lang="fa-IR" sz="2400" dirty="0" err="1">
                <a:cs typeface="B Yagut" pitchFamily="2" charset="-78"/>
              </a:rPr>
              <a:t>می‏شود</a:t>
            </a:r>
            <a:r>
              <a:rPr lang="fa-IR" sz="2400" dirty="0">
                <a:cs typeface="B Yagut" pitchFamily="2" charset="-78"/>
              </a:rPr>
              <a:t>.</a:t>
            </a:r>
            <a:endParaRPr lang="en-US" sz="2400" dirty="0">
              <a:cs typeface="B Yagut" pitchFamily="2" charset="-78"/>
            </a:endParaRPr>
          </a:p>
          <a:p>
            <a:pPr algn="just" rtl="1">
              <a:defRPr/>
            </a:pPr>
            <a:endParaRPr lang="en-US" sz="2400" dirty="0">
              <a:cs typeface="B Yagut" pitchFamily="2" charset="-78"/>
            </a:endParaRPr>
          </a:p>
        </p:txBody>
      </p:sp>
      <p:sp>
        <p:nvSpPr>
          <p:cNvPr id="146436"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7AEAB05-A23A-4981-9DFB-2BEC344E2459}" type="slidenum">
              <a:rPr lang="en-US" altLang="en-US" sz="1200">
                <a:solidFill>
                  <a:srgbClr val="898989"/>
                </a:solidFill>
                <a:latin typeface="Arial" panose="020B0604020202020204" pitchFamily="34" charset="0"/>
              </a:rPr>
              <a:pPr>
                <a:spcBef>
                  <a:spcPct val="0"/>
                </a:spcBef>
                <a:buFontTx/>
                <a:buNone/>
              </a:pPr>
              <a:t>228</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6674658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solidFill>
            <a:schemeClr val="accent4"/>
          </a:solidFill>
        </p:spPr>
        <p:txBody>
          <a:bodyPr/>
          <a:lstStyle/>
          <a:p>
            <a:pPr algn="ctr" rtl="1"/>
            <a:r>
              <a:rPr lang="fa-IR" altLang="en-US" b="1" dirty="0" smtClean="0"/>
              <a:t>شیوه هرم وارونه</a:t>
            </a:r>
            <a:endParaRPr lang="en-US" altLang="en-US" dirty="0" smtClean="0"/>
          </a:p>
        </p:txBody>
      </p:sp>
      <p:sp>
        <p:nvSpPr>
          <p:cNvPr id="147459" name="Content Placeholder 2"/>
          <p:cNvSpPr>
            <a:spLocks noGrp="1"/>
          </p:cNvSpPr>
          <p:nvPr>
            <p:ph idx="1"/>
          </p:nvPr>
        </p:nvSpPr>
        <p:spPr/>
        <p:txBody>
          <a:bodyPr/>
          <a:lstStyle/>
          <a:p>
            <a:pPr algn="just" rtl="1"/>
            <a:r>
              <a:rPr lang="fa-IR" altLang="en-US" sz="2400" dirty="0">
                <a:cs typeface="B Yagut" panose="00000400000000000000" pitchFamily="2" charset="-78"/>
              </a:rPr>
              <a:t>در اخباری که به شوه هرم وارونه تنظیم می‏شود به مطالب مهم در قاعده هرم(بالا)، درج می‏شوند و مطالب دیگر به ترتیب اهمیت در پایین یا رأس هرم درج می‏شوند. لذا اگر از رأس هرم بخشی را حذف کنیم به محور اصلی خبر لطمه‏ای وارد نمی شود. </a:t>
            </a:r>
            <a:endParaRPr lang="en-US" altLang="en-US" sz="2400" dirty="0">
              <a:cs typeface="B Yagut" panose="00000400000000000000" pitchFamily="2" charset="-78"/>
            </a:endParaRPr>
          </a:p>
        </p:txBody>
      </p:sp>
      <p:sp>
        <p:nvSpPr>
          <p:cNvPr id="14746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5B86C1-7BC6-432A-A3E9-1884907025D4}" type="slidenum">
              <a:rPr lang="en-US" altLang="en-US" sz="1200">
                <a:solidFill>
                  <a:srgbClr val="898989"/>
                </a:solidFill>
                <a:latin typeface="Arial" panose="020B0604020202020204" pitchFamily="34" charset="0"/>
              </a:rPr>
              <a:pPr>
                <a:spcBef>
                  <a:spcPct val="0"/>
                </a:spcBef>
                <a:buFontTx/>
                <a:buNone/>
              </a:pPr>
              <a:t>229</a:t>
            </a:fld>
            <a:endParaRPr lang="en-US" altLang="en-US" sz="1200">
              <a:solidFill>
                <a:srgbClr val="898989"/>
              </a:solidFill>
              <a:latin typeface="Arial" panose="020B0604020202020204" pitchFamily="34" charset="0"/>
            </a:endParaRPr>
          </a:p>
        </p:txBody>
      </p:sp>
      <p:pic>
        <p:nvPicPr>
          <p:cNvPr id="14746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00400"/>
            <a:ext cx="5386388"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264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a:cs typeface="B Zar" panose="00000400000000000000" pitchFamily="2" charset="-78"/>
              </a:rPr>
              <a:t>مدیریت علمی</a:t>
            </a:r>
            <a:endParaRPr lang="en-US" dirty="0"/>
          </a:p>
        </p:txBody>
      </p:sp>
      <p:sp>
        <p:nvSpPr>
          <p:cNvPr id="3" name="Content Placeholder 2"/>
          <p:cNvSpPr>
            <a:spLocks noGrp="1"/>
          </p:cNvSpPr>
          <p:nvPr>
            <p:ph idx="1"/>
          </p:nvPr>
        </p:nvSpPr>
        <p:spPr>
          <a:xfrm>
            <a:off x="1075944" y="2191394"/>
            <a:ext cx="10515600" cy="4351338"/>
          </a:xfrm>
        </p:spPr>
        <p:txBody>
          <a:bodyPr>
            <a:normAutofit fontScale="77500" lnSpcReduction="20000"/>
          </a:bodyPr>
          <a:lstStyle/>
          <a:p>
            <a:pPr marL="0" indent="0" algn="ctr" rtl="1">
              <a:buNone/>
            </a:pPr>
            <a:endParaRPr lang="fa-IR" dirty="0" smtClean="0">
              <a:cs typeface="B Zar" panose="00000400000000000000" pitchFamily="2" charset="-78"/>
            </a:endParaRPr>
          </a:p>
          <a:p>
            <a:pPr marL="0" indent="0" algn="just" rtl="1">
              <a:buNone/>
            </a:pPr>
            <a:r>
              <a:rPr lang="fa-IR" b="1" dirty="0" smtClean="0">
                <a:cs typeface="B Zar" panose="00000400000000000000" pitchFamily="2" charset="-78"/>
              </a:rPr>
              <a:t>1. مدیریت </a:t>
            </a:r>
            <a:r>
              <a:rPr lang="fa-IR" b="1" dirty="0">
                <a:cs typeface="B Zar" panose="00000400000000000000" pitchFamily="2" charset="-78"/>
              </a:rPr>
              <a:t>باید علمی باشد</a:t>
            </a:r>
            <a:r>
              <a:rPr lang="fa-IR" dirty="0">
                <a:cs typeface="B Zar" panose="00000400000000000000" pitchFamily="2" charset="-78"/>
              </a:rPr>
              <a:t>. روش علمی جانشین روش تجربه و خطا </a:t>
            </a:r>
            <a:r>
              <a:rPr lang="fa-IR" dirty="0" smtClean="0">
                <a:cs typeface="B Zar" panose="00000400000000000000" pitchFamily="2" charset="-78"/>
              </a:rPr>
              <a:t>گردیده وباید </a:t>
            </a:r>
            <a:r>
              <a:rPr lang="fa-IR" dirty="0">
                <a:cs typeface="B Zar" panose="00000400000000000000" pitchFamily="2" charset="-78"/>
              </a:rPr>
              <a:t>با مطالعه علمی کار بهترین روش انجام کاررا پیدا و به صورت </a:t>
            </a:r>
            <a:r>
              <a:rPr lang="fa-IR" dirty="0" smtClean="0">
                <a:cs typeface="B Zar" panose="00000400000000000000" pitchFamily="2" charset="-78"/>
              </a:rPr>
              <a:t>دستورالعمل به </a:t>
            </a:r>
            <a:r>
              <a:rPr lang="fa-IR" dirty="0">
                <a:cs typeface="B Zar" panose="00000400000000000000" pitchFamily="2" charset="-78"/>
              </a:rPr>
              <a:t>کارکنان ابلاغ کرد</a:t>
            </a:r>
            <a:r>
              <a:rPr lang="fa-IR" dirty="0" smtClean="0">
                <a:cs typeface="B Zar" panose="00000400000000000000" pitchFamily="2" charset="-78"/>
              </a:rPr>
              <a:t>. مطالعه </a:t>
            </a:r>
            <a:r>
              <a:rPr lang="fa-IR" dirty="0">
                <a:cs typeface="B Zar" panose="00000400000000000000" pitchFamily="2" charset="-78"/>
              </a:rPr>
              <a:t>علمی کار، شامل حرکت سنجی و زمان </a:t>
            </a:r>
            <a:r>
              <a:rPr lang="fa-IR" dirty="0" smtClean="0">
                <a:cs typeface="B Zar" panose="00000400000000000000" pitchFamily="2" charset="-78"/>
              </a:rPr>
              <a:t>سنجی وتعیین </a:t>
            </a:r>
            <a:r>
              <a:rPr lang="fa-IR" dirty="0">
                <a:cs typeface="B Zar" panose="00000400000000000000" pitchFamily="2" charset="-78"/>
              </a:rPr>
              <a:t>استانداردهای تولید و کارکرد بر اساس آن است</a:t>
            </a:r>
            <a:r>
              <a:rPr lang="fa-IR" dirty="0" smtClean="0">
                <a:cs typeface="B Zar" panose="00000400000000000000" pitchFamily="2" charset="-78"/>
              </a:rPr>
              <a:t>.</a:t>
            </a:r>
          </a:p>
          <a:p>
            <a:pPr marL="0" indent="0" algn="just" rtl="1">
              <a:buNone/>
            </a:pPr>
            <a:r>
              <a:rPr lang="fa-IR" dirty="0">
                <a:cs typeface="B Zar" panose="00000400000000000000" pitchFamily="2" charset="-78"/>
              </a:rPr>
              <a:t/>
            </a:r>
            <a:br>
              <a:rPr lang="fa-IR" dirty="0">
                <a:cs typeface="B Zar" panose="00000400000000000000" pitchFamily="2" charset="-78"/>
              </a:rPr>
            </a:br>
            <a:r>
              <a:rPr lang="fa-IR" b="1" dirty="0" smtClean="0">
                <a:cs typeface="B Zar" panose="00000400000000000000" pitchFamily="2" charset="-78"/>
              </a:rPr>
              <a:t>2. انتخاب </a:t>
            </a:r>
            <a:r>
              <a:rPr lang="fa-IR" b="1" dirty="0">
                <a:cs typeface="B Zar" panose="00000400000000000000" pitchFamily="2" charset="-78"/>
              </a:rPr>
              <a:t>کارکنان باید اساس علمی داشته باشد </a:t>
            </a:r>
            <a:r>
              <a:rPr lang="fa-IR" dirty="0">
                <a:cs typeface="B Zar" panose="00000400000000000000" pitchFamily="2" charset="-78"/>
              </a:rPr>
              <a:t>و </a:t>
            </a:r>
            <a:r>
              <a:rPr lang="fa-IR" dirty="0" smtClean="0">
                <a:cs typeface="B Zar" panose="00000400000000000000" pitchFamily="2" charset="-78"/>
              </a:rPr>
              <a:t>با استفاده </a:t>
            </a:r>
            <a:r>
              <a:rPr lang="fa-IR" dirty="0">
                <a:cs typeface="B Zar" panose="00000400000000000000" pitchFamily="2" charset="-78"/>
              </a:rPr>
              <a:t>از روشها و </a:t>
            </a:r>
            <a:r>
              <a:rPr lang="fa-IR" dirty="0" smtClean="0">
                <a:cs typeface="B Zar" panose="00000400000000000000" pitchFamily="2" charset="-78"/>
              </a:rPr>
              <a:t>فنون علمی </a:t>
            </a:r>
            <a:r>
              <a:rPr lang="fa-IR" dirty="0">
                <a:cs typeface="B Zar" panose="00000400000000000000" pitchFamily="2" charset="-78"/>
              </a:rPr>
              <a:t>افرادی برای کارانتخاب شوند که مهارت و توانائیهای لازم برای انجام </a:t>
            </a:r>
            <a:r>
              <a:rPr lang="fa-IR" dirty="0" smtClean="0">
                <a:cs typeface="B Zar" panose="00000400000000000000" pitchFamily="2" charset="-78"/>
              </a:rPr>
              <a:t>مؤثر و </a:t>
            </a:r>
            <a:r>
              <a:rPr lang="fa-IR" dirty="0">
                <a:cs typeface="B Zar" panose="00000400000000000000" pitchFamily="2" charset="-78"/>
              </a:rPr>
              <a:t>موفقیت آمیز آن را داشته باشند</a:t>
            </a:r>
            <a:r>
              <a:rPr lang="fa-IR" dirty="0" smtClean="0">
                <a:cs typeface="B Zar" panose="00000400000000000000" pitchFamily="2" charset="-78"/>
              </a:rPr>
              <a:t>.</a:t>
            </a:r>
          </a:p>
          <a:p>
            <a:pPr marL="0" indent="0" algn="just" rtl="1">
              <a:buNone/>
            </a:pPr>
            <a:r>
              <a:rPr lang="fa-IR" dirty="0">
                <a:cs typeface="B Zar" panose="00000400000000000000" pitchFamily="2" charset="-78"/>
              </a:rPr>
              <a:t/>
            </a:r>
            <a:br>
              <a:rPr lang="fa-IR" dirty="0">
                <a:cs typeface="B Zar" panose="00000400000000000000" pitchFamily="2" charset="-78"/>
              </a:rPr>
            </a:br>
            <a:r>
              <a:rPr lang="fa-IR" b="1" dirty="0" smtClean="0">
                <a:cs typeface="B Zar" panose="00000400000000000000" pitchFamily="2" charset="-78"/>
              </a:rPr>
              <a:t>3. آموزش </a:t>
            </a:r>
            <a:r>
              <a:rPr lang="fa-IR" b="1" dirty="0">
                <a:cs typeface="B Zar" panose="00000400000000000000" pitchFamily="2" charset="-78"/>
              </a:rPr>
              <a:t>و تربیت کارکنان باید جنبه علمی داشته باشد</a:t>
            </a:r>
            <a:r>
              <a:rPr lang="fa-IR" b="1" dirty="0" smtClean="0">
                <a:cs typeface="B Zar" panose="00000400000000000000" pitchFamily="2" charset="-78"/>
              </a:rPr>
              <a:t>.</a:t>
            </a:r>
          </a:p>
          <a:p>
            <a:pPr marL="0" indent="0" algn="just" rtl="1">
              <a:buNone/>
            </a:pPr>
            <a:r>
              <a:rPr lang="fa-IR" dirty="0">
                <a:cs typeface="B Zar" panose="00000400000000000000" pitchFamily="2" charset="-78"/>
              </a:rPr>
              <a:t/>
            </a:r>
            <a:br>
              <a:rPr lang="fa-IR" dirty="0">
                <a:cs typeface="B Zar" panose="00000400000000000000" pitchFamily="2" charset="-78"/>
              </a:rPr>
            </a:br>
            <a:r>
              <a:rPr lang="fa-IR" b="1" dirty="0" smtClean="0">
                <a:cs typeface="B Zar" panose="00000400000000000000" pitchFamily="2" charset="-78"/>
              </a:rPr>
              <a:t>4. روابط </a:t>
            </a:r>
            <a:r>
              <a:rPr lang="fa-IR" b="1" dirty="0">
                <a:cs typeface="B Zar" panose="00000400000000000000" pitchFamily="2" charset="-78"/>
              </a:rPr>
              <a:t>نزدیک و دوستانه و روحیه همکاری بین مدیریت و کارکنان </a:t>
            </a:r>
            <a:r>
              <a:rPr lang="fa-IR" dirty="0">
                <a:cs typeface="B Zar" panose="00000400000000000000" pitchFamily="2" charset="-78"/>
              </a:rPr>
              <a:t>و </a:t>
            </a:r>
            <a:r>
              <a:rPr lang="fa-IR" dirty="0" smtClean="0">
                <a:cs typeface="B Zar" panose="00000400000000000000" pitchFamily="2" charset="-78"/>
              </a:rPr>
              <a:t>تقسیم کار </a:t>
            </a:r>
            <a:r>
              <a:rPr lang="fa-IR" dirty="0">
                <a:cs typeface="B Zar" panose="00000400000000000000" pitchFamily="2" charset="-78"/>
              </a:rPr>
              <a:t>و مسئولیت به طور مساوی میان مدیران وکارکنان به طوری که برنامه ریزی </a:t>
            </a:r>
            <a:r>
              <a:rPr lang="fa-IR" dirty="0" smtClean="0">
                <a:cs typeface="B Zar" panose="00000400000000000000" pitchFamily="2" charset="-78"/>
              </a:rPr>
              <a:t>و کارهای </a:t>
            </a:r>
            <a:r>
              <a:rPr lang="fa-IR" dirty="0">
                <a:cs typeface="B Zar" panose="00000400000000000000" pitchFamily="2" charset="-78"/>
              </a:rPr>
              <a:t>فکری را مدیران و کارهای جسمی را کارکنان انجام </a:t>
            </a:r>
            <a:r>
              <a:rPr lang="fa-IR" dirty="0" smtClean="0">
                <a:cs typeface="B Zar" panose="00000400000000000000" pitchFamily="2" charset="-78"/>
              </a:rPr>
              <a:t>دهند.</a:t>
            </a:r>
          </a:p>
          <a:p>
            <a:pPr marL="0" indent="0" algn="just" rtl="1">
              <a:buNone/>
            </a:pPr>
            <a:r>
              <a:rPr lang="fa-IR" dirty="0">
                <a:cs typeface="B Zar" panose="00000400000000000000" pitchFamily="2" charset="-78"/>
              </a:rPr>
              <a:t/>
            </a:r>
            <a:br>
              <a:rPr lang="fa-IR" dirty="0">
                <a:cs typeface="B Zar" panose="00000400000000000000" pitchFamily="2" charset="-78"/>
              </a:rPr>
            </a:br>
            <a:endParaRPr lang="fa-IR" dirty="0">
              <a:cs typeface="B Zar" panose="00000400000000000000" pitchFamily="2" charset="-78"/>
            </a:endParaRPr>
          </a:p>
        </p:txBody>
      </p:sp>
      <p:sp>
        <p:nvSpPr>
          <p:cNvPr id="4" name="Rectangle 3"/>
          <p:cNvSpPr/>
          <p:nvPr/>
        </p:nvSpPr>
        <p:spPr>
          <a:xfrm>
            <a:off x="4109720" y="1866099"/>
            <a:ext cx="3972562" cy="523220"/>
          </a:xfrm>
          <a:prstGeom prst="rect">
            <a:avLst/>
          </a:prstGeom>
          <a:solidFill>
            <a:srgbClr val="FF0000"/>
          </a:solidFill>
        </p:spPr>
        <p:txBody>
          <a:bodyPr wrap="none">
            <a:spAutoFit/>
          </a:bodyPr>
          <a:lstStyle/>
          <a:p>
            <a:pPr algn="ctr" rtl="1"/>
            <a:r>
              <a:rPr lang="fa-IR" sz="2800" b="1" dirty="0">
                <a:cs typeface="B Zar" panose="00000400000000000000" pitchFamily="2" charset="-78"/>
              </a:rPr>
              <a:t>اصول چهارگانه مدیریت تیلور</a:t>
            </a:r>
          </a:p>
        </p:txBody>
      </p:sp>
      <p:sp>
        <p:nvSpPr>
          <p:cNvPr id="5" name="Rectangle 4"/>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304636239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solidFill>
            <a:schemeClr val="accent4"/>
          </a:solidFill>
        </p:spPr>
        <p:txBody>
          <a:bodyPr/>
          <a:lstStyle/>
          <a:p>
            <a:pPr algn="ctr"/>
            <a:r>
              <a:rPr lang="fa-IR" altLang="en-US" b="1" dirty="0" smtClean="0"/>
              <a:t>شیوه تاریخی </a:t>
            </a:r>
            <a:endParaRPr lang="en-US" altLang="en-US" dirty="0" smtClean="0"/>
          </a:p>
        </p:txBody>
      </p:sp>
      <p:sp>
        <p:nvSpPr>
          <p:cNvPr id="149507" name="Content Placeholder 2"/>
          <p:cNvSpPr>
            <a:spLocks noGrp="1"/>
          </p:cNvSpPr>
          <p:nvPr>
            <p:ph idx="1"/>
          </p:nvPr>
        </p:nvSpPr>
        <p:spPr/>
        <p:txBody>
          <a:bodyPr/>
          <a:lstStyle/>
          <a:p>
            <a:pPr algn="just" rtl="1"/>
            <a:r>
              <a:rPr lang="fa-IR" altLang="en-US" sz="2400" dirty="0">
                <a:cs typeface="B Yagut" panose="00000400000000000000" pitchFamily="2" charset="-78"/>
              </a:rPr>
              <a:t>در شیوه تاریخی مطالب خبر به ترتیب زمان وقوع آن‏ها درج می‏شود. در این شیوه خبرنگار بدون دخل و تصرف وقایع را به رشته تحریر در می‏آورد و مطلب به صورت طولانی تر و کامل تری بیان می‏شود لیکن خواننده باید وقت بیشتری را صرف خواندن آن کند که ممکن است برای او خسته کننده باشد. ضمناً صفحه بندی روزنامه به شیوه تاریخی دشوارتر از شیوه هرم وارونه است.</a:t>
            </a:r>
            <a:endParaRPr lang="en-US" altLang="en-US" sz="2400" dirty="0">
              <a:cs typeface="B Yagut" panose="00000400000000000000" pitchFamily="2" charset="-78"/>
            </a:endParaRPr>
          </a:p>
        </p:txBody>
      </p:sp>
      <p:sp>
        <p:nvSpPr>
          <p:cNvPr id="14950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5E6A53-2EF9-4A63-B460-BDD4D9F6F9DE}" type="slidenum">
              <a:rPr lang="en-US" altLang="en-US" sz="1200">
                <a:solidFill>
                  <a:srgbClr val="898989"/>
                </a:solidFill>
                <a:latin typeface="Arial" panose="020B0604020202020204" pitchFamily="34" charset="0"/>
              </a:rPr>
              <a:pPr>
                <a:spcBef>
                  <a:spcPct val="0"/>
                </a:spcBef>
                <a:buFontTx/>
                <a:buNone/>
              </a:pPr>
              <a:t>230</a:t>
            </a:fld>
            <a:endParaRPr lang="en-US" altLang="en-US" sz="1200">
              <a:solidFill>
                <a:srgbClr val="898989"/>
              </a:solidFill>
              <a:latin typeface="Arial" panose="020B0604020202020204" pitchFamily="34" charset="0"/>
            </a:endParaRPr>
          </a:p>
        </p:txBody>
      </p:sp>
      <p:pic>
        <p:nvPicPr>
          <p:cNvPr id="1495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1"/>
            <a:ext cx="434340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444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solidFill>
            <a:schemeClr val="accent4"/>
          </a:solidFill>
        </p:spPr>
        <p:txBody>
          <a:bodyPr/>
          <a:lstStyle/>
          <a:p>
            <a:pPr algn="ctr"/>
            <a:r>
              <a:rPr lang="fa-IR" altLang="en-US" b="1" dirty="0" smtClean="0"/>
              <a:t>شیوه ترکیبی (تاریخی و هرم وارونه)</a:t>
            </a:r>
            <a:endParaRPr lang="en-US" altLang="en-US" dirty="0" smtClean="0"/>
          </a:p>
        </p:txBody>
      </p:sp>
      <p:sp>
        <p:nvSpPr>
          <p:cNvPr id="150531" name="Content Placeholder 2"/>
          <p:cNvSpPr>
            <a:spLocks noGrp="1"/>
          </p:cNvSpPr>
          <p:nvPr>
            <p:ph idx="1"/>
          </p:nvPr>
        </p:nvSpPr>
        <p:spPr/>
        <p:txBody>
          <a:bodyPr/>
          <a:lstStyle/>
          <a:p>
            <a:pPr algn="just" rtl="1"/>
            <a:r>
              <a:rPr lang="fa-IR" altLang="en-US" sz="2400" dirty="0">
                <a:cs typeface="B Yagut" panose="00000400000000000000" pitchFamily="2" charset="-78"/>
              </a:rPr>
              <a:t>این شیوه ترکیبی از شیوه هرم وارونه و شیوه تاریخی است و معمولا برای انعکاس اخبار حوادث مورد استفاده قرار می‏</a:t>
            </a:r>
            <a:r>
              <a:rPr lang="fa-IR" altLang="en-US" sz="2400" dirty="0" smtClean="0">
                <a:cs typeface="B Yagut" panose="00000400000000000000" pitchFamily="2" charset="-78"/>
              </a:rPr>
              <a:t>گیرد.این </a:t>
            </a:r>
            <a:r>
              <a:rPr lang="fa-IR" altLang="en-US" sz="2400" dirty="0">
                <a:cs typeface="B Yagut" panose="00000400000000000000" pitchFamily="2" charset="-78"/>
              </a:rPr>
              <a:t>شیوه در میان خبرنگارانی که رویدادهای حوادث و اخبار وقایع را منعکس می‏کنند رایج است. هرچند که اغلب خبرهای ورزشی به شیوه هرم وارونه تنظیم می‏شود، ممکن است برخی از آن‏ها، مانند شرح وقایع یک مسابقه فوتبال از ابتدای بازی تا انتهای آن، به شیوه ترکیبی تنظیم شود</a:t>
            </a:r>
            <a:r>
              <a:rPr lang="fa-IR" altLang="en-US" sz="2400" dirty="0" smtClean="0">
                <a:cs typeface="B Yagut" panose="00000400000000000000" pitchFamily="2" charset="-78"/>
              </a:rPr>
              <a:t>.</a:t>
            </a:r>
          </a:p>
          <a:p>
            <a:pPr algn="just" rtl="1"/>
            <a:r>
              <a:rPr lang="fa-IR" altLang="en-US" sz="2400" dirty="0">
                <a:latin typeface="Arial" panose="020B0604020202020204" pitchFamily="34" charset="0"/>
                <a:cs typeface="B Yagut" panose="00000400000000000000" pitchFamily="2" charset="-78"/>
              </a:rPr>
              <a:t>در شیوه ترکیبی اصل ماجرا به صورت مهمترین قسمت خبر ارائه می‏شود و سپس، با زمینه سازی به تبیین ماجرا  پرداخته می‏شود.</a:t>
            </a:r>
            <a:endParaRPr lang="en-US" altLang="en-US" sz="2400" dirty="0">
              <a:latin typeface="Arial" panose="020B0604020202020204" pitchFamily="34" charset="0"/>
              <a:cs typeface="B Yagut" panose="00000400000000000000" pitchFamily="2" charset="-78"/>
            </a:endParaRPr>
          </a:p>
          <a:p>
            <a:pPr algn="just" rtl="1"/>
            <a:endParaRPr lang="en-US" altLang="en-US" sz="2400" dirty="0">
              <a:cs typeface="B Yagut" panose="00000400000000000000" pitchFamily="2" charset="-78"/>
            </a:endParaRPr>
          </a:p>
          <a:p>
            <a:pPr algn="just"/>
            <a:endParaRPr lang="en-US" altLang="en-US" sz="2400" dirty="0">
              <a:cs typeface="B Yagut" panose="00000400000000000000" pitchFamily="2" charset="-78"/>
            </a:endParaRPr>
          </a:p>
        </p:txBody>
      </p:sp>
      <p:sp>
        <p:nvSpPr>
          <p:cNvPr id="15053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E35AE2-9F10-4AEF-87ED-41CD1E2BA477}" type="slidenum">
              <a:rPr lang="en-US" altLang="en-US" sz="1200">
                <a:solidFill>
                  <a:srgbClr val="898989"/>
                </a:solidFill>
                <a:latin typeface="Arial" panose="020B0604020202020204" pitchFamily="34" charset="0"/>
              </a:rPr>
              <a:pPr>
                <a:spcBef>
                  <a:spcPct val="0"/>
                </a:spcBef>
                <a:buFontTx/>
                <a:buNone/>
              </a:pPr>
              <a:t>231</a:t>
            </a:fld>
            <a:endParaRPr lang="en-US" altLang="en-US" sz="1200">
              <a:solidFill>
                <a:srgbClr val="898989"/>
              </a:solidFill>
              <a:latin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1" y="4117181"/>
            <a:ext cx="6086475" cy="27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23278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solidFill>
            <a:schemeClr val="accent4"/>
          </a:solidFill>
        </p:spPr>
        <p:txBody>
          <a:bodyPr/>
          <a:lstStyle/>
          <a:p>
            <a:pPr algn="ctr"/>
            <a:r>
              <a:rPr lang="fa-IR" altLang="en-US" b="1" dirty="0" smtClean="0"/>
              <a:t>شیوه پایان شگفت انگیز</a:t>
            </a:r>
            <a:endParaRPr lang="en-US" altLang="en-US" dirty="0" smtClean="0"/>
          </a:p>
        </p:txBody>
      </p:sp>
      <p:sp>
        <p:nvSpPr>
          <p:cNvPr id="3" name="Content Placeholder 2"/>
          <p:cNvSpPr>
            <a:spLocks noGrp="1"/>
          </p:cNvSpPr>
          <p:nvPr>
            <p:ph idx="1"/>
          </p:nvPr>
        </p:nvSpPr>
        <p:spPr/>
        <p:txBody>
          <a:bodyPr/>
          <a:lstStyle/>
          <a:p>
            <a:pPr algn="just" rtl="1">
              <a:defRPr/>
            </a:pPr>
            <a:r>
              <a:rPr lang="fa-IR" sz="2400" dirty="0">
                <a:cs typeface="B Yagut" pitchFamily="2" charset="-78"/>
              </a:rPr>
              <a:t>این شیوه از </a:t>
            </a:r>
            <a:r>
              <a:rPr lang="fa-IR" sz="2400" dirty="0" err="1">
                <a:cs typeface="B Yagut" pitchFamily="2" charset="-78"/>
              </a:rPr>
              <a:t>شیوه‏های</a:t>
            </a:r>
            <a:r>
              <a:rPr lang="fa-IR" sz="2400" dirty="0">
                <a:cs typeface="B Yagut" pitchFamily="2" charset="-78"/>
              </a:rPr>
              <a:t> شیرین خبر </a:t>
            </a:r>
            <a:r>
              <a:rPr lang="fa-IR" sz="2400" dirty="0" err="1">
                <a:cs typeface="B Yagut" pitchFamily="2" charset="-78"/>
              </a:rPr>
              <a:t>نویسی</a:t>
            </a:r>
            <a:r>
              <a:rPr lang="fa-IR" sz="2400" dirty="0">
                <a:cs typeface="B Yagut" pitchFamily="2" charset="-78"/>
              </a:rPr>
              <a:t> است و در آن معمای خبر در پایان آن کشف </a:t>
            </a:r>
            <a:r>
              <a:rPr lang="fa-IR" sz="2400" dirty="0" err="1">
                <a:cs typeface="B Yagut" pitchFamily="2" charset="-78"/>
              </a:rPr>
              <a:t>می‏شود</a:t>
            </a:r>
            <a:r>
              <a:rPr lang="fa-IR" sz="2400" dirty="0">
                <a:cs typeface="B Yagut" pitchFamily="2" charset="-78"/>
              </a:rPr>
              <a:t> و خواننده را متعجب و شگفت زده </a:t>
            </a:r>
            <a:r>
              <a:rPr lang="fa-IR" sz="2400" dirty="0" err="1">
                <a:cs typeface="B Yagut" pitchFamily="2" charset="-78"/>
              </a:rPr>
              <a:t>می‏کند</a:t>
            </a:r>
            <a:r>
              <a:rPr lang="fa-IR" sz="2400" dirty="0">
                <a:cs typeface="B Yagut" pitchFamily="2" charset="-78"/>
              </a:rPr>
              <a:t>. شیوه پایان شگفت انگیز برای خبرهای کوتاهی که در ماهیت خود شگفتی دارند استفاده </a:t>
            </a:r>
            <a:r>
              <a:rPr lang="fa-IR" sz="2400" dirty="0" err="1">
                <a:cs typeface="B Yagut" pitchFamily="2" charset="-78"/>
              </a:rPr>
              <a:t>می‏شود</a:t>
            </a:r>
            <a:r>
              <a:rPr lang="fa-IR" sz="2400" dirty="0">
                <a:cs typeface="B Yagut" pitchFamily="2" charset="-78"/>
              </a:rPr>
              <a:t>. </a:t>
            </a:r>
          </a:p>
          <a:p>
            <a:pPr marL="0" indent="0" algn="just" rtl="1">
              <a:buNone/>
              <a:defRPr/>
            </a:pPr>
            <a:r>
              <a:rPr lang="fa-IR" sz="2400" dirty="0">
                <a:cs typeface="B Yagut" pitchFamily="2" charset="-78"/>
              </a:rPr>
              <a:t>خبر زیر به شیوه پایان شگفت انگیز تنظیم شده است:</a:t>
            </a:r>
          </a:p>
          <a:p>
            <a:pPr marL="0" indent="0" algn="just" rtl="1">
              <a:buNone/>
              <a:defRPr/>
            </a:pPr>
            <a:r>
              <a:rPr lang="fa-IR" sz="2400" dirty="0">
                <a:solidFill>
                  <a:srgbClr val="9933FF"/>
                </a:solidFill>
                <a:cs typeface="B Yagut" pitchFamily="2" charset="-78"/>
              </a:rPr>
              <a:t>«فدراسیون فوتبال اختیار محرومیت </a:t>
            </a:r>
            <a:r>
              <a:rPr lang="fa-IR" sz="2400" dirty="0" err="1">
                <a:solidFill>
                  <a:srgbClr val="9933FF"/>
                </a:solidFill>
                <a:cs typeface="B Yagut" pitchFamily="2" charset="-78"/>
              </a:rPr>
              <a:t>بازیکن</a:t>
            </a:r>
            <a:r>
              <a:rPr lang="fa-IR" sz="2400" dirty="0">
                <a:solidFill>
                  <a:srgbClr val="9933FF"/>
                </a:solidFill>
                <a:cs typeface="B Yagut" pitchFamily="2" charset="-78"/>
              </a:rPr>
              <a:t> خاطی را نداشت. در طی مسابقات باشگاهی تهران یکی از بازیکنان باشگاه پیکان پس از توهین به داور، </a:t>
            </a:r>
            <a:r>
              <a:rPr lang="fa-IR" sz="2400" dirty="0" err="1">
                <a:solidFill>
                  <a:srgbClr val="9933FF"/>
                </a:solidFill>
                <a:cs typeface="B Yagut" pitchFamily="2" charset="-78"/>
              </a:rPr>
              <a:t>بازیکن</a:t>
            </a:r>
            <a:r>
              <a:rPr lang="fa-IR" sz="2400" dirty="0">
                <a:solidFill>
                  <a:srgbClr val="9933FF"/>
                </a:solidFill>
                <a:cs typeface="B Yagut" pitchFamily="2" charset="-78"/>
              </a:rPr>
              <a:t> استقلال را مورد ضرب و شتم قرار داد. فدراسیون فوتبال هیچ گونه اقدامی درباره برخورد این </a:t>
            </a:r>
            <a:r>
              <a:rPr lang="fa-IR" sz="2400" dirty="0" err="1">
                <a:solidFill>
                  <a:srgbClr val="9933FF"/>
                </a:solidFill>
                <a:cs typeface="B Yagut" pitchFamily="2" charset="-78"/>
              </a:rPr>
              <a:t>بازیکن</a:t>
            </a:r>
            <a:r>
              <a:rPr lang="fa-IR" sz="2400" dirty="0">
                <a:solidFill>
                  <a:srgbClr val="9933FF"/>
                </a:solidFill>
                <a:cs typeface="B Yagut" pitchFamily="2" charset="-78"/>
              </a:rPr>
              <a:t> خاطی از خود نشان نداد زیرا اختیاری در این خصوص نداشت. چرا که این اتفاق در حین برگزاری مسابقات والیبال </a:t>
            </a:r>
            <a:r>
              <a:rPr lang="fa-IR" sz="2400" dirty="0" err="1">
                <a:solidFill>
                  <a:srgbClr val="9933FF"/>
                </a:solidFill>
                <a:cs typeface="B Yagut" pitchFamily="2" charset="-78"/>
              </a:rPr>
              <a:t>باشگاههای</a:t>
            </a:r>
            <a:r>
              <a:rPr lang="fa-IR" sz="2400" dirty="0">
                <a:solidFill>
                  <a:srgbClr val="9933FF"/>
                </a:solidFill>
                <a:cs typeface="B Yagut" pitchFamily="2" charset="-78"/>
              </a:rPr>
              <a:t> تهران به وقوع پیوست»</a:t>
            </a:r>
            <a:endParaRPr lang="en-US" sz="2400" dirty="0">
              <a:solidFill>
                <a:srgbClr val="9933FF"/>
              </a:solidFill>
              <a:cs typeface="B Yagut" pitchFamily="2" charset="-78"/>
            </a:endParaRPr>
          </a:p>
        </p:txBody>
      </p:sp>
      <p:sp>
        <p:nvSpPr>
          <p:cNvPr id="152580"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436642-CE7B-4C59-9552-63A6671CBD4F}" type="slidenum">
              <a:rPr lang="en-US" altLang="en-US" sz="1200">
                <a:solidFill>
                  <a:srgbClr val="898989"/>
                </a:solidFill>
                <a:latin typeface="Arial" panose="020B0604020202020204" pitchFamily="34" charset="0"/>
              </a:rPr>
              <a:pPr>
                <a:spcBef>
                  <a:spcPct val="0"/>
                </a:spcBef>
                <a:buFontTx/>
                <a:buNone/>
              </a:pPr>
              <a:t>232</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34834922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solidFill>
            <a:schemeClr val="accent4"/>
          </a:solidFill>
        </p:spPr>
        <p:txBody>
          <a:bodyPr/>
          <a:lstStyle/>
          <a:p>
            <a:pPr algn="ctr"/>
            <a:r>
              <a:rPr lang="fa-IR" altLang="en-US" b="1" dirty="0" smtClean="0"/>
              <a:t>نوشتن عنوان خبر ( تیتر نویسی )</a:t>
            </a:r>
            <a:endParaRPr lang="en-US" altLang="en-US" dirty="0" smtClean="0"/>
          </a:p>
        </p:txBody>
      </p:sp>
      <p:sp>
        <p:nvSpPr>
          <p:cNvPr id="3" name="Content Placeholder 2"/>
          <p:cNvSpPr>
            <a:spLocks noGrp="1"/>
          </p:cNvSpPr>
          <p:nvPr>
            <p:ph idx="1"/>
          </p:nvPr>
        </p:nvSpPr>
        <p:spPr/>
        <p:txBody>
          <a:bodyPr>
            <a:normAutofit lnSpcReduction="10000"/>
          </a:bodyPr>
          <a:lstStyle/>
          <a:p>
            <a:pPr marL="0" indent="0" algn="just" rtl="1">
              <a:buNone/>
              <a:defRPr/>
            </a:pPr>
            <a:r>
              <a:rPr lang="fa-IR" sz="2400" dirty="0">
                <a:cs typeface="B Yagut" pitchFamily="2" charset="-78"/>
              </a:rPr>
              <a:t>نخستین برخورد ارتباط خواننده با خبر از طریق عنوان آن برقرار </a:t>
            </a:r>
            <a:r>
              <a:rPr lang="fa-IR" sz="2400" dirty="0" err="1">
                <a:cs typeface="B Yagut" pitchFamily="2" charset="-78"/>
              </a:rPr>
              <a:t>می‏شود</a:t>
            </a:r>
            <a:r>
              <a:rPr lang="fa-IR" sz="2400" dirty="0">
                <a:cs typeface="B Yagut" pitchFamily="2" charset="-78"/>
              </a:rPr>
              <a:t>. اگر این برخورد جذاب و </a:t>
            </a:r>
            <a:r>
              <a:rPr lang="fa-IR" sz="2400" dirty="0" err="1">
                <a:cs typeface="B Yagut" pitchFamily="2" charset="-78"/>
              </a:rPr>
              <a:t>برانگیزاننده</a:t>
            </a:r>
            <a:r>
              <a:rPr lang="fa-IR" sz="2400" dirty="0">
                <a:cs typeface="B Yagut" pitchFamily="2" charset="-78"/>
              </a:rPr>
              <a:t> باشد خواننده تشویق به خواندن خبر </a:t>
            </a:r>
            <a:r>
              <a:rPr lang="fa-IR" sz="2400" dirty="0" err="1">
                <a:cs typeface="B Yagut" pitchFamily="2" charset="-78"/>
              </a:rPr>
              <a:t>می‏شود</a:t>
            </a:r>
            <a:r>
              <a:rPr lang="fa-IR" sz="2400" dirty="0">
                <a:cs typeface="B Yagut" pitchFamily="2" charset="-78"/>
              </a:rPr>
              <a:t>. عنوان این خبر این امکان را برای خواننده </a:t>
            </a:r>
            <a:r>
              <a:rPr lang="fa-IR" sz="2400" dirty="0" err="1">
                <a:cs typeface="B Yagut" pitchFamily="2" charset="-78"/>
              </a:rPr>
              <a:t>بوجود</a:t>
            </a:r>
            <a:r>
              <a:rPr lang="fa-IR" sz="2400" dirty="0">
                <a:cs typeface="B Yagut" pitchFamily="2" charset="-78"/>
              </a:rPr>
              <a:t> </a:t>
            </a:r>
            <a:r>
              <a:rPr lang="fa-IR" sz="2400" dirty="0" err="1">
                <a:cs typeface="B Yagut" pitchFamily="2" charset="-78"/>
              </a:rPr>
              <a:t>می‏آورد</a:t>
            </a:r>
            <a:r>
              <a:rPr lang="fa-IR" sz="2400" dirty="0">
                <a:cs typeface="B Yagut" pitchFamily="2" charset="-78"/>
              </a:rPr>
              <a:t> تا با نگاهی اجمالی و سریع به محتوای یک روزنامه به </a:t>
            </a:r>
            <a:r>
              <a:rPr lang="fa-IR" sz="2400" dirty="0" err="1">
                <a:cs typeface="B Yagut" pitchFamily="2" charset="-78"/>
              </a:rPr>
              <a:t>خلاصه‏ای</a:t>
            </a:r>
            <a:r>
              <a:rPr lang="fa-IR" sz="2400" dirty="0">
                <a:cs typeface="B Yagut" pitchFamily="2" charset="-78"/>
              </a:rPr>
              <a:t> از اخبار برجسته آن دست یابد و خبر مورد نظر خود را انتخاب کند. در تنظیم عنوان باید حداکثر دقت را </a:t>
            </a:r>
            <a:r>
              <a:rPr lang="fa-IR" sz="2400" dirty="0" err="1">
                <a:cs typeface="B Yagut" pitchFamily="2" charset="-78"/>
              </a:rPr>
              <a:t>بکارگرفت</a:t>
            </a:r>
            <a:r>
              <a:rPr lang="fa-IR" sz="2400" dirty="0">
                <a:cs typeface="B Yagut" pitchFamily="2" charset="-78"/>
              </a:rPr>
              <a:t> تا خبر ارتباطی موثر با خواننده برقرار کند یک عنوان خبر خوب باید دارای </a:t>
            </a:r>
            <a:r>
              <a:rPr lang="fa-IR" sz="2400" dirty="0" err="1">
                <a:cs typeface="B Yagut" pitchFamily="2" charset="-78"/>
              </a:rPr>
              <a:t>ویژگی‏های</a:t>
            </a:r>
            <a:r>
              <a:rPr lang="fa-IR" sz="2400" dirty="0">
                <a:cs typeface="B Yagut" pitchFamily="2" charset="-78"/>
              </a:rPr>
              <a:t> زیر باشد:</a:t>
            </a:r>
            <a:endParaRPr lang="en-US" sz="2400" dirty="0">
              <a:cs typeface="B Yagut" pitchFamily="2" charset="-78"/>
            </a:endParaRPr>
          </a:p>
          <a:p>
            <a:pPr algn="just" rtl="1">
              <a:defRPr/>
            </a:pPr>
            <a:r>
              <a:rPr lang="fa-IR" sz="2400" dirty="0" err="1">
                <a:cs typeface="B Yagut" pitchFamily="2" charset="-78"/>
              </a:rPr>
              <a:t>خلاصه‏ای</a:t>
            </a:r>
            <a:r>
              <a:rPr lang="fa-IR" sz="2400" dirty="0">
                <a:cs typeface="B Yagut" pitchFamily="2" charset="-78"/>
              </a:rPr>
              <a:t> از مهمترین بخش خبر باشد.</a:t>
            </a:r>
            <a:endParaRPr lang="en-US" sz="2400" dirty="0">
              <a:cs typeface="B Yagut" pitchFamily="2" charset="-78"/>
            </a:endParaRPr>
          </a:p>
          <a:p>
            <a:pPr algn="just" rtl="1">
              <a:defRPr/>
            </a:pPr>
            <a:r>
              <a:rPr lang="fa-IR" sz="2400" dirty="0">
                <a:cs typeface="B Yagut" pitchFamily="2" charset="-78"/>
              </a:rPr>
              <a:t>با حداقل کلمات و حداکثر معنی بیان شده باشد.</a:t>
            </a:r>
            <a:endParaRPr lang="en-US" sz="2400" dirty="0">
              <a:cs typeface="B Yagut" pitchFamily="2" charset="-78"/>
            </a:endParaRPr>
          </a:p>
          <a:p>
            <a:pPr algn="just" rtl="1">
              <a:defRPr/>
            </a:pPr>
            <a:r>
              <a:rPr lang="fa-IR" sz="2400" dirty="0">
                <a:cs typeface="B Yagut" pitchFamily="2" charset="-78"/>
              </a:rPr>
              <a:t>روان، ساده، روشن و دقیق باشد.</a:t>
            </a:r>
            <a:endParaRPr lang="en-US" sz="2400" dirty="0">
              <a:cs typeface="B Yagut" pitchFamily="2" charset="-78"/>
            </a:endParaRPr>
          </a:p>
          <a:p>
            <a:pPr algn="just" rtl="1">
              <a:defRPr/>
            </a:pPr>
            <a:r>
              <a:rPr lang="fa-IR" sz="2400" dirty="0">
                <a:cs typeface="B Yagut" pitchFamily="2" charset="-78"/>
              </a:rPr>
              <a:t>جالب، جذاب و </a:t>
            </a:r>
            <a:r>
              <a:rPr lang="fa-IR" sz="2400" dirty="0" err="1">
                <a:cs typeface="B Yagut" pitchFamily="2" charset="-78"/>
              </a:rPr>
              <a:t>برانگیزاننده</a:t>
            </a:r>
            <a:r>
              <a:rPr lang="fa-IR" sz="2400" dirty="0">
                <a:cs typeface="B Yagut" pitchFamily="2" charset="-78"/>
              </a:rPr>
              <a:t> باشد.</a:t>
            </a:r>
            <a:endParaRPr lang="en-US" sz="2400" dirty="0">
              <a:cs typeface="B Yagut" pitchFamily="2" charset="-78"/>
            </a:endParaRPr>
          </a:p>
          <a:p>
            <a:pPr algn="just" rtl="1">
              <a:defRPr/>
            </a:pPr>
            <a:r>
              <a:rPr lang="fa-IR" sz="2400" dirty="0">
                <a:cs typeface="B Yagut" pitchFamily="2" charset="-78"/>
              </a:rPr>
              <a:t>متناسب با متن خبر باشد و در آن اغراق نشده باشد.</a:t>
            </a:r>
            <a:endParaRPr lang="en-US" sz="2400" dirty="0">
              <a:cs typeface="B Yagut" pitchFamily="2" charset="-78"/>
            </a:endParaRPr>
          </a:p>
          <a:p>
            <a:pPr algn="just" rtl="1">
              <a:defRPr/>
            </a:pPr>
            <a:r>
              <a:rPr lang="fa-IR" sz="2400" dirty="0">
                <a:cs typeface="B Yagut" pitchFamily="2" charset="-78"/>
              </a:rPr>
              <a:t>محتوای آن معمولاً  و نه عموماً  برگرفته از مطلب مهمترین قسمت خبر باشد</a:t>
            </a:r>
            <a:r>
              <a:rPr lang="fa-IR" sz="2400" b="1" dirty="0">
                <a:cs typeface="B Yagut" pitchFamily="2" charset="-78"/>
              </a:rPr>
              <a:t> </a:t>
            </a:r>
            <a:endParaRPr lang="en-US" sz="2400" dirty="0">
              <a:cs typeface="B Yagut" pitchFamily="2" charset="-78"/>
            </a:endParaRPr>
          </a:p>
        </p:txBody>
      </p:sp>
      <p:sp>
        <p:nvSpPr>
          <p:cNvPr id="153604"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BEDE66-D436-43D8-8A3B-DD203A896BCF}" type="slidenum">
              <a:rPr lang="en-US" altLang="en-US" sz="1200">
                <a:solidFill>
                  <a:srgbClr val="898989"/>
                </a:solidFill>
                <a:latin typeface="Arial" panose="020B0604020202020204" pitchFamily="34" charset="0"/>
              </a:rPr>
              <a:pPr>
                <a:spcBef>
                  <a:spcPct val="0"/>
                </a:spcBef>
                <a:buFontTx/>
                <a:buNone/>
              </a:pPr>
              <a:t>233</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4403484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solidFill>
            <a:schemeClr val="accent4"/>
          </a:solidFill>
        </p:spPr>
        <p:txBody>
          <a:bodyPr>
            <a:normAutofit/>
          </a:bodyPr>
          <a:lstStyle/>
          <a:p>
            <a:pPr algn="ctr" rtl="1"/>
            <a:r>
              <a:rPr lang="fa-IR" altLang="en-US" b="1" dirty="0" smtClean="0"/>
              <a:t>الف) انواع </a:t>
            </a:r>
            <a:r>
              <a:rPr lang="fa-IR" altLang="en-US" b="1" dirty="0" smtClean="0"/>
              <a:t>عنوان خبر از نظر شکل</a:t>
            </a:r>
            <a:endParaRPr lang="en-US" altLang="en-US" b="1" dirty="0" smtClean="0"/>
          </a:p>
        </p:txBody>
      </p:sp>
      <p:sp>
        <p:nvSpPr>
          <p:cNvPr id="154627" name="Content Placeholder 2"/>
          <p:cNvSpPr>
            <a:spLocks noGrp="1"/>
          </p:cNvSpPr>
          <p:nvPr>
            <p:ph idx="1"/>
          </p:nvPr>
        </p:nvSpPr>
        <p:spPr/>
        <p:txBody>
          <a:bodyPr/>
          <a:lstStyle/>
          <a:p>
            <a:pPr marL="0" indent="0" algn="just" rtl="1">
              <a:buNone/>
            </a:pPr>
            <a:r>
              <a:rPr lang="fa-IR" altLang="en-US" sz="2400" dirty="0">
                <a:cs typeface="B Yagut" panose="00000400000000000000" pitchFamily="2" charset="-78"/>
              </a:rPr>
              <a:t>در جدول زیر انواع عنوان خبر از نظر شکل تقسیم بندی شده است</a:t>
            </a:r>
            <a:r>
              <a:rPr lang="fa-IR" altLang="en-US" sz="2400" b="1" dirty="0">
                <a:cs typeface="B Yagut" panose="00000400000000000000" pitchFamily="2" charset="-78"/>
              </a:rPr>
              <a:t>:</a:t>
            </a:r>
          </a:p>
        </p:txBody>
      </p:sp>
      <p:sp>
        <p:nvSpPr>
          <p:cNvPr id="15466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2A078FC-7A45-4502-B586-395F8B0B7037}" type="slidenum">
              <a:rPr lang="en-US" altLang="en-US" sz="1200">
                <a:solidFill>
                  <a:srgbClr val="898989"/>
                </a:solidFill>
                <a:latin typeface="Arial" panose="020B0604020202020204" pitchFamily="34" charset="0"/>
              </a:rPr>
              <a:pPr>
                <a:spcBef>
                  <a:spcPct val="0"/>
                </a:spcBef>
                <a:buFontTx/>
                <a:buNone/>
              </a:pPr>
              <a:t>234</a:t>
            </a:fld>
            <a:endParaRPr lang="en-US" altLang="en-US" sz="1200">
              <a:solidFill>
                <a:srgbClr val="898989"/>
              </a:solidFill>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01045044"/>
              </p:ext>
            </p:extLst>
          </p:nvPr>
        </p:nvGraphicFramePr>
        <p:xfrm>
          <a:off x="2438400" y="2425701"/>
          <a:ext cx="7772400" cy="4137023"/>
        </p:xfrm>
        <a:graphic>
          <a:graphicData uri="http://schemas.openxmlformats.org/drawingml/2006/table">
            <a:tbl>
              <a:tblPr rtl="1" firstRow="1" firstCol="1" lastRow="1" lastCol="1" bandRow="1" bandCol="1">
                <a:tableStyleId>{5940675A-B579-460E-94D1-54222C63F5DA}</a:tableStyleId>
              </a:tblPr>
              <a:tblGrid>
                <a:gridCol w="323338"/>
                <a:gridCol w="2451390"/>
                <a:gridCol w="4997672"/>
              </a:tblGrid>
              <a:tr h="350595">
                <a:tc>
                  <a:txBody>
                    <a:bodyPr/>
                    <a:lstStyle/>
                    <a:p>
                      <a:pPr algn="ctr" rtl="1">
                        <a:lnSpc>
                          <a:spcPct val="115000"/>
                        </a:lnSpc>
                        <a:spcAft>
                          <a:spcPts val="0"/>
                        </a:spcAft>
                      </a:pPr>
                      <a:r>
                        <a:rPr lang="fa-IR" sz="2000" dirty="0">
                          <a:effectLst/>
                          <a:cs typeface="B Yagut" pitchFamily="2" charset="-78"/>
                        </a:rPr>
                        <a:t>ر</a:t>
                      </a:r>
                      <a:endParaRPr lang="en-US" sz="1800" dirty="0">
                        <a:effectLst/>
                        <a:latin typeface="Calibri"/>
                        <a:ea typeface="Calibri"/>
                        <a:cs typeface="B Yagut" pitchFamily="2" charset="-78"/>
                      </a:endParaRPr>
                    </a:p>
                  </a:txBody>
                  <a:tcPr marL="68580" marR="68580" marT="0" marB="0">
                    <a:solidFill>
                      <a:schemeClr val="accent4">
                        <a:lumMod val="60000"/>
                        <a:lumOff val="40000"/>
                      </a:schemeClr>
                    </a:solidFill>
                  </a:tcPr>
                </a:tc>
                <a:tc>
                  <a:txBody>
                    <a:bodyPr/>
                    <a:lstStyle/>
                    <a:p>
                      <a:pPr algn="ctr" rtl="1">
                        <a:lnSpc>
                          <a:spcPct val="115000"/>
                        </a:lnSpc>
                        <a:spcAft>
                          <a:spcPts val="0"/>
                        </a:spcAft>
                      </a:pPr>
                      <a:r>
                        <a:rPr lang="fa-IR" sz="2000">
                          <a:effectLst/>
                          <a:cs typeface="B Yagut" pitchFamily="2" charset="-78"/>
                        </a:rPr>
                        <a:t>انواع عنوان خبر</a:t>
                      </a:r>
                      <a:endParaRPr lang="en-US" sz="1800">
                        <a:effectLst/>
                        <a:latin typeface="Calibri"/>
                        <a:ea typeface="Calibri"/>
                        <a:cs typeface="B Yagut" pitchFamily="2" charset="-78"/>
                      </a:endParaRPr>
                    </a:p>
                  </a:txBody>
                  <a:tcPr marL="68580" marR="68580" marT="0" marB="0">
                    <a:solidFill>
                      <a:schemeClr val="accent4">
                        <a:lumMod val="60000"/>
                        <a:lumOff val="40000"/>
                      </a:schemeClr>
                    </a:solidFill>
                  </a:tcPr>
                </a:tc>
                <a:tc>
                  <a:txBody>
                    <a:bodyPr/>
                    <a:lstStyle/>
                    <a:p>
                      <a:pPr algn="ctr" rtl="1">
                        <a:lnSpc>
                          <a:spcPct val="115000"/>
                        </a:lnSpc>
                        <a:spcAft>
                          <a:spcPts val="0"/>
                        </a:spcAft>
                      </a:pPr>
                      <a:r>
                        <a:rPr lang="fa-IR" sz="2000" dirty="0">
                          <a:effectLst/>
                          <a:cs typeface="B Yagut" pitchFamily="2" charset="-78"/>
                        </a:rPr>
                        <a:t>مثال</a:t>
                      </a:r>
                      <a:endParaRPr lang="en-US" sz="1800" dirty="0">
                        <a:effectLst/>
                        <a:latin typeface="Calibri"/>
                        <a:ea typeface="Calibri"/>
                        <a:cs typeface="B Yagut" pitchFamily="2" charset="-78"/>
                      </a:endParaRPr>
                    </a:p>
                  </a:txBody>
                  <a:tcPr marL="68580" marR="68580" marT="0" marB="0">
                    <a:solidFill>
                      <a:schemeClr val="accent4">
                        <a:lumMod val="60000"/>
                        <a:lumOff val="40000"/>
                      </a:schemeClr>
                    </a:solidFill>
                  </a:tcPr>
                </a:tc>
              </a:tr>
              <a:tr h="350595">
                <a:tc>
                  <a:txBody>
                    <a:bodyPr/>
                    <a:lstStyle/>
                    <a:p>
                      <a:pPr algn="ctr" rtl="1">
                        <a:lnSpc>
                          <a:spcPct val="115000"/>
                        </a:lnSpc>
                        <a:spcAft>
                          <a:spcPts val="0"/>
                        </a:spcAft>
                      </a:pPr>
                      <a:r>
                        <a:rPr lang="fa-IR" sz="2000">
                          <a:effectLst/>
                          <a:cs typeface="B Yagut" pitchFamily="2" charset="-78"/>
                        </a:rPr>
                        <a:t>1</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یک سطری</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400">
                          <a:effectLst/>
                          <a:cs typeface="B Yagut" pitchFamily="2" charset="-78"/>
                        </a:rPr>
                        <a:t>جهش‏های تازه فدراسیون والیبال</a:t>
                      </a:r>
                      <a:endParaRPr lang="en-US" sz="1800">
                        <a:effectLst/>
                        <a:latin typeface="Calibri"/>
                        <a:ea typeface="Calibri"/>
                        <a:cs typeface="B Yagut" pitchFamily="2" charset="-78"/>
                      </a:endParaRPr>
                    </a:p>
                  </a:txBody>
                  <a:tcPr marL="68580" marR="68580" marT="0" marB="0"/>
                </a:tc>
              </a:tr>
              <a:tr h="490833">
                <a:tc>
                  <a:txBody>
                    <a:bodyPr/>
                    <a:lstStyle/>
                    <a:p>
                      <a:pPr algn="ctr" rtl="1">
                        <a:lnSpc>
                          <a:spcPct val="115000"/>
                        </a:lnSpc>
                        <a:spcAft>
                          <a:spcPts val="0"/>
                        </a:spcAft>
                      </a:pPr>
                      <a:r>
                        <a:rPr lang="fa-IR" sz="2000">
                          <a:effectLst/>
                          <a:cs typeface="B Yagut" pitchFamily="2" charset="-78"/>
                        </a:rPr>
                        <a:t>2</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دو سطری</a:t>
                      </a:r>
                      <a:endParaRPr lang="en-US" sz="18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400">
                          <a:effectLst/>
                          <a:cs typeface="B Yagut" pitchFamily="2" charset="-78"/>
                        </a:rPr>
                        <a:t>برنامه بیست ساله چینی‏ها را کشور برتر </a:t>
                      </a:r>
                      <a:endParaRPr lang="en-US" sz="1800">
                        <a:effectLst/>
                        <a:cs typeface="B Yagut" pitchFamily="2" charset="-78"/>
                      </a:endParaRPr>
                    </a:p>
                    <a:p>
                      <a:pPr algn="just" rtl="1">
                        <a:lnSpc>
                          <a:spcPct val="115000"/>
                        </a:lnSpc>
                        <a:spcAft>
                          <a:spcPts val="0"/>
                        </a:spcAft>
                      </a:pPr>
                      <a:r>
                        <a:rPr lang="fa-IR" sz="1400">
                          <a:effectLst/>
                          <a:cs typeface="B Yagut" pitchFamily="2" charset="-78"/>
                        </a:rPr>
                        <a:t> المپیک کرد</a:t>
                      </a:r>
                      <a:endParaRPr lang="en-US" sz="1800">
                        <a:effectLst/>
                        <a:latin typeface="Calibri"/>
                        <a:ea typeface="Calibri"/>
                        <a:cs typeface="B Yagut" pitchFamily="2" charset="-78"/>
                      </a:endParaRPr>
                    </a:p>
                  </a:txBody>
                  <a:tcPr marL="68580" marR="68580" marT="0" marB="0"/>
                </a:tc>
              </a:tr>
              <a:tr h="490833">
                <a:tc>
                  <a:txBody>
                    <a:bodyPr/>
                    <a:lstStyle/>
                    <a:p>
                      <a:pPr algn="ctr" rtl="1">
                        <a:lnSpc>
                          <a:spcPct val="115000"/>
                        </a:lnSpc>
                        <a:spcAft>
                          <a:spcPts val="0"/>
                        </a:spcAft>
                      </a:pPr>
                      <a:r>
                        <a:rPr lang="fa-IR" sz="2000">
                          <a:effectLst/>
                          <a:cs typeface="B Yagut" pitchFamily="2" charset="-78"/>
                        </a:rPr>
                        <a:t>3</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پلکانی</a:t>
                      </a:r>
                      <a:endParaRPr lang="en-US" sz="1800">
                        <a:effectLst/>
                        <a:latin typeface="Calibri"/>
                        <a:ea typeface="Calibri"/>
                        <a:cs typeface="B Yagut" pitchFamily="2" charset="-78"/>
                      </a:endParaRPr>
                    </a:p>
                  </a:txBody>
                  <a:tcPr marL="68580" marR="68580" marT="0" marB="0"/>
                </a:tc>
                <a:tc>
                  <a:txBody>
                    <a:bodyPr/>
                    <a:lstStyle/>
                    <a:p>
                      <a:pPr algn="just" rtl="1">
                        <a:lnSpc>
                          <a:spcPct val="115000"/>
                        </a:lnSpc>
                        <a:spcAft>
                          <a:spcPts val="0"/>
                        </a:spcAft>
                      </a:pPr>
                      <a:r>
                        <a:rPr lang="fa-IR" sz="1400">
                          <a:effectLst/>
                          <a:cs typeface="B Yagut" pitchFamily="2" charset="-78"/>
                        </a:rPr>
                        <a:t>برزیل با ستاره‏های خویش، </a:t>
                      </a:r>
                      <a:endParaRPr lang="en-US" sz="1800">
                        <a:effectLst/>
                        <a:cs typeface="B Yagut" pitchFamily="2" charset="-78"/>
                      </a:endParaRPr>
                    </a:p>
                    <a:p>
                      <a:pPr algn="just" rtl="1">
                        <a:lnSpc>
                          <a:spcPct val="115000"/>
                        </a:lnSpc>
                        <a:spcAft>
                          <a:spcPts val="0"/>
                        </a:spcAft>
                      </a:pPr>
                      <a:r>
                        <a:rPr lang="fa-IR" sz="1400">
                          <a:effectLst/>
                          <a:cs typeface="B Yagut" pitchFamily="2" charset="-78"/>
                        </a:rPr>
                        <a:t>                                  جام جهانی را می‏خواهد </a:t>
                      </a:r>
                      <a:endParaRPr lang="en-US" sz="1800">
                        <a:effectLst/>
                        <a:latin typeface="Calibri"/>
                        <a:ea typeface="Calibri"/>
                        <a:cs typeface="B Yagut" pitchFamily="2" charset="-78"/>
                      </a:endParaRPr>
                    </a:p>
                  </a:txBody>
                  <a:tcPr marL="68580" marR="68580" marT="0" marB="0"/>
                </a:tc>
              </a:tr>
              <a:tr h="736250">
                <a:tc>
                  <a:txBody>
                    <a:bodyPr/>
                    <a:lstStyle/>
                    <a:p>
                      <a:pPr algn="ctr" rtl="1">
                        <a:lnSpc>
                          <a:spcPct val="115000"/>
                        </a:lnSpc>
                        <a:spcAft>
                          <a:spcPts val="0"/>
                        </a:spcAft>
                      </a:pPr>
                      <a:r>
                        <a:rPr lang="fa-IR" sz="2000">
                          <a:effectLst/>
                          <a:cs typeface="B Yagut" pitchFamily="2" charset="-78"/>
                        </a:rPr>
                        <a:t>4</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هرم وارونه</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400">
                          <a:effectLst/>
                          <a:cs typeface="B Yagut" pitchFamily="2" charset="-78"/>
                        </a:rPr>
                        <a:t>تقدیر رئیس جمهور از بازی</a:t>
                      </a:r>
                      <a:endParaRPr lang="en-US" sz="1800">
                        <a:effectLst/>
                        <a:cs typeface="B Yagut" pitchFamily="2" charset="-78"/>
                      </a:endParaRPr>
                    </a:p>
                    <a:p>
                      <a:pPr algn="ctr" rtl="1">
                        <a:lnSpc>
                          <a:spcPct val="115000"/>
                        </a:lnSpc>
                        <a:spcAft>
                          <a:spcPts val="0"/>
                        </a:spcAft>
                      </a:pPr>
                      <a:r>
                        <a:rPr lang="fa-IR" sz="1400">
                          <a:effectLst/>
                          <a:cs typeface="B Yagut" pitchFamily="2" charset="-78"/>
                        </a:rPr>
                        <a:t>جوانمردانه </a:t>
                      </a:r>
                      <a:endParaRPr lang="en-US" sz="1800">
                        <a:effectLst/>
                        <a:cs typeface="B Yagut" pitchFamily="2" charset="-78"/>
                      </a:endParaRPr>
                    </a:p>
                    <a:p>
                      <a:pPr algn="ctr" rtl="1">
                        <a:lnSpc>
                          <a:spcPct val="115000"/>
                        </a:lnSpc>
                        <a:spcAft>
                          <a:spcPts val="0"/>
                        </a:spcAft>
                      </a:pPr>
                      <a:r>
                        <a:rPr lang="fa-IR" sz="1400">
                          <a:effectLst/>
                          <a:cs typeface="B Yagut" pitchFamily="2" charset="-78"/>
                        </a:rPr>
                        <a:t>تیم ملی</a:t>
                      </a:r>
                      <a:endParaRPr lang="en-US" sz="1800">
                        <a:effectLst/>
                        <a:latin typeface="Calibri"/>
                        <a:ea typeface="Calibri"/>
                        <a:cs typeface="B Yagut" pitchFamily="2" charset="-78"/>
                      </a:endParaRPr>
                    </a:p>
                  </a:txBody>
                  <a:tcPr marL="68580" marR="68580" marT="0" marB="0"/>
                </a:tc>
              </a:tr>
              <a:tr h="736250">
                <a:tc>
                  <a:txBody>
                    <a:bodyPr/>
                    <a:lstStyle/>
                    <a:p>
                      <a:pPr algn="ctr" rtl="1">
                        <a:lnSpc>
                          <a:spcPct val="115000"/>
                        </a:lnSpc>
                        <a:spcAft>
                          <a:spcPts val="0"/>
                        </a:spcAft>
                      </a:pPr>
                      <a:r>
                        <a:rPr lang="fa-IR" sz="2000">
                          <a:effectLst/>
                          <a:cs typeface="B Yagut" pitchFamily="2" charset="-78"/>
                        </a:rPr>
                        <a:t>5</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مثلثی</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400">
                          <a:effectLst/>
                          <a:cs typeface="B Yagut" pitchFamily="2" charset="-78"/>
                        </a:rPr>
                        <a:t>جام</a:t>
                      </a:r>
                      <a:endParaRPr lang="en-US" sz="1800">
                        <a:effectLst/>
                        <a:cs typeface="B Yagut" pitchFamily="2" charset="-78"/>
                      </a:endParaRPr>
                    </a:p>
                    <a:p>
                      <a:pPr algn="ctr" rtl="1">
                        <a:lnSpc>
                          <a:spcPct val="115000"/>
                        </a:lnSpc>
                        <a:spcAft>
                          <a:spcPts val="0"/>
                        </a:spcAft>
                      </a:pPr>
                      <a:r>
                        <a:rPr lang="fa-IR" sz="1400">
                          <a:effectLst/>
                          <a:cs typeface="B Yagut" pitchFamily="2" charset="-78"/>
                        </a:rPr>
                        <a:t>جهان و محک</a:t>
                      </a:r>
                      <a:endParaRPr lang="en-US" sz="1800">
                        <a:effectLst/>
                        <a:cs typeface="B Yagut" pitchFamily="2" charset="-78"/>
                      </a:endParaRPr>
                    </a:p>
                    <a:p>
                      <a:pPr algn="ctr" rtl="1">
                        <a:lnSpc>
                          <a:spcPct val="115000"/>
                        </a:lnSpc>
                        <a:spcAft>
                          <a:spcPts val="0"/>
                        </a:spcAft>
                      </a:pPr>
                      <a:r>
                        <a:rPr lang="fa-IR" sz="1400">
                          <a:effectLst/>
                          <a:cs typeface="B Yagut" pitchFamily="2" charset="-78"/>
                        </a:rPr>
                        <a:t>تیم ملی فوتبال ایران</a:t>
                      </a:r>
                      <a:endParaRPr lang="en-US" sz="1800">
                        <a:effectLst/>
                        <a:latin typeface="Calibri"/>
                        <a:ea typeface="Calibri"/>
                        <a:cs typeface="B Yagut" pitchFamily="2" charset="-78"/>
                      </a:endParaRPr>
                    </a:p>
                  </a:txBody>
                  <a:tcPr marL="68580" marR="68580" marT="0" marB="0"/>
                </a:tc>
              </a:tr>
              <a:tr h="981667">
                <a:tc>
                  <a:txBody>
                    <a:bodyPr/>
                    <a:lstStyle/>
                    <a:p>
                      <a:pPr algn="ctr" rtl="1">
                        <a:lnSpc>
                          <a:spcPct val="115000"/>
                        </a:lnSpc>
                        <a:spcAft>
                          <a:spcPts val="0"/>
                        </a:spcAft>
                      </a:pPr>
                      <a:r>
                        <a:rPr lang="fa-IR" sz="2000">
                          <a:effectLst/>
                          <a:cs typeface="B Yagut" pitchFamily="2" charset="-78"/>
                        </a:rPr>
                        <a:t>6</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2000">
                          <a:effectLst/>
                          <a:cs typeface="B Yagut" pitchFamily="2" charset="-78"/>
                        </a:rPr>
                        <a:t>عنوان خبر لوزی</a:t>
                      </a:r>
                      <a:endParaRPr lang="en-US" sz="180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400" dirty="0" err="1">
                          <a:effectLst/>
                          <a:cs typeface="B Yagut" pitchFamily="2" charset="-78"/>
                        </a:rPr>
                        <a:t>باختیم</a:t>
                      </a:r>
                      <a:endParaRPr lang="en-US" sz="1800" dirty="0">
                        <a:effectLst/>
                        <a:cs typeface="B Yagut" pitchFamily="2" charset="-78"/>
                      </a:endParaRPr>
                    </a:p>
                    <a:p>
                      <a:pPr algn="ctr" rtl="1">
                        <a:lnSpc>
                          <a:spcPct val="115000"/>
                        </a:lnSpc>
                        <a:spcAft>
                          <a:spcPts val="0"/>
                        </a:spcAft>
                      </a:pPr>
                      <a:r>
                        <a:rPr lang="fa-IR" sz="1400" dirty="0">
                          <a:effectLst/>
                          <a:cs typeface="B Yagut" pitchFamily="2" charset="-78"/>
                        </a:rPr>
                        <a:t>اما </a:t>
                      </a:r>
                      <a:r>
                        <a:rPr lang="fa-IR" sz="1400" dirty="0" err="1">
                          <a:effectLst/>
                          <a:cs typeface="B Yagut" pitchFamily="2" charset="-78"/>
                        </a:rPr>
                        <a:t>یوگوسلاوی</a:t>
                      </a:r>
                      <a:r>
                        <a:rPr lang="fa-IR" sz="1400" dirty="0">
                          <a:effectLst/>
                          <a:cs typeface="B Yagut" pitchFamily="2" charset="-78"/>
                        </a:rPr>
                        <a:t> </a:t>
                      </a:r>
                      <a:endParaRPr lang="en-US" sz="1800" dirty="0">
                        <a:effectLst/>
                        <a:cs typeface="B Yagut" pitchFamily="2" charset="-78"/>
                      </a:endParaRPr>
                    </a:p>
                    <a:p>
                      <a:pPr algn="ctr" rtl="1">
                        <a:lnSpc>
                          <a:spcPct val="115000"/>
                        </a:lnSpc>
                        <a:spcAft>
                          <a:spcPts val="0"/>
                        </a:spcAft>
                      </a:pPr>
                      <a:r>
                        <a:rPr lang="fa-IR" sz="1400" dirty="0">
                          <a:effectLst/>
                          <a:cs typeface="B Yagut" pitchFamily="2" charset="-78"/>
                        </a:rPr>
                        <a:t>و آمریکا</a:t>
                      </a:r>
                      <a:endParaRPr lang="en-US" sz="1800" dirty="0">
                        <a:effectLst/>
                        <a:cs typeface="B Yagut" pitchFamily="2" charset="-78"/>
                      </a:endParaRPr>
                    </a:p>
                    <a:p>
                      <a:pPr algn="ctr" rtl="1">
                        <a:lnSpc>
                          <a:spcPct val="115000"/>
                        </a:lnSpc>
                        <a:spcAft>
                          <a:spcPts val="0"/>
                        </a:spcAft>
                      </a:pPr>
                      <a:r>
                        <a:rPr lang="fa-IR" sz="1400" dirty="0">
                          <a:effectLst/>
                          <a:cs typeface="B Yagut" pitchFamily="2" charset="-78"/>
                        </a:rPr>
                        <a:t>لرزیدند</a:t>
                      </a:r>
                      <a:endParaRPr lang="en-US" sz="1800" dirty="0">
                        <a:effectLst/>
                        <a:latin typeface="Calibri"/>
                        <a:ea typeface="Calibri"/>
                        <a:cs typeface="B Yagut" pitchFamily="2" charset="-78"/>
                      </a:endParaRPr>
                    </a:p>
                  </a:txBody>
                  <a:tcPr marL="68580" marR="68580" marT="0" marB="0"/>
                </a:tc>
              </a:tr>
            </a:tbl>
          </a:graphicData>
        </a:graphic>
      </p:graphicFrame>
    </p:spTree>
    <p:extLst>
      <p:ext uri="{BB962C8B-B14F-4D97-AF65-F5344CB8AC3E}">
        <p14:creationId xmlns:p14="http://schemas.microsoft.com/office/powerpoint/2010/main" val="11394923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solidFill>
            <a:schemeClr val="accent4"/>
          </a:solidFill>
        </p:spPr>
        <p:txBody>
          <a:bodyPr/>
          <a:lstStyle/>
          <a:p>
            <a:pPr algn="ctr" rtl="1"/>
            <a:r>
              <a:rPr lang="fa-IR" altLang="en-US" b="1" dirty="0" smtClean="0"/>
              <a:t>ب) انواع </a:t>
            </a:r>
            <a:r>
              <a:rPr lang="fa-IR" altLang="en-US" b="1" dirty="0" smtClean="0"/>
              <a:t>عنوان خبر از نظر محتوا</a:t>
            </a:r>
            <a:endParaRPr lang="en-US" altLang="en-US" dirty="0" smtClean="0"/>
          </a:p>
        </p:txBody>
      </p:sp>
      <p:sp>
        <p:nvSpPr>
          <p:cNvPr id="155651" name="Content Placeholder 2"/>
          <p:cNvSpPr>
            <a:spLocks noGrp="1"/>
          </p:cNvSpPr>
          <p:nvPr>
            <p:ph idx="1"/>
          </p:nvPr>
        </p:nvSpPr>
        <p:spPr/>
        <p:txBody>
          <a:bodyPr/>
          <a:lstStyle/>
          <a:p>
            <a:pPr algn="just" rtl="1"/>
            <a:r>
              <a:rPr lang="fa-IR" altLang="en-US" dirty="0">
                <a:solidFill>
                  <a:srgbClr val="FF0000"/>
                </a:solidFill>
                <a:cs typeface="B Yagut" panose="00000400000000000000" pitchFamily="2" charset="-78"/>
              </a:rPr>
              <a:t>عنوان استنباطی </a:t>
            </a:r>
            <a:r>
              <a:rPr lang="fa-IR" altLang="en-US" dirty="0">
                <a:cs typeface="B Yagut" panose="00000400000000000000" pitchFamily="2" charset="-78"/>
              </a:rPr>
              <a:t>مانند: وزنه برداران بلغارستان ببرهای کاغذی المپیک آتن</a:t>
            </a:r>
            <a:endParaRPr lang="en-US" altLang="en-US" dirty="0">
              <a:cs typeface="B Yagut" panose="00000400000000000000" pitchFamily="2" charset="-78"/>
            </a:endParaRPr>
          </a:p>
          <a:p>
            <a:pPr algn="just" rtl="1"/>
            <a:r>
              <a:rPr lang="fa-IR" altLang="en-US" dirty="0">
                <a:solidFill>
                  <a:srgbClr val="FF0000"/>
                </a:solidFill>
                <a:cs typeface="B Yagut" panose="00000400000000000000" pitchFamily="2" charset="-78"/>
              </a:rPr>
              <a:t>عنوان سؤالی </a:t>
            </a:r>
            <a:r>
              <a:rPr lang="fa-IR" altLang="en-US" dirty="0">
                <a:cs typeface="B Yagut" panose="00000400000000000000" pitchFamily="2" charset="-78"/>
              </a:rPr>
              <a:t>مانند: از طرح جامع ورزش کشور چه خبر؟</a:t>
            </a:r>
            <a:endParaRPr lang="en-US" altLang="en-US" dirty="0">
              <a:cs typeface="B Yagut" panose="00000400000000000000" pitchFamily="2" charset="-78"/>
            </a:endParaRPr>
          </a:p>
          <a:p>
            <a:pPr algn="just" rtl="1"/>
            <a:r>
              <a:rPr lang="fa-IR" altLang="en-US" dirty="0">
                <a:solidFill>
                  <a:srgbClr val="FF0000"/>
                </a:solidFill>
                <a:cs typeface="B Yagut" panose="00000400000000000000" pitchFamily="2" charset="-78"/>
              </a:rPr>
              <a:t>عنوان اقناعی </a:t>
            </a:r>
            <a:r>
              <a:rPr lang="fa-IR" altLang="en-US" dirty="0">
                <a:cs typeface="B Yagut" panose="00000400000000000000" pitchFamily="2" charset="-78"/>
              </a:rPr>
              <a:t>که برای برانگیختن عواطف و ایجاد هیجان در مخاطبان تنظیم می‏شود مانند: تعطیلی ورزش همگانی نقض صریح قانون اساسی است.</a:t>
            </a:r>
            <a:r>
              <a:rPr lang="fa-IR" altLang="en-US" b="1" dirty="0">
                <a:cs typeface="B Yagut" panose="00000400000000000000" pitchFamily="2" charset="-78"/>
              </a:rPr>
              <a:t> </a:t>
            </a:r>
            <a:endParaRPr lang="en-US" altLang="en-US" dirty="0">
              <a:cs typeface="B Yagut" panose="00000400000000000000" pitchFamily="2" charset="-78"/>
            </a:endParaRPr>
          </a:p>
        </p:txBody>
      </p:sp>
      <p:sp>
        <p:nvSpPr>
          <p:cNvPr id="15565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4B355C-8E1C-4748-9CC4-7743A5688F42}" type="slidenum">
              <a:rPr lang="en-US" altLang="en-US" sz="1200">
                <a:solidFill>
                  <a:srgbClr val="898989"/>
                </a:solidFill>
                <a:latin typeface="Arial" panose="020B0604020202020204" pitchFamily="34" charset="0"/>
              </a:rPr>
              <a:pPr>
                <a:spcBef>
                  <a:spcPct val="0"/>
                </a:spcBef>
                <a:buFontTx/>
                <a:buNone/>
              </a:pPr>
              <a:t>235</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7461945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یازدهم: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مدیریت جلسات و شوراهای ورزشی</a:t>
            </a:r>
            <a:endParaRPr lang="en-US" sz="5400" b="1" dirty="0">
              <a:cs typeface="B Mitra" panose="00000400000000000000" pitchFamily="2" charset="-78"/>
            </a:endParaRPr>
          </a:p>
        </p:txBody>
      </p:sp>
    </p:spTree>
    <p:extLst>
      <p:ext uri="{BB962C8B-B14F-4D97-AF65-F5344CB8AC3E}">
        <p14:creationId xmlns:p14="http://schemas.microsoft.com/office/powerpoint/2010/main" val="33959005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smtClean="0">
                <a:cs typeface="B Mitra" panose="00000400000000000000" pitchFamily="2" charset="-78"/>
              </a:rPr>
              <a:t>اهمیت جلسات و شوراهای ورزشی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latin typeface="2  Nazanin"/>
                <a:cs typeface="B Mitra" panose="00000400000000000000" pitchFamily="2" charset="-78"/>
              </a:rPr>
              <a:t>برگزاری جلسات شوراهای تربیت‌بدنی و همایش‌ها از جمله موضوع‌های موردتوجه هر مدیر است. بنابراین مدیران و کارشناسان ذی‌ربط باید با برنامه‌ریزی دقیق و منسجم بتوانند بیشترین بازدهی را از این جلسات و شوراها داشته باشند. نظر به اهمیت جلسات در ادارۀ صحیح یک واحد سازمانی، مدیران تربیت‌بدنی و ورزش باید مهارت لازم را برای تشکیل و هدایت صحیح جلسات، مجامع و سایر موقعیت‌های بحث و مذاکره گروهی، کسب نمایند تا جلسات آن‌ها موفقیت‌آمیز و رضایت‌بخش باشد</a:t>
            </a:r>
            <a:r>
              <a:rPr lang="en-US" dirty="0">
                <a:latin typeface="2  Nazanin"/>
                <a:cs typeface="B Mitra" panose="00000400000000000000" pitchFamily="2" charset="-78"/>
              </a:rPr>
              <a:t>. </a:t>
            </a:r>
            <a:r>
              <a:rPr lang="fa-IR" dirty="0">
                <a:latin typeface="2  Nazanin"/>
                <a:cs typeface="B Mitra" panose="00000400000000000000" pitchFamily="2" charset="-78"/>
              </a:rPr>
              <a:t>عدم توانایی در ادارۀ جلسات اغلب باعث اتلاف وقت و بروز اختلافات می‌گردد و سدی در راه تحقق اهداف سازمانی خواهد بود</a:t>
            </a:r>
            <a:r>
              <a:rPr lang="en-US" dirty="0" smtClean="0">
                <a:latin typeface="2  Nazanin"/>
                <a:cs typeface="B Mitra" panose="00000400000000000000" pitchFamily="2" charset="-78"/>
              </a:rPr>
              <a:t>.</a:t>
            </a:r>
            <a:endParaRPr lang="fa-IR" dirty="0" smtClean="0">
              <a:latin typeface="2  Nazanin"/>
              <a:cs typeface="B Mitra" panose="00000400000000000000" pitchFamily="2" charset="-78"/>
            </a:endParaRPr>
          </a:p>
          <a:p>
            <a:pPr algn="just" rtl="1"/>
            <a:endParaRPr lang="en-US" dirty="0">
              <a:latin typeface="2  Nazanin"/>
              <a:cs typeface="B Mitra" panose="00000400000000000000" pitchFamily="2" charset="-78"/>
            </a:endParaRPr>
          </a:p>
          <a:p>
            <a:pPr algn="just" rtl="1"/>
            <a:r>
              <a:rPr lang="fa-IR" dirty="0">
                <a:latin typeface="2  Nazanin"/>
                <a:cs typeface="B Mitra" panose="00000400000000000000" pitchFamily="2" charset="-78"/>
              </a:rPr>
              <a:t>اصول و نکات مهم در برگزاری یک جلسه‌ی مناسب، تغییر آیین‌نامه، تساوی در رأی‌گیری، ارائه‌ی پیشنهادها، تذکر آیین‌نامه‌ای، نحوه‌ی تدوین صورت‌جلسه و نحوه‌ی نگارش صورت‌جلسه است. </a:t>
            </a:r>
            <a:endParaRPr lang="en-US" dirty="0">
              <a:effectLst/>
              <a:latin typeface="2  Nazanin"/>
              <a:cs typeface="B Mitra" panose="00000400000000000000" pitchFamily="2" charset="-78"/>
            </a:endParaRPr>
          </a:p>
        </p:txBody>
      </p:sp>
    </p:spTree>
    <p:extLst>
      <p:ext uri="{BB962C8B-B14F-4D97-AF65-F5344CB8AC3E}">
        <p14:creationId xmlns:p14="http://schemas.microsoft.com/office/powerpoint/2010/main" val="37360922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a:cs typeface="B Mitra" panose="00000400000000000000" pitchFamily="2" charset="-78"/>
              </a:rPr>
              <a:t>انواع جلسات </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a:cs typeface="B Mitra" panose="00000400000000000000" pitchFamily="2" charset="-78"/>
              </a:rPr>
              <a:t>ازلحاظ محتوا جلسات به سه دسته زیر تقسیم می‌شوند:</a:t>
            </a:r>
            <a:endParaRPr lang="en-US" dirty="0">
              <a:cs typeface="B Mitra" panose="00000400000000000000" pitchFamily="2" charset="-78"/>
            </a:endParaRPr>
          </a:p>
          <a:p>
            <a:pPr marL="0" indent="0" algn="just" rtl="1">
              <a:buNone/>
            </a:pPr>
            <a:r>
              <a:rPr lang="fa-IR" dirty="0">
                <a:cs typeface="B Mitra" panose="00000400000000000000" pitchFamily="2" charset="-78"/>
              </a:rPr>
              <a:t>1ـ دستۀ اول شامل جلساتی که در طی آن اخبار و یا اطلاعات جدید در اختیار شرکت‌کنندگان قرار می‌گیرد، و یا ایده و نظرات مختلف برای شرکت‌کنندگان مورد نقد و بررسی قرار می‌گیرد. این نوع جلسات </a:t>
            </a:r>
            <a:r>
              <a:rPr lang="fa-IR" u="sng" dirty="0">
                <a:cs typeface="B Mitra" panose="00000400000000000000" pitchFamily="2" charset="-78"/>
              </a:rPr>
              <a:t>را جلسات اطلاعاتی</a:t>
            </a:r>
            <a:r>
              <a:rPr lang="fa-IR" dirty="0">
                <a:cs typeface="B Mitra" panose="00000400000000000000" pitchFamily="2" charset="-78"/>
              </a:rPr>
              <a:t> می‌نامند. </a:t>
            </a:r>
            <a:endParaRPr lang="en-US" dirty="0">
              <a:cs typeface="B Mitra" panose="00000400000000000000" pitchFamily="2" charset="-78"/>
            </a:endParaRPr>
          </a:p>
          <a:p>
            <a:pPr marL="0" indent="0" algn="just" rtl="1">
              <a:buNone/>
            </a:pPr>
            <a:r>
              <a:rPr lang="fa-IR" dirty="0">
                <a:cs typeface="B Mitra" panose="00000400000000000000" pitchFamily="2" charset="-78"/>
              </a:rPr>
              <a:t>2 ـ دستۀ دوم جلساتی است که به‌منظور تعیین هدف و یا حل مشکل تشکیل می‌گردد. این نوع جلسات را </a:t>
            </a:r>
            <a:r>
              <a:rPr lang="fa-IR" u="sng" dirty="0">
                <a:cs typeface="B Mitra" panose="00000400000000000000" pitchFamily="2" charset="-78"/>
              </a:rPr>
              <a:t>جلسات تصمیم‌گیری </a:t>
            </a:r>
            <a:r>
              <a:rPr lang="fa-IR" dirty="0">
                <a:cs typeface="B Mitra" panose="00000400000000000000" pitchFamily="2" charset="-78"/>
              </a:rPr>
              <a:t>می‌نامند. جلسات هیئت‌مدیره باشگاه‌های ورزشی، سرپرستان و مربیان تیم‌های ورزشی شوراهای ورزشی محلات، شوراهای اداری سازمان‌های مختلف ورزشی، هیئت‌رئیسه فدراسیون‌های ورزشی، کمیتۀ ملی المپیک، کمیتۀ بین‌المللی المپیک.... از این نوع جلسات هستند. به این نوع جلسات اصطلاحاً جلسات تصمیم‌گیری یا جلسات حل مشکل اطلاق می‌شود</a:t>
            </a:r>
            <a:r>
              <a:rPr lang="en-US" dirty="0">
                <a:cs typeface="B Mitra" panose="00000400000000000000" pitchFamily="2" charset="-78"/>
              </a:rPr>
              <a:t>.</a:t>
            </a:r>
            <a:endParaRPr lang="en-US" dirty="0">
              <a:cs typeface="B Mitra" panose="00000400000000000000" pitchFamily="2" charset="-78"/>
            </a:endParaRPr>
          </a:p>
          <a:p>
            <a:pPr marL="0" indent="0" algn="just" rtl="1">
              <a:buNone/>
            </a:pPr>
            <a:r>
              <a:rPr lang="fa-IR" dirty="0">
                <a:cs typeface="B Mitra" panose="00000400000000000000" pitchFamily="2" charset="-78"/>
              </a:rPr>
              <a:t>3 - ترکیبی از شیوۀ اجرایی جلسات اطلاعاتی و تصمیم‌گیری سومین نوع برگزاری جلسات است. </a:t>
            </a:r>
            <a:r>
              <a:rPr lang="fa-IR" u="sng" dirty="0">
                <a:cs typeface="B Mitra" panose="00000400000000000000" pitchFamily="2" charset="-78"/>
              </a:rPr>
              <a:t>معمولاً در کنگره‌ها و سمینارهای علمی و اداری تربیت‌بدنی و ورزش جلسات به‌صورت ترکیبی تشکیل می‌گردد</a:t>
            </a:r>
            <a:r>
              <a:rPr lang="fa-IR" dirty="0">
                <a:cs typeface="B Mitra" panose="00000400000000000000" pitchFamily="2" charset="-78"/>
              </a:rPr>
              <a:t>. در این بخش کلیه گزارش‌ها، اطلاعات و اخبار توسط مسئولین برگزارکننده به‌صورت سخنرانی به اطلاع کلیۀ مدعوین و شرکت‌کنندگان می‌رسد</a:t>
            </a:r>
            <a:r>
              <a:rPr lang="en-US" dirty="0">
                <a:cs typeface="B Mitra" panose="00000400000000000000" pitchFamily="2" charset="-78"/>
              </a:rPr>
              <a:t>.</a:t>
            </a:r>
          </a:p>
        </p:txBody>
      </p:sp>
    </p:spTree>
    <p:extLst>
      <p:ext uri="{BB962C8B-B14F-4D97-AF65-F5344CB8AC3E}">
        <p14:creationId xmlns:p14="http://schemas.microsoft.com/office/powerpoint/2010/main" val="423891313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a:cs typeface="B Mitra" panose="00000400000000000000" pitchFamily="2" charset="-78"/>
              </a:rPr>
              <a:t>اصول برگزاری جلسات</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92500"/>
          </a:bodyPr>
          <a:lstStyle/>
          <a:p>
            <a:pPr marL="0" indent="0" algn="r" rtl="1">
              <a:buNone/>
            </a:pPr>
            <a:r>
              <a:rPr lang="fa-IR" dirty="0">
                <a:cs typeface="B Mitra" panose="00000400000000000000" pitchFamily="2" charset="-78"/>
              </a:rPr>
              <a:t>اصولی که مدیران را در برگزاری جلسات موفق و ثمربخش کمک می‌کند می‌توان به شرح زیر تشریح نمود</a:t>
            </a:r>
            <a:r>
              <a:rPr lang="en-US" dirty="0">
                <a:cs typeface="B Mitra" panose="00000400000000000000" pitchFamily="2" charset="-78"/>
              </a:rPr>
              <a:t>.</a:t>
            </a:r>
            <a:endParaRPr lang="en-US" dirty="0">
              <a:cs typeface="B Mitra" panose="00000400000000000000" pitchFamily="2" charset="-78"/>
            </a:endParaRPr>
          </a:p>
          <a:p>
            <a:pPr marL="0" indent="0" algn="r" rtl="1">
              <a:buNone/>
            </a:pPr>
            <a:r>
              <a:rPr lang="fa-IR" dirty="0">
                <a:cs typeface="B Mitra" panose="00000400000000000000" pitchFamily="2" charset="-78"/>
              </a:rPr>
              <a:t>1. تعیین هدف </a:t>
            </a:r>
            <a:endParaRPr lang="en-US" dirty="0">
              <a:cs typeface="B Mitra" panose="00000400000000000000" pitchFamily="2" charset="-78"/>
            </a:endParaRPr>
          </a:p>
          <a:p>
            <a:pPr marL="0" indent="0" algn="r" rtl="1">
              <a:buNone/>
            </a:pPr>
            <a:r>
              <a:rPr lang="fa-IR" dirty="0">
                <a:cs typeface="B Mitra" panose="00000400000000000000" pitchFamily="2" charset="-78"/>
              </a:rPr>
              <a:t>2. تهیه و تنظیم دستور جلسه </a:t>
            </a:r>
            <a:endParaRPr lang="en-US" dirty="0">
              <a:cs typeface="B Mitra" panose="00000400000000000000" pitchFamily="2" charset="-78"/>
            </a:endParaRPr>
          </a:p>
          <a:p>
            <a:pPr marL="0" indent="0" algn="r" rtl="1">
              <a:buNone/>
            </a:pPr>
            <a:r>
              <a:rPr lang="fa-IR" dirty="0">
                <a:cs typeface="B Mitra" panose="00000400000000000000" pitchFamily="2" charset="-78"/>
              </a:rPr>
              <a:t>3. تعیین زمان جلسه</a:t>
            </a:r>
            <a:endParaRPr lang="en-US" dirty="0">
              <a:cs typeface="B Mitra" panose="00000400000000000000" pitchFamily="2" charset="-78"/>
            </a:endParaRPr>
          </a:p>
          <a:p>
            <a:pPr marL="0" indent="0" algn="r" rtl="1">
              <a:buNone/>
            </a:pPr>
            <a:r>
              <a:rPr lang="fa-IR" dirty="0">
                <a:cs typeface="B Mitra" panose="00000400000000000000" pitchFamily="2" charset="-78"/>
              </a:rPr>
              <a:t>4. تعیین مکان جلسه</a:t>
            </a:r>
            <a:endParaRPr lang="en-US" dirty="0">
              <a:cs typeface="B Mitra" panose="00000400000000000000" pitchFamily="2" charset="-78"/>
            </a:endParaRPr>
          </a:p>
          <a:p>
            <a:pPr marL="0" indent="0" algn="r" rtl="1">
              <a:buNone/>
            </a:pPr>
            <a:r>
              <a:rPr lang="fa-IR" dirty="0">
                <a:cs typeface="B Mitra" panose="00000400000000000000" pitchFamily="2" charset="-78"/>
              </a:rPr>
              <a:t>5. اطلاع قبلی</a:t>
            </a:r>
            <a:endParaRPr lang="en-US" dirty="0">
              <a:cs typeface="B Mitra" panose="00000400000000000000" pitchFamily="2" charset="-78"/>
            </a:endParaRPr>
          </a:p>
          <a:p>
            <a:pPr marL="0" indent="0" algn="r" rtl="1">
              <a:buNone/>
            </a:pPr>
            <a:r>
              <a:rPr lang="fa-IR" dirty="0">
                <a:cs typeface="B Mitra" panose="00000400000000000000" pitchFamily="2" charset="-78"/>
              </a:rPr>
              <a:t>6. تدارکات جلسه</a:t>
            </a:r>
            <a:endParaRPr lang="en-US" dirty="0">
              <a:cs typeface="B Mitra" panose="00000400000000000000" pitchFamily="2" charset="-78"/>
            </a:endParaRPr>
          </a:p>
          <a:p>
            <a:pPr marL="0" indent="0" algn="r" rtl="1">
              <a:buNone/>
            </a:pPr>
            <a:r>
              <a:rPr lang="fa-IR" dirty="0">
                <a:cs typeface="B Mitra" panose="00000400000000000000" pitchFamily="2" charset="-78"/>
              </a:rPr>
              <a:t>7. اداره و رهبری جلسه</a:t>
            </a:r>
            <a:endParaRPr lang="en-US" dirty="0">
              <a:cs typeface="B Mitra" panose="00000400000000000000" pitchFamily="2" charset="-78"/>
            </a:endParaRPr>
          </a:p>
          <a:p>
            <a:pPr marL="0" indent="0" algn="r" rtl="1">
              <a:buNone/>
            </a:pPr>
            <a:r>
              <a:rPr lang="fa-IR" dirty="0">
                <a:cs typeface="B Mitra" panose="00000400000000000000" pitchFamily="2" charset="-78"/>
              </a:rPr>
              <a:t>8. تنظیم صورت‌جلسه و یا تهیه گزارش مباحثات</a:t>
            </a:r>
            <a:r>
              <a:rPr lang="en-US" dirty="0">
                <a:cs typeface="B Mitra" panose="00000400000000000000" pitchFamily="2" charset="-78"/>
              </a:rPr>
              <a:t>.</a:t>
            </a:r>
            <a:endParaRPr lang="en-US" dirty="0">
              <a:cs typeface="B Mitra" panose="00000400000000000000" pitchFamily="2" charset="-78"/>
            </a:endParaRPr>
          </a:p>
          <a:p>
            <a:pPr marL="0" indent="0" algn="r" rtl="1">
              <a:buNone/>
            </a:pPr>
            <a:endParaRPr lang="en-US" dirty="0">
              <a:cs typeface="B Mitra" panose="00000400000000000000" pitchFamily="2" charset="-78"/>
            </a:endParaRPr>
          </a:p>
        </p:txBody>
      </p:sp>
    </p:spTree>
    <p:extLst>
      <p:ext uri="{BB962C8B-B14F-4D97-AF65-F5344CB8AC3E}">
        <p14:creationId xmlns:p14="http://schemas.microsoft.com/office/powerpoint/2010/main" val="4043670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normAutofit/>
          </a:bodyPr>
          <a:lstStyle/>
          <a:p>
            <a:pPr algn="ctr"/>
            <a:r>
              <a:rPr lang="fa-IR" sz="3600" b="1" dirty="0">
                <a:cs typeface="B Zar" panose="00000400000000000000" pitchFamily="2" charset="-78"/>
              </a:rPr>
              <a:t>هنری فایول و اصول علم اداره(مدیریت اداری)</a:t>
            </a:r>
            <a:endParaRPr lang="en-US" sz="3600"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altLang="en-US" dirty="0">
                <a:cs typeface="B Zar" panose="00000400000000000000" pitchFamily="2" charset="-78"/>
              </a:rPr>
              <a:t>هنری فایول همزمان با تیلور به ارائه اصول خود پرداخت ولی آنچه را که هر کدام تأکید داشتند به طور قابل ملاحظه ای متفاوت از هم بود. </a:t>
            </a:r>
            <a:endParaRPr lang="fa-IR" altLang="en-US" dirty="0" smtClean="0">
              <a:cs typeface="B Zar" panose="00000400000000000000" pitchFamily="2" charset="-78"/>
            </a:endParaRPr>
          </a:p>
          <a:p>
            <a:pPr algn="just" rtl="1"/>
            <a:r>
              <a:rPr lang="fa-IR" altLang="en-US" dirty="0" smtClean="0">
                <a:cs typeface="B Zar" panose="00000400000000000000" pitchFamily="2" charset="-78"/>
              </a:rPr>
              <a:t>ایده </a:t>
            </a:r>
            <a:r>
              <a:rPr lang="fa-IR" altLang="en-US" dirty="0">
                <a:cs typeface="B Zar" panose="00000400000000000000" pitchFamily="2" charset="-78"/>
              </a:rPr>
              <a:t>های تیلور بر اساس مدیریت علمی بود در حالی که فایول اصول خود را بر پایه تجارب چند ساله اجرایی خود نوشت. علاوه بر این فایول در جستجوی تدوین اصول کلی بودکه برای همه مدیران در تمامی سطوح سازمان به کار آید و بتواند وظایفی را که یک مدیر باید انجام دهد را تشریح نماید. </a:t>
            </a:r>
            <a:endParaRPr lang="fa-IR" altLang="en-US" dirty="0" smtClean="0">
              <a:cs typeface="B Zar" panose="00000400000000000000" pitchFamily="2" charset="-78"/>
            </a:endParaRPr>
          </a:p>
          <a:p>
            <a:pPr algn="just" rtl="1"/>
            <a:r>
              <a:rPr lang="fa-IR" dirty="0" smtClean="0">
                <a:cs typeface="B Zar" panose="00000400000000000000" pitchFamily="2" charset="-78"/>
              </a:rPr>
              <a:t>هنری </a:t>
            </a:r>
            <a:r>
              <a:rPr lang="fa-IR" dirty="0">
                <a:cs typeface="B Zar" panose="00000400000000000000" pitchFamily="2" charset="-78"/>
              </a:rPr>
              <a:t>فایول نظریه مدیریت اداری را؛ که یکی از جامع ترین نظریه ها در بحث مدیریت عمومی است؛ شامل ۶ حوزه فعالیت سازمان و ۱۴ قانون مدیریتی می داند. </a:t>
            </a:r>
            <a:endParaRPr lang="fa-IR" dirty="0" smtClean="0">
              <a:cs typeface="B Zar" panose="00000400000000000000" pitchFamily="2" charset="-78"/>
            </a:endParaRPr>
          </a:p>
          <a:p>
            <a:pPr algn="just" rtl="1"/>
            <a:endParaRPr lang="en-US" dirty="0">
              <a:cs typeface="B Zar" panose="00000400000000000000" pitchFamily="2" charset="-78"/>
            </a:endParaRPr>
          </a:p>
        </p:txBody>
      </p:sp>
    </p:spTree>
    <p:extLst>
      <p:ext uri="{BB962C8B-B14F-4D97-AF65-F5344CB8AC3E}">
        <p14:creationId xmlns:p14="http://schemas.microsoft.com/office/powerpoint/2010/main" val="29396325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a:t>معيارهاي دعوت از شرکت‌کنندگان در </a:t>
            </a:r>
            <a:r>
              <a:rPr lang="fa-IR" b="1" dirty="0" smtClean="0"/>
              <a:t>جلسه</a:t>
            </a:r>
            <a:endParaRPr lang="en-US" dirty="0"/>
          </a:p>
        </p:txBody>
      </p:sp>
      <p:sp>
        <p:nvSpPr>
          <p:cNvPr id="3" name="Content Placeholder 2"/>
          <p:cNvSpPr>
            <a:spLocks noGrp="1"/>
          </p:cNvSpPr>
          <p:nvPr>
            <p:ph idx="1"/>
          </p:nvPr>
        </p:nvSpPr>
        <p:spPr/>
        <p:txBody>
          <a:bodyPr/>
          <a:lstStyle/>
          <a:p>
            <a:pPr marL="0" indent="0" algn="r" rtl="1">
              <a:buNone/>
            </a:pPr>
            <a:r>
              <a:rPr lang="fa-IR" dirty="0">
                <a:cs typeface="B Mitra" panose="00000400000000000000" pitchFamily="2" charset="-78"/>
              </a:rPr>
              <a:t>بهتر است براي دعوت از افراد، ملاک‌های دقيقي مدنظر قرار گیرد:</a:t>
            </a:r>
            <a:endParaRPr lang="en-US" dirty="0">
              <a:cs typeface="B Mitra" panose="00000400000000000000" pitchFamily="2" charset="-78"/>
            </a:endParaRPr>
          </a:p>
          <a:p>
            <a:pPr algn="r" rtl="1"/>
            <a:r>
              <a:rPr lang="fa-IR" dirty="0">
                <a:cs typeface="B Mitra" panose="00000400000000000000" pitchFamily="2" charset="-78"/>
              </a:rPr>
              <a:t>دارا بودن دانش راجع به موضوع مسئله</a:t>
            </a:r>
            <a:endParaRPr lang="en-US" dirty="0">
              <a:cs typeface="B Mitra" panose="00000400000000000000" pitchFamily="2" charset="-78"/>
            </a:endParaRPr>
          </a:p>
          <a:p>
            <a:pPr algn="r" rtl="1"/>
            <a:r>
              <a:rPr lang="fa-IR" dirty="0">
                <a:cs typeface="B Mitra" panose="00000400000000000000" pitchFamily="2" charset="-78"/>
              </a:rPr>
              <a:t>دارا بودن تعهد نسبت به حل مسئله</a:t>
            </a:r>
            <a:endParaRPr lang="en-US" dirty="0">
              <a:cs typeface="B Mitra" panose="00000400000000000000" pitchFamily="2" charset="-78"/>
            </a:endParaRPr>
          </a:p>
          <a:p>
            <a:pPr algn="r" rtl="1"/>
            <a:r>
              <a:rPr lang="fa-IR" dirty="0">
                <a:cs typeface="B Mitra" panose="00000400000000000000" pitchFamily="2" charset="-78"/>
              </a:rPr>
              <a:t>اشراف به موضوع و داشتن اختیار لازم برای مشارکت در تصمیم‌گیری</a:t>
            </a:r>
            <a:endParaRPr lang="en-US" dirty="0">
              <a:cs typeface="B Mitra" panose="00000400000000000000" pitchFamily="2" charset="-78"/>
            </a:endParaRPr>
          </a:p>
          <a:p>
            <a:pPr algn="r" rtl="1"/>
            <a:r>
              <a:rPr lang="fa-IR" dirty="0">
                <a:cs typeface="B Mitra" panose="00000400000000000000" pitchFamily="2" charset="-78"/>
              </a:rPr>
              <a:t>دارا بودن وقت کافی برای شرکت در جلسه</a:t>
            </a:r>
            <a:endParaRPr lang="en-US" dirty="0">
              <a:cs typeface="B Mitra" panose="00000400000000000000" pitchFamily="2" charset="-78"/>
            </a:endParaRPr>
          </a:p>
          <a:p>
            <a:pPr algn="r" rtl="1"/>
            <a:r>
              <a:rPr lang="fa-IR" dirty="0">
                <a:cs typeface="B Mitra" panose="00000400000000000000" pitchFamily="2" charset="-78"/>
              </a:rPr>
              <a:t>داشتن تجربه، نظرات و ایده‌های متفاوت</a:t>
            </a:r>
            <a:endParaRPr lang="en-US" dirty="0">
              <a:cs typeface="B Mitra" panose="00000400000000000000" pitchFamily="2" charset="-78"/>
            </a:endParaRPr>
          </a:p>
          <a:p>
            <a:pPr algn="r" rtl="1"/>
            <a:r>
              <a:rPr lang="fa-IR" dirty="0">
                <a:cs typeface="B Mitra" panose="00000400000000000000" pitchFamily="2" charset="-78"/>
              </a:rPr>
              <a:t>استقلال در اظهارنظر</a:t>
            </a:r>
            <a:endParaRPr lang="en-US" dirty="0">
              <a:cs typeface="B Mitra" panose="00000400000000000000" pitchFamily="2" charset="-78"/>
            </a:endParaRPr>
          </a:p>
          <a:p>
            <a:pPr marL="0" indent="0" algn="r" rtl="1">
              <a:buNone/>
            </a:pPr>
            <a:endParaRPr lang="en-US" dirty="0">
              <a:cs typeface="B Mitra" panose="00000400000000000000" pitchFamily="2" charset="-78"/>
            </a:endParaRPr>
          </a:p>
        </p:txBody>
      </p:sp>
    </p:spTree>
    <p:extLst>
      <p:ext uri="{BB962C8B-B14F-4D97-AF65-F5344CB8AC3E}">
        <p14:creationId xmlns:p14="http://schemas.microsoft.com/office/powerpoint/2010/main" val="35848565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a:t>نکات مهم در خصوص آیین‌نامه اداره کلی جلسات </a:t>
            </a:r>
            <a:endParaRPr lang="en-US" dirty="0"/>
          </a:p>
        </p:txBody>
      </p:sp>
      <p:sp>
        <p:nvSpPr>
          <p:cNvPr id="3" name="Content Placeholder 2"/>
          <p:cNvSpPr>
            <a:spLocks noGrp="1"/>
          </p:cNvSpPr>
          <p:nvPr>
            <p:ph idx="1"/>
          </p:nvPr>
        </p:nvSpPr>
        <p:spPr/>
        <p:txBody>
          <a:bodyPr/>
          <a:lstStyle/>
          <a:p>
            <a:pPr marL="0" indent="0" algn="just" rtl="1">
              <a:buNone/>
            </a:pPr>
            <a:r>
              <a:rPr lang="fa-IR" b="1" i="1" dirty="0">
                <a:cs typeface="B Mitra" panose="00000400000000000000" pitchFamily="2" charset="-78"/>
              </a:rPr>
              <a:t>1ـ تفسیر آیین‌نامه.</a:t>
            </a:r>
            <a:r>
              <a:rPr lang="fa-IR" b="1" dirty="0">
                <a:cs typeface="B Mitra" panose="00000400000000000000" pitchFamily="2" charset="-78"/>
              </a:rPr>
              <a:t> </a:t>
            </a:r>
            <a:r>
              <a:rPr lang="fa-IR" dirty="0">
                <a:cs typeface="B Mitra" panose="00000400000000000000" pitchFamily="2" charset="-78"/>
              </a:rPr>
              <a:t>در هر جلسه تنها </a:t>
            </a:r>
            <a:r>
              <a:rPr lang="fa-IR" u="sng" dirty="0">
                <a:cs typeface="B Mitra" panose="00000400000000000000" pitchFamily="2" charset="-78"/>
              </a:rPr>
              <a:t>رئیس جلسه</a:t>
            </a:r>
            <a:r>
              <a:rPr lang="fa-IR" dirty="0">
                <a:cs typeface="B Mitra" panose="00000400000000000000" pitchFamily="2" charset="-78"/>
              </a:rPr>
              <a:t> درصورتی‌که بخشی از آیین‌نامه نارسا باشد یا نیاز به تفسیر بیشتر داشته باشد، حق تفسیر آیین‌نامه را دارد</a:t>
            </a:r>
            <a:r>
              <a:rPr lang="en-US" dirty="0">
                <a:cs typeface="B Mitra" panose="00000400000000000000" pitchFamily="2" charset="-78"/>
              </a:rPr>
              <a:t>.</a:t>
            </a:r>
            <a:endParaRPr lang="en-US" dirty="0">
              <a:cs typeface="B Mitra" panose="00000400000000000000" pitchFamily="2" charset="-78"/>
            </a:endParaRPr>
          </a:p>
          <a:p>
            <a:pPr marL="0" indent="0" algn="just" rtl="1">
              <a:buNone/>
            </a:pPr>
            <a:r>
              <a:rPr lang="fa-IR" b="1" i="1" dirty="0">
                <a:cs typeface="B Mitra" panose="00000400000000000000" pitchFamily="2" charset="-78"/>
              </a:rPr>
              <a:t>2 ـ تساوی در رأی‌گیری.</a:t>
            </a:r>
            <a:r>
              <a:rPr lang="fa-IR" dirty="0">
                <a:cs typeface="B Mitra" panose="00000400000000000000" pitchFamily="2" charset="-78"/>
              </a:rPr>
              <a:t> طبق آیین‌نامه، هر یک از اعضای جلسه در مورد هر موضوعی یک‌بار حق رأی دارند. تنها رئیس جلسه در شرایطی که تعداد آرا مساوی باشد دارای حق رأی‌گیری دیگری است و می‌تواند رأی نهایی را صادر کند. </a:t>
            </a:r>
            <a:endParaRPr lang="en-US" dirty="0">
              <a:cs typeface="B Mitra" panose="00000400000000000000" pitchFamily="2" charset="-78"/>
            </a:endParaRPr>
          </a:p>
          <a:p>
            <a:pPr marL="0" indent="0" algn="just" rtl="1">
              <a:buNone/>
            </a:pPr>
            <a:r>
              <a:rPr lang="fa-IR" b="1" i="1" dirty="0">
                <a:cs typeface="B Mitra" panose="00000400000000000000" pitchFamily="2" charset="-78"/>
              </a:rPr>
              <a:t>3 ـ پیشنهادها.</a:t>
            </a:r>
            <a:r>
              <a:rPr lang="fa-IR" dirty="0">
                <a:cs typeface="B Mitra" panose="00000400000000000000" pitchFamily="2" charset="-78"/>
              </a:rPr>
              <a:t> نحوه ارائه و طرح پیشنهادها بهتر است در آیین‌نامه جلسه مشخص شده باشد. در آیین‌نامه می‌توان پیش‌بینی کرد که پیشنهاد به‌صورت کتبی ارائه شود و یا در صورت در اختیار داشتن زمان لازم، در جلسه مطرح گردد</a:t>
            </a:r>
            <a:r>
              <a:rPr lang="en-US" dirty="0">
                <a:cs typeface="B Mitra" panose="00000400000000000000" pitchFamily="2" charset="-78"/>
              </a:rPr>
              <a:t>.</a:t>
            </a:r>
            <a:endParaRPr lang="en-US" dirty="0">
              <a:cs typeface="B Mitra" panose="00000400000000000000" pitchFamily="2" charset="-78"/>
            </a:endParaRPr>
          </a:p>
          <a:p>
            <a:pPr marL="0" indent="0" algn="just" rtl="1">
              <a:buNone/>
            </a:pPr>
            <a:r>
              <a:rPr lang="fa-IR" b="1" i="1" dirty="0">
                <a:cs typeface="B Mitra" panose="00000400000000000000" pitchFamily="2" charset="-78"/>
              </a:rPr>
              <a:t>4 ـ تذکر آیین‌نامه­ای.</a:t>
            </a:r>
            <a:r>
              <a:rPr lang="fa-IR" dirty="0">
                <a:cs typeface="B Mitra" panose="00000400000000000000" pitchFamily="2" charset="-78"/>
              </a:rPr>
              <a:t> هر یک از اعضای جلسه می‌توانند تذکر آیین‌نامه­ای بدهند. رئیس جلسه ملزم به رعایت دقیق مفاد آیین‌نامه است</a:t>
            </a:r>
            <a:r>
              <a:rPr lang="en-US" dirty="0">
                <a:cs typeface="B Mitra" panose="00000400000000000000" pitchFamily="2" charset="-78"/>
              </a:rPr>
              <a:t>.</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4600957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smtClean="0">
                <a:cs typeface="B Mitra" panose="00000400000000000000" pitchFamily="2" charset="-78"/>
              </a:rPr>
              <a:t>محتوای صورت جلسات</a:t>
            </a:r>
            <a:endParaRPr lang="en-US" b="1" dirty="0">
              <a:cs typeface="B Mitra" panose="000004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8681227"/>
              </p:ext>
            </p:extLst>
          </p:nvPr>
        </p:nvGraphicFramePr>
        <p:xfrm>
          <a:off x="1130808" y="2300510"/>
          <a:ext cx="9403079" cy="3632058"/>
        </p:xfrm>
        <a:graphic>
          <a:graphicData uri="http://schemas.openxmlformats.org/drawingml/2006/table">
            <a:tbl>
              <a:tblPr rtl="1" firstRow="1" firstCol="1" bandRow="1">
                <a:tableStyleId>{5C22544A-7EE6-4342-B048-85BDC9FD1C3A}</a:tableStyleId>
              </a:tblPr>
              <a:tblGrid>
                <a:gridCol w="412206"/>
                <a:gridCol w="1924645"/>
                <a:gridCol w="7066228"/>
              </a:tblGrid>
              <a:tr h="254823">
                <a:tc>
                  <a:txBody>
                    <a:bodyPr/>
                    <a:lstStyle/>
                    <a:p>
                      <a:pPr algn="just" rtl="1">
                        <a:lnSpc>
                          <a:spcPct val="115000"/>
                        </a:lnSpc>
                        <a:spcAft>
                          <a:spcPts val="0"/>
                        </a:spcAft>
                      </a:pPr>
                      <a:r>
                        <a:rPr lang="fa-IR" sz="2400">
                          <a:effectLst/>
                          <a:cs typeface="B Mitra" panose="00000400000000000000" pitchFamily="2" charset="-78"/>
                        </a:rPr>
                        <a:t>ر</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محور</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توضیح</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254823">
                <a:tc>
                  <a:txBody>
                    <a:bodyPr/>
                    <a:lstStyle/>
                    <a:p>
                      <a:pPr algn="just" rtl="1">
                        <a:lnSpc>
                          <a:spcPct val="115000"/>
                        </a:lnSpc>
                        <a:spcAft>
                          <a:spcPts val="0"/>
                        </a:spcAft>
                      </a:pPr>
                      <a:r>
                        <a:rPr lang="fa-IR" sz="2400">
                          <a:effectLst/>
                          <a:cs typeface="B Mitra" panose="00000400000000000000" pitchFamily="2" charset="-78"/>
                        </a:rPr>
                        <a:t>1</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عنوان</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a:effectLst/>
                          <a:cs typeface="B Mitra" panose="00000400000000000000" pitchFamily="2" charset="-78"/>
                        </a:rPr>
                        <a:t>تاریخ، محل و نام سازمان ورزشی</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509646">
                <a:tc>
                  <a:txBody>
                    <a:bodyPr/>
                    <a:lstStyle/>
                    <a:p>
                      <a:pPr algn="just" rtl="1">
                        <a:lnSpc>
                          <a:spcPct val="115000"/>
                        </a:lnSpc>
                        <a:spcAft>
                          <a:spcPts val="0"/>
                        </a:spcAft>
                      </a:pPr>
                      <a:r>
                        <a:rPr lang="fa-IR" sz="2400">
                          <a:effectLst/>
                          <a:cs typeface="B Mitra" panose="00000400000000000000" pitchFamily="2" charset="-78"/>
                        </a:rPr>
                        <a:t>2</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فهرست حضار</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a:effectLst/>
                          <a:cs typeface="B Mitra" panose="00000400000000000000" pitchFamily="2" charset="-78"/>
                        </a:rPr>
                        <a:t>افراد حاضر در جلسه </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509646">
                <a:tc>
                  <a:txBody>
                    <a:bodyPr/>
                    <a:lstStyle/>
                    <a:p>
                      <a:pPr algn="just" rtl="1">
                        <a:lnSpc>
                          <a:spcPct val="115000"/>
                        </a:lnSpc>
                        <a:spcAft>
                          <a:spcPts val="0"/>
                        </a:spcAft>
                      </a:pPr>
                      <a:r>
                        <a:rPr lang="fa-IR" sz="2400">
                          <a:effectLst/>
                          <a:cs typeface="B Mitra" panose="00000400000000000000" pitchFamily="2" charset="-78"/>
                        </a:rPr>
                        <a:t>3</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فهرست غایبین</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a:effectLst/>
                          <a:cs typeface="B Mitra" panose="00000400000000000000" pitchFamily="2" charset="-78"/>
                        </a:rPr>
                        <a:t>غایبین با اطلاع قبلی و بدون اطلاع قبلی مشخص می‏شوند.</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254823">
                <a:tc>
                  <a:txBody>
                    <a:bodyPr/>
                    <a:lstStyle/>
                    <a:p>
                      <a:pPr algn="just" rtl="1">
                        <a:lnSpc>
                          <a:spcPct val="115000"/>
                        </a:lnSpc>
                        <a:spcAft>
                          <a:spcPts val="0"/>
                        </a:spcAft>
                      </a:pPr>
                      <a:r>
                        <a:rPr lang="fa-IR" sz="2400">
                          <a:effectLst/>
                          <a:cs typeface="B Mitra" panose="00000400000000000000" pitchFamily="2" charset="-78"/>
                        </a:rPr>
                        <a:t>4</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ctr" rtl="1">
                        <a:lnSpc>
                          <a:spcPct val="115000"/>
                        </a:lnSpc>
                        <a:spcAft>
                          <a:spcPts val="0"/>
                        </a:spcAft>
                      </a:pPr>
                      <a:r>
                        <a:rPr lang="fa-IR" sz="2400">
                          <a:effectLst/>
                          <a:cs typeface="B Mitra" panose="00000400000000000000" pitchFamily="2" charset="-78"/>
                        </a:rPr>
                        <a:t>مصوبات</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a:effectLst/>
                          <a:cs typeface="B Mitra" panose="00000400000000000000" pitchFamily="2" charset="-78"/>
                        </a:rPr>
                        <a:t>اقدامات و نتایج مصوب در جلسه </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509646">
                <a:tc>
                  <a:txBody>
                    <a:bodyPr/>
                    <a:lstStyle/>
                    <a:p>
                      <a:pPr algn="just" rtl="1">
                        <a:lnSpc>
                          <a:spcPct val="115000"/>
                        </a:lnSpc>
                        <a:spcAft>
                          <a:spcPts val="0"/>
                        </a:spcAft>
                      </a:pPr>
                      <a:r>
                        <a:rPr lang="fa-IR" sz="2400">
                          <a:effectLst/>
                          <a:cs typeface="B Mitra" panose="00000400000000000000" pitchFamily="2" charset="-78"/>
                        </a:rPr>
                        <a:t>5</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just" rtl="1">
                        <a:lnSpc>
                          <a:spcPct val="115000"/>
                        </a:lnSpc>
                        <a:spcAft>
                          <a:spcPts val="0"/>
                        </a:spcAft>
                      </a:pPr>
                      <a:r>
                        <a:rPr lang="fa-IR" sz="2400">
                          <a:effectLst/>
                          <a:cs typeface="B Mitra" panose="00000400000000000000" pitchFamily="2" charset="-78"/>
                        </a:rPr>
                        <a:t>نکات خارج از دستور</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a:effectLst/>
                          <a:cs typeface="B Mitra" panose="00000400000000000000" pitchFamily="2" charset="-78"/>
                        </a:rPr>
                        <a:t>مواردی که در خارج از دستور جلسه مطرح شده‌اند.</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r h="764469">
                <a:tc>
                  <a:txBody>
                    <a:bodyPr/>
                    <a:lstStyle/>
                    <a:p>
                      <a:pPr algn="just" rtl="1">
                        <a:lnSpc>
                          <a:spcPct val="115000"/>
                        </a:lnSpc>
                        <a:spcAft>
                          <a:spcPts val="0"/>
                        </a:spcAft>
                      </a:pPr>
                      <a:r>
                        <a:rPr lang="fa-IR" sz="2400">
                          <a:effectLst/>
                          <a:cs typeface="B Mitra" panose="00000400000000000000" pitchFamily="2" charset="-78"/>
                        </a:rPr>
                        <a:t>6</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algn="just" rtl="1">
                        <a:lnSpc>
                          <a:spcPct val="115000"/>
                        </a:lnSpc>
                        <a:spcAft>
                          <a:spcPts val="0"/>
                        </a:spcAft>
                      </a:pPr>
                      <a:r>
                        <a:rPr lang="fa-IR" sz="2400">
                          <a:effectLst/>
                          <a:cs typeface="B Mitra" panose="00000400000000000000" pitchFamily="2" charset="-78"/>
                        </a:rPr>
                        <a:t>تاریخ و دستور جلسه بعد</a:t>
                      </a:r>
                      <a:endParaRPr lang="en-US" sz="200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c>
                  <a:txBody>
                    <a:bodyPr/>
                    <a:lstStyle/>
                    <a:p>
                      <a:pPr marL="342900" lvl="0" indent="-342900" algn="just" rtl="1">
                        <a:lnSpc>
                          <a:spcPct val="115000"/>
                        </a:lnSpc>
                        <a:spcAft>
                          <a:spcPts val="0"/>
                        </a:spcAft>
                        <a:buFont typeface="Symbol" panose="05050102010706020507" pitchFamily="18" charset="2"/>
                        <a:buChar char=""/>
                      </a:pPr>
                      <a:r>
                        <a:rPr lang="fa-IR" sz="2400" dirty="0">
                          <a:effectLst/>
                          <a:cs typeface="B Mitra" panose="00000400000000000000" pitchFamily="2" charset="-78"/>
                        </a:rPr>
                        <a:t>در صورت نیاز به جلسه و دستور بعدی، در صورت‌جلسه مشخص شود. </a:t>
                      </a:r>
                      <a:endParaRPr lang="en-US" sz="20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tc>
              </a:tr>
            </a:tbl>
          </a:graphicData>
        </a:graphic>
      </p:graphicFrame>
    </p:spTree>
    <p:extLst>
      <p:ext uri="{BB962C8B-B14F-4D97-AF65-F5344CB8AC3E}">
        <p14:creationId xmlns:p14="http://schemas.microsoft.com/office/powerpoint/2010/main" val="244421095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400" b="1" dirty="0" smtClean="0">
              <a:cs typeface="B Mitra" panose="00000400000000000000" pitchFamily="2" charset="-78"/>
            </a:endParaRPr>
          </a:p>
          <a:p>
            <a:pPr marL="0" indent="0" algn="ctr" rtl="1">
              <a:buNone/>
            </a:pPr>
            <a:endParaRPr lang="fa-IR" sz="4400" b="1" dirty="0">
              <a:cs typeface="B Mitra" panose="00000400000000000000" pitchFamily="2" charset="-78"/>
            </a:endParaRPr>
          </a:p>
          <a:p>
            <a:pPr marL="0" indent="0" algn="ctr" rtl="1">
              <a:buNone/>
            </a:pPr>
            <a:r>
              <a:rPr lang="fa-IR" sz="4400" b="1" dirty="0" smtClean="0">
                <a:cs typeface="B Mitra" panose="00000400000000000000" pitchFamily="2" charset="-78"/>
              </a:rPr>
              <a:t>فصل </a:t>
            </a:r>
            <a:r>
              <a:rPr lang="fa-IR" sz="4400" b="1" dirty="0">
                <a:cs typeface="B Mitra" panose="00000400000000000000" pitchFamily="2" charset="-78"/>
              </a:rPr>
              <a:t>دوازدهم:</a:t>
            </a:r>
          </a:p>
          <a:p>
            <a:pPr marL="0" indent="0" algn="ctr" rtl="1">
              <a:buNone/>
            </a:pPr>
            <a:r>
              <a:rPr lang="fa-IR" sz="4800" b="1" dirty="0">
                <a:cs typeface="B Mitra" panose="00000400000000000000" pitchFamily="2" charset="-78"/>
              </a:rPr>
              <a:t>فرایند تصمیم‌گیری و حل مسئله</a:t>
            </a:r>
            <a:endParaRPr lang="en-US" sz="4800" b="1" dirty="0">
              <a:cs typeface="B Mitra" panose="00000400000000000000" pitchFamily="2" charset="-78"/>
            </a:endParaRPr>
          </a:p>
        </p:txBody>
      </p:sp>
    </p:spTree>
    <p:extLst>
      <p:ext uri="{BB962C8B-B14F-4D97-AF65-F5344CB8AC3E}">
        <p14:creationId xmlns:p14="http://schemas.microsoft.com/office/powerpoint/2010/main" val="40347622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smtClean="0">
                <a:cs typeface="B Mitra" panose="00000400000000000000" pitchFamily="2" charset="-78"/>
              </a:rPr>
              <a:t>تصمیم گیری چیست؟</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از نظر مینتزبرگ(1973)، تصمیم­گیری از مهم‌ترین وظایف مدیران است و حتی برخی تصمیم­گیری را تنها فرایند بسیار مهم در سازمان می­دانند. </a:t>
            </a:r>
            <a:endParaRPr lang="fa-IR" dirty="0" smtClean="0">
              <a:cs typeface="B Mitra" panose="00000400000000000000" pitchFamily="2" charset="-78"/>
            </a:endParaRPr>
          </a:p>
          <a:p>
            <a:pPr algn="just" rtl="1"/>
            <a:r>
              <a:rPr lang="fa-IR" dirty="0" smtClean="0">
                <a:cs typeface="B Mitra" panose="00000400000000000000" pitchFamily="2" charset="-78"/>
              </a:rPr>
              <a:t>پیتر </a:t>
            </a:r>
            <a:r>
              <a:rPr lang="fa-IR" dirty="0">
                <a:cs typeface="B Mitra" panose="00000400000000000000" pitchFamily="2" charset="-78"/>
              </a:rPr>
              <a:t>دراکر(1966)، تصمیم­گیری را داوری و قضاوت یا انتخاب یک راه‌حل از میان راه‌حل‌ها یا چاره­جویی­های جایگزین تعریف می‌کند. </a:t>
            </a:r>
            <a:endParaRPr lang="en-US" dirty="0">
              <a:cs typeface="B Mitra" panose="00000400000000000000" pitchFamily="2" charset="-78"/>
            </a:endParaRPr>
          </a:p>
          <a:p>
            <a:pPr algn="just" rtl="1"/>
            <a:r>
              <a:rPr lang="fa-IR" dirty="0" smtClean="0">
                <a:cs typeface="B Mitra" panose="00000400000000000000" pitchFamily="2" charset="-78"/>
              </a:rPr>
              <a:t>هربرت </a:t>
            </a:r>
            <a:r>
              <a:rPr lang="fa-IR" dirty="0">
                <a:cs typeface="B Mitra" panose="00000400000000000000" pitchFamily="2" charset="-78"/>
              </a:rPr>
              <a:t>سایمون(1960)، مدیریت و تصمیم­گیری را </a:t>
            </a:r>
            <a:r>
              <a:rPr lang="fa-IR" u="sng" dirty="0">
                <a:cs typeface="B Mitra" panose="00000400000000000000" pitchFamily="2" charset="-78"/>
              </a:rPr>
              <a:t>مترادف</a:t>
            </a:r>
            <a:r>
              <a:rPr lang="fa-IR" dirty="0">
                <a:cs typeface="B Mitra" panose="00000400000000000000" pitchFamily="2" charset="-78"/>
              </a:rPr>
              <a:t> هم می­داند و ازنظر او مدیریت چیزی جز تصمیم­گیری نیست و شاید به همین دلیل، برخی تصمیم­گیری را جزو وظائف مدیران در نظر نمی­گیرند و آن را وظیفه­ای خاص تلقی نمی­کنند. </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 y="4572000"/>
            <a:ext cx="5440680" cy="2072640"/>
          </a:xfrm>
          <a:prstGeom prst="rect">
            <a:avLst/>
          </a:prstGeom>
        </p:spPr>
      </p:pic>
    </p:spTree>
    <p:extLst>
      <p:ext uri="{BB962C8B-B14F-4D97-AF65-F5344CB8AC3E}">
        <p14:creationId xmlns:p14="http://schemas.microsoft.com/office/powerpoint/2010/main" val="271396700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smtClean="0">
                <a:cs typeface="B Mitra" panose="00000400000000000000" pitchFamily="2" charset="-78"/>
              </a:rPr>
              <a:t>مراحل تصمیم گیری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a:cs typeface="B Mitra" panose="00000400000000000000" pitchFamily="2" charset="-78"/>
              </a:rPr>
              <a:t>هربرت سایمون(1960) چهار گام مشخص را در تصمیم‌گیری برشمرده است: </a:t>
            </a:r>
            <a:endParaRPr lang="en-US" dirty="0">
              <a:cs typeface="B Mitra" panose="00000400000000000000" pitchFamily="2" charset="-78"/>
            </a:endParaRPr>
          </a:p>
          <a:p>
            <a:pPr marL="0" indent="0" algn="just" rtl="1">
              <a:buNone/>
            </a:pPr>
            <a:r>
              <a:rPr lang="fa-IR" dirty="0">
                <a:cs typeface="B Mitra" panose="00000400000000000000" pitchFamily="2" charset="-78"/>
              </a:rPr>
              <a:t>1) هوشمندی</a:t>
            </a:r>
            <a:endParaRPr lang="en-US" dirty="0">
              <a:cs typeface="B Mitra" panose="00000400000000000000" pitchFamily="2" charset="-78"/>
            </a:endParaRPr>
          </a:p>
          <a:p>
            <a:pPr marL="0" indent="0" algn="just" rtl="1">
              <a:buNone/>
            </a:pPr>
            <a:r>
              <a:rPr lang="fa-IR" dirty="0">
                <a:cs typeface="B Mitra" panose="00000400000000000000" pitchFamily="2" charset="-78"/>
              </a:rPr>
              <a:t>2) طراحی</a:t>
            </a:r>
            <a:endParaRPr lang="en-US" dirty="0">
              <a:cs typeface="B Mitra" panose="00000400000000000000" pitchFamily="2" charset="-78"/>
            </a:endParaRPr>
          </a:p>
          <a:p>
            <a:pPr marL="0" indent="0" algn="just" rtl="1">
              <a:buNone/>
            </a:pPr>
            <a:r>
              <a:rPr lang="fa-IR" dirty="0">
                <a:cs typeface="B Mitra" panose="00000400000000000000" pitchFamily="2" charset="-78"/>
              </a:rPr>
              <a:t>3) گزینش</a:t>
            </a:r>
            <a:endParaRPr lang="en-US" dirty="0">
              <a:cs typeface="B Mitra" panose="00000400000000000000" pitchFamily="2" charset="-78"/>
            </a:endParaRPr>
          </a:p>
          <a:p>
            <a:pPr marL="0" indent="0" algn="just" rtl="1">
              <a:buNone/>
            </a:pPr>
            <a:r>
              <a:rPr lang="fa-IR" dirty="0">
                <a:cs typeface="B Mitra" panose="00000400000000000000" pitchFamily="2" charset="-78"/>
              </a:rPr>
              <a:t>4) اجرا</a:t>
            </a:r>
            <a:endParaRPr lang="en-US" dirty="0">
              <a:cs typeface="B Mitra" panose="00000400000000000000" pitchFamily="2" charset="-78"/>
            </a:endParaRPr>
          </a:p>
          <a:p>
            <a:pPr marL="0" indent="0" algn="just" rtl="1">
              <a:buNone/>
            </a:pPr>
            <a:r>
              <a:rPr lang="fa-IR" b="1" dirty="0">
                <a:cs typeface="B Mitra" panose="00000400000000000000" pitchFamily="2" charset="-78"/>
              </a:rPr>
              <a:t>گام هوشمندی شامل </a:t>
            </a:r>
            <a:r>
              <a:rPr lang="fa-IR" dirty="0">
                <a:cs typeface="B Mitra" panose="00000400000000000000" pitchFamily="2" charset="-78"/>
              </a:rPr>
              <a:t>شناسایی و تشخیص وجود مسئله‌ای در سازمان است. </a:t>
            </a:r>
            <a:r>
              <a:rPr lang="fa-IR" b="1" dirty="0" smtClean="0">
                <a:cs typeface="B Mitra" panose="00000400000000000000" pitchFamily="2" charset="-78"/>
              </a:rPr>
              <a:t>در </a:t>
            </a:r>
            <a:r>
              <a:rPr lang="fa-IR" b="1" dirty="0">
                <a:cs typeface="B Mitra" panose="00000400000000000000" pitchFamily="2" charset="-78"/>
              </a:rPr>
              <a:t>گام طراحی</a:t>
            </a:r>
            <a:r>
              <a:rPr lang="fa-IR" dirty="0">
                <a:cs typeface="B Mitra" panose="00000400000000000000" pitchFamily="2" charset="-78"/>
              </a:rPr>
              <a:t>، هوشمندی بیشتر باید به کار رود تا راه‌حل‌ها درست بررسی و ارزیابی گردد. در این گام به اطلاعات دقیق‌تر و مشخص‌تری نیاز است. نظام‌های محدود پشتیبانی در این گام بسیار سودمندند؛ زیرا می‌توانند با الگوهای ساده، با سرعت و با داده‌های کمتری به کمک مدیران بیابند. </a:t>
            </a:r>
            <a:r>
              <a:rPr lang="fa-IR" b="1" dirty="0" smtClean="0">
                <a:cs typeface="B Mitra" panose="00000400000000000000" pitchFamily="2" charset="-78"/>
              </a:rPr>
              <a:t>گام </a:t>
            </a:r>
            <a:r>
              <a:rPr lang="fa-IR" b="1" dirty="0">
                <a:cs typeface="B Mitra" panose="00000400000000000000" pitchFamily="2" charset="-78"/>
              </a:rPr>
              <a:t>سوم</a:t>
            </a:r>
            <a:r>
              <a:rPr lang="fa-IR" dirty="0">
                <a:cs typeface="B Mitra" panose="00000400000000000000" pitchFamily="2" charset="-78"/>
              </a:rPr>
              <a:t>، گزینش مناسب‌ترین راه‌حل است. </a:t>
            </a:r>
            <a:r>
              <a:rPr lang="fa-IR" b="1" dirty="0" smtClean="0">
                <a:cs typeface="B Mitra" panose="00000400000000000000" pitchFamily="2" charset="-78"/>
              </a:rPr>
              <a:t>گام </a:t>
            </a:r>
            <a:r>
              <a:rPr lang="fa-IR" b="1" dirty="0">
                <a:cs typeface="B Mitra" panose="00000400000000000000" pitchFamily="2" charset="-78"/>
              </a:rPr>
              <a:t>آخر</a:t>
            </a:r>
            <a:r>
              <a:rPr lang="fa-IR" dirty="0">
                <a:cs typeface="B Mitra" panose="00000400000000000000" pitchFamily="2" charset="-78"/>
              </a:rPr>
              <a:t> در تصمیم‌گیری اجراست</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endParaRPr lang="en-US" dirty="0">
              <a:cs typeface="B Mitra" panose="00000400000000000000" pitchFamily="2" charset="-78"/>
            </a:endParaRPr>
          </a:p>
          <a:p>
            <a:pPr algn="just" rtl="1">
              <a:buFont typeface="Wingdings" panose="05000000000000000000" pitchFamily="2" charset="2"/>
              <a:buChar char="q"/>
            </a:pPr>
            <a:r>
              <a:rPr lang="fa-IR" b="1" dirty="0" smtClean="0">
                <a:solidFill>
                  <a:srgbClr val="FF0000"/>
                </a:solidFill>
                <a:cs typeface="B Mitra" panose="00000400000000000000" pitchFamily="2" charset="-78"/>
              </a:rPr>
              <a:t>نکته: </a:t>
            </a:r>
            <a:r>
              <a:rPr lang="fa-IR" dirty="0" smtClean="0">
                <a:solidFill>
                  <a:srgbClr val="FF0000"/>
                </a:solidFill>
                <a:cs typeface="B Mitra" panose="00000400000000000000" pitchFamily="2" charset="-78"/>
              </a:rPr>
              <a:t>مراحل تصمیم گیری به صورت کلی عبارتند از: شناسایی وضعیت، ایجاد بدیل، ارزیابی و انتخاب، اجرا و پیگیری</a:t>
            </a:r>
            <a:endParaRPr lang="en-US" dirty="0">
              <a:solidFill>
                <a:srgbClr val="FF0000"/>
              </a:solidFill>
              <a:effectLst/>
              <a:cs typeface="B Mitra"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 y="1954849"/>
            <a:ext cx="3098800" cy="1601152"/>
          </a:xfrm>
          <a:prstGeom prst="rect">
            <a:avLst/>
          </a:prstGeom>
        </p:spPr>
      </p:pic>
    </p:spTree>
    <p:extLst>
      <p:ext uri="{BB962C8B-B14F-4D97-AF65-F5344CB8AC3E}">
        <p14:creationId xmlns:p14="http://schemas.microsoft.com/office/powerpoint/2010/main" val="319421227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a:cs typeface="B Mitra" panose="00000400000000000000" pitchFamily="2" charset="-78"/>
              </a:rPr>
              <a:t>انواع تصمیم­گیری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10000"/>
          </a:bodyPr>
          <a:lstStyle/>
          <a:p>
            <a:pPr marL="0" indent="0" algn="just" rtl="1">
              <a:buNone/>
            </a:pPr>
            <a:r>
              <a:rPr lang="fa-IR" dirty="0">
                <a:cs typeface="B Mitra" panose="00000400000000000000" pitchFamily="2" charset="-78"/>
              </a:rPr>
              <a:t>از دیدگاه </a:t>
            </a:r>
            <a:r>
              <a:rPr lang="fa-IR" dirty="0" smtClean="0">
                <a:cs typeface="B Mitra" panose="00000400000000000000" pitchFamily="2" charset="-78"/>
              </a:rPr>
              <a:t>سایمون(1960)، </a:t>
            </a:r>
            <a:r>
              <a:rPr lang="fa-IR" dirty="0">
                <a:cs typeface="B Mitra" panose="00000400000000000000" pitchFamily="2" charset="-78"/>
              </a:rPr>
              <a:t>تصمیمات مدیران برنامه­ریزی­شده و برنامه‌ریزی‌شده است. این تصمیمات به شرح زیر است:</a:t>
            </a:r>
            <a:endParaRPr lang="en-US" dirty="0">
              <a:cs typeface="B Mitra" panose="00000400000000000000" pitchFamily="2" charset="-78"/>
            </a:endParaRPr>
          </a:p>
          <a:p>
            <a:pPr marL="0" indent="0" algn="just" rtl="1">
              <a:buNone/>
            </a:pPr>
            <a:r>
              <a:rPr lang="fa-IR" b="1" dirty="0">
                <a:cs typeface="B Mitra" panose="00000400000000000000" pitchFamily="2" charset="-78"/>
              </a:rPr>
              <a:t>1. تصمیمات برنامه­ریزی­شده: </a:t>
            </a:r>
            <a:r>
              <a:rPr lang="fa-IR" dirty="0">
                <a:cs typeface="B Mitra" panose="00000400000000000000" pitchFamily="2" charset="-78"/>
              </a:rPr>
              <a:t>این نوع تصمیمات، تکراری و عادی(روزمره) هستند و بر پایه روش­ها و فرآیندهای مشخص و تجارب قبلی مدیر اتخاذ می­شود. معمولاً هنگامی از تصمیمات برنامه­ریزی­شده استفاده می­شود که مسائل و مشکلات از ساختار خوبی برخوردار هستند، </a:t>
            </a:r>
            <a:r>
              <a:rPr lang="fa-IR" u="sng" dirty="0">
                <a:cs typeface="B Mitra" panose="00000400000000000000" pitchFamily="2" charset="-78"/>
              </a:rPr>
              <a:t>اطلاعات کافی </a:t>
            </a:r>
            <a:r>
              <a:rPr lang="fa-IR" dirty="0">
                <a:cs typeface="B Mitra" panose="00000400000000000000" pitchFamily="2" charset="-78"/>
              </a:rPr>
              <a:t>درباره آن‌ها وجود دارد و راه­حل­های جایگزین و روشنی وجود دارد که اعتبار آن‌ها نسبتاً مشخص است. در تصمیمات برنامه‌ریزی‌شده، سیاست­ها و رویه­های کاملاً روشن و تعریف‌شده‌ای وجود دارد و مدیر هم می­تواند بر اساس تجارب گذشته تصمیم­گیری کند. </a:t>
            </a:r>
            <a:endParaRPr lang="en-US" dirty="0">
              <a:cs typeface="B Mitra" panose="00000400000000000000" pitchFamily="2" charset="-78"/>
            </a:endParaRPr>
          </a:p>
          <a:p>
            <a:pPr algn="just"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تصمیمات برنامه‌ریزی‌شده در سطح مدیران میانی و عملیاتی سازمان‌های ورزشی بسیار متداول است. </a:t>
            </a:r>
            <a:endParaRPr lang="en-US" dirty="0">
              <a:solidFill>
                <a:srgbClr val="FF0000"/>
              </a:solidFill>
              <a:cs typeface="B Mitra" panose="00000400000000000000" pitchFamily="2" charset="-78"/>
            </a:endParaRPr>
          </a:p>
          <a:p>
            <a:pPr marL="0" indent="0" algn="just" rtl="1">
              <a:buNone/>
            </a:pPr>
            <a:r>
              <a:rPr lang="fa-IR" b="1" dirty="0">
                <a:cs typeface="B Mitra" panose="00000400000000000000" pitchFamily="2" charset="-78"/>
              </a:rPr>
              <a:t>2. تصمیمات برنامه‌ریزی نشده: </a:t>
            </a:r>
            <a:r>
              <a:rPr lang="fa-IR" dirty="0">
                <a:cs typeface="B Mitra" panose="00000400000000000000" pitchFamily="2" charset="-78"/>
              </a:rPr>
              <a:t>این نوع تصمیمات، جدید یا بی­مانند هستند. در اتخاذ این نوع تصمیمات هیچ روش یا رویه مشخصی وجود ندارد. اغلب سازمان ورزشی با این نوع تصمیمات رو­به­رو هستند که راه‌حل‌های(گزینه­ها) روشنی برای انتخاب وجود ندارند. تصمیمات برنامه­ریزی­نشده به خاطر تازگی و جدید بودنشان، بیشتر به‌وسیله </a:t>
            </a:r>
            <a:r>
              <a:rPr lang="fa-IR" u="sng" dirty="0">
                <a:cs typeface="B Mitra" panose="00000400000000000000" pitchFamily="2" charset="-78"/>
              </a:rPr>
              <a:t>مدیران ارشد</a:t>
            </a:r>
            <a:r>
              <a:rPr lang="fa-IR" dirty="0">
                <a:cs typeface="B Mitra" panose="00000400000000000000" pitchFamily="2" charset="-78"/>
              </a:rPr>
              <a:t> یا کارکنان متخصص و آموزش­دیده گرفته می­شوند. </a:t>
            </a:r>
            <a:endParaRPr lang="en-US" dirty="0">
              <a:cs typeface="B Mitra" panose="00000400000000000000" pitchFamily="2" charset="-78"/>
            </a:endParaRPr>
          </a:p>
          <a:p>
            <a:pPr algn="just"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مسائل و مشکلات با ساختار خوب در سطح پایین سازمان و به‌صورت تصمیم برنامه‌ریزی‌شده حل می‌شود.</a:t>
            </a:r>
            <a:endParaRPr lang="en-US" dirty="0">
              <a:solidFill>
                <a:srgbClr val="FF0000"/>
              </a:solidFill>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282922635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lgn="ctr"/>
            <a:r>
              <a:rPr lang="fa-IR" b="1" dirty="0" smtClean="0">
                <a:cs typeface="B Mitra" panose="00000400000000000000" pitchFamily="2" charset="-78"/>
              </a:rPr>
              <a:t>روش های حل مسئله</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algn="just" rtl="1"/>
            <a:r>
              <a:rPr lang="fa-IR" dirty="0">
                <a:cs typeface="B Mitra" panose="00000400000000000000" pitchFamily="2" charset="-78"/>
              </a:rPr>
              <a:t>معمولاً مسائل در جریان کار و اجرای طرحی مشخص، به دو صورت بروز می‌کند: آنی یا فوری عارض می‌گردد یا اینکه به‌مرورزمان پدید می‌آید. بروز مسئله در سازمان در هر دو شکل موجبات بروز فشار عصبی بر مدیریت و احتمالاً ایجاد تنش در بین کارکنان خواهد شد. هراندازه سرعت پدید آمدن مسئله در سازمان بیشتر باشد، شدت فشار عصبی و اضطراب قوی‌تر خواهد بود و به همین نسبت نحوه حل آن مسئله مشکل‌تر به نظر می‌رسد.</a:t>
            </a:r>
            <a:endParaRPr lang="en-US" dirty="0">
              <a:cs typeface="B Mitra" panose="00000400000000000000" pitchFamily="2" charset="-78"/>
            </a:endParaRPr>
          </a:p>
          <a:p>
            <a:pPr algn="just" rtl="1"/>
            <a:r>
              <a:rPr lang="fa-IR" b="1" i="1" dirty="0" smtClean="0">
                <a:cs typeface="B Mitra" panose="00000400000000000000" pitchFamily="2" charset="-78"/>
              </a:rPr>
              <a:t>مراحل </a:t>
            </a:r>
            <a:r>
              <a:rPr lang="fa-IR" b="1" i="1" dirty="0">
                <a:cs typeface="B Mitra" panose="00000400000000000000" pitchFamily="2" charset="-78"/>
              </a:rPr>
              <a:t>هفتگانه حل مسئله عبارت است از:</a:t>
            </a:r>
            <a:endParaRPr lang="en-US" b="1" dirty="0">
              <a:cs typeface="B Mitra" panose="00000400000000000000" pitchFamily="2" charset="-78"/>
            </a:endParaRPr>
          </a:p>
          <a:p>
            <a:pPr marL="0" indent="0" algn="just" rtl="1">
              <a:buNone/>
            </a:pPr>
            <a:r>
              <a:rPr lang="fa-IR" i="1" dirty="0">
                <a:cs typeface="B Mitra" panose="00000400000000000000" pitchFamily="2" charset="-78"/>
              </a:rPr>
              <a:t>1</a:t>
            </a:r>
            <a:r>
              <a:rPr lang="fa-IR" dirty="0">
                <a:cs typeface="B Mitra" panose="00000400000000000000" pitchFamily="2" charset="-78"/>
              </a:rPr>
              <a:t>) شناخت و تعریف مسئله؛</a:t>
            </a:r>
            <a:endParaRPr lang="en-US" dirty="0">
              <a:cs typeface="B Mitra" panose="00000400000000000000" pitchFamily="2" charset="-78"/>
            </a:endParaRPr>
          </a:p>
          <a:p>
            <a:pPr marL="0" indent="0" algn="just" rtl="1">
              <a:buNone/>
            </a:pPr>
            <a:r>
              <a:rPr lang="fa-IR" dirty="0">
                <a:cs typeface="B Mitra" panose="00000400000000000000" pitchFamily="2" charset="-78"/>
              </a:rPr>
              <a:t>2) بررسی و تجزیه مسئله؛</a:t>
            </a:r>
            <a:endParaRPr lang="en-US" dirty="0">
              <a:cs typeface="B Mitra" panose="00000400000000000000" pitchFamily="2" charset="-78"/>
            </a:endParaRPr>
          </a:p>
          <a:p>
            <a:pPr marL="0" indent="0" algn="just" rtl="1">
              <a:buNone/>
            </a:pPr>
            <a:r>
              <a:rPr lang="fa-IR" dirty="0">
                <a:cs typeface="B Mitra" panose="00000400000000000000" pitchFamily="2" charset="-78"/>
              </a:rPr>
              <a:t>3) مطالعه و بررسی راه‌حل‌های ممکن؛</a:t>
            </a:r>
            <a:endParaRPr lang="en-US" dirty="0">
              <a:cs typeface="B Mitra" panose="00000400000000000000" pitchFamily="2" charset="-78"/>
            </a:endParaRPr>
          </a:p>
          <a:p>
            <a:pPr marL="0" indent="0" algn="just" rtl="1">
              <a:buNone/>
            </a:pPr>
            <a:r>
              <a:rPr lang="fa-IR" dirty="0">
                <a:cs typeface="B Mitra" panose="00000400000000000000" pitchFamily="2" charset="-78"/>
              </a:rPr>
              <a:t>4) گزینش و انتخاب راه‌حل مناسب؛</a:t>
            </a:r>
            <a:endParaRPr lang="en-US" dirty="0">
              <a:cs typeface="B Mitra" panose="00000400000000000000" pitchFamily="2" charset="-78"/>
            </a:endParaRPr>
          </a:p>
          <a:p>
            <a:pPr marL="0" indent="0" algn="just" rtl="1">
              <a:buNone/>
            </a:pPr>
            <a:r>
              <a:rPr lang="fa-IR" dirty="0">
                <a:cs typeface="B Mitra" panose="00000400000000000000" pitchFamily="2" charset="-78"/>
              </a:rPr>
              <a:t>5) اجرای راه‌حل انتخاب‌شده؛</a:t>
            </a:r>
            <a:endParaRPr lang="en-US" dirty="0">
              <a:cs typeface="B Mitra" panose="00000400000000000000" pitchFamily="2" charset="-78"/>
            </a:endParaRPr>
          </a:p>
          <a:p>
            <a:pPr marL="0" indent="0" algn="just" rtl="1">
              <a:buNone/>
            </a:pPr>
            <a:r>
              <a:rPr lang="fa-IR" dirty="0">
                <a:cs typeface="B Mitra" panose="00000400000000000000" pitchFamily="2" charset="-78"/>
              </a:rPr>
              <a:t>6) ارزشیابی از کار انجام‌شده؛</a:t>
            </a:r>
            <a:endParaRPr lang="en-US" dirty="0">
              <a:cs typeface="B Mitra" panose="00000400000000000000" pitchFamily="2" charset="-78"/>
            </a:endParaRPr>
          </a:p>
          <a:p>
            <a:pPr marL="0" indent="0" algn="just" rtl="1">
              <a:buNone/>
            </a:pPr>
            <a:r>
              <a:rPr lang="fa-IR" dirty="0">
                <a:cs typeface="B Mitra" panose="00000400000000000000" pitchFamily="2" charset="-78"/>
              </a:rPr>
              <a:t>7) تهیه گزارش نهایی.</a:t>
            </a:r>
            <a:endParaRPr lang="en-US" dirty="0">
              <a:cs typeface="B Mitra" panose="00000400000000000000" pitchFamily="2" charset="-78"/>
            </a:endParaRPr>
          </a:p>
          <a:p>
            <a:pPr algn="just" rtl="1"/>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80" y="3144044"/>
            <a:ext cx="4848860" cy="3117124"/>
          </a:xfrm>
          <a:prstGeom prst="rect">
            <a:avLst/>
          </a:prstGeom>
        </p:spPr>
      </p:pic>
    </p:spTree>
    <p:extLst>
      <p:ext uri="{BB962C8B-B14F-4D97-AF65-F5344CB8AC3E}">
        <p14:creationId xmlns:p14="http://schemas.microsoft.com/office/powerpoint/2010/main" val="145693243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pPr algn="ctr" rtl="1"/>
            <a:r>
              <a:rPr lang="fa-IR" sz="4000" b="1" dirty="0"/>
              <a:t>تکنیک شش کلاه تفکر در جلسات </a:t>
            </a:r>
            <a:r>
              <a:rPr lang="fa-IR" sz="4000" b="1" dirty="0" smtClean="0"/>
              <a:t>تصمیم‌گیری و حل مسئله</a:t>
            </a:r>
            <a:endParaRPr lang="en-US" sz="4000" dirty="0"/>
          </a:p>
        </p:txBody>
      </p:sp>
      <p:sp>
        <p:nvSpPr>
          <p:cNvPr id="3" name="Content Placeholder 2"/>
          <p:cNvSpPr>
            <a:spLocks noGrp="1"/>
          </p:cNvSpPr>
          <p:nvPr>
            <p:ph idx="1"/>
          </p:nvPr>
        </p:nvSpPr>
        <p:spPr/>
        <p:txBody>
          <a:bodyPr>
            <a:normAutofit/>
          </a:bodyPr>
          <a:lstStyle/>
          <a:p>
            <a:pPr algn="just" rtl="1"/>
            <a:r>
              <a:rPr lang="fa-IR" sz="2400" dirty="0">
                <a:cs typeface="B Mitra" panose="00000400000000000000" pitchFamily="2" charset="-78"/>
              </a:rPr>
              <a:t>تكنيك شش كلاه تفكر به‌منظور مديريت اثربخش اندیشه‌ها در جلسات، مورد استفاده قرار می‌گیرد. اين تكنيك از شش كلاه با رنگ‌های سفيد، قرمز، سياه، زرد، سبز و آبي كه هر رنگ نشان از نوع اصول و شاخص‌های حاكم در هر كلاه است، تشكيل شده است. منظور از كلاه در اين روش، برگزيدن شیوه‌ای خاص از حالت روحي و يا نقش اجتماعي و نوع تفكر مرتبط با آن است. به تعبير ديگر با سر گذاشتن هر كلاه، هر فرد نقش خاص آن كلاه را در فرايند حل خلاق مسئله در جلسه ايفا خواهد </a:t>
            </a:r>
            <a:r>
              <a:rPr lang="fa-IR" sz="2400" dirty="0" smtClean="0">
                <a:cs typeface="B Mitra" panose="00000400000000000000" pitchFamily="2" charset="-78"/>
              </a:rPr>
              <a:t>كرد.</a:t>
            </a:r>
            <a:endParaRPr lang="en-US" sz="2400" dirty="0">
              <a:cs typeface="B Mitra" panose="00000400000000000000" pitchFamily="2" charset="-78"/>
            </a:endParaRPr>
          </a:p>
        </p:txBody>
      </p:sp>
      <p:pic>
        <p:nvPicPr>
          <p:cNvPr id="4" name="Picture 3"/>
          <p:cNvPicPr/>
          <p:nvPr/>
        </p:nvPicPr>
        <p:blipFill>
          <a:blip r:embed="rId2"/>
          <a:stretch>
            <a:fillRect/>
          </a:stretch>
        </p:blipFill>
        <p:spPr>
          <a:xfrm>
            <a:off x="1009713" y="3572192"/>
            <a:ext cx="7256463" cy="2904300"/>
          </a:xfrm>
          <a:prstGeom prst="rect">
            <a:avLst/>
          </a:prstGeom>
        </p:spPr>
      </p:pic>
    </p:spTree>
    <p:extLst>
      <p:ext uri="{BB962C8B-B14F-4D97-AF65-F5344CB8AC3E}">
        <p14:creationId xmlns:p14="http://schemas.microsoft.com/office/powerpoint/2010/main" val="410580024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400" b="1" dirty="0" smtClean="0">
              <a:cs typeface="B Mitra" panose="00000400000000000000" pitchFamily="2" charset="-78"/>
            </a:endParaRPr>
          </a:p>
          <a:p>
            <a:pPr marL="0" indent="0" algn="ctr" rtl="1">
              <a:buNone/>
            </a:pPr>
            <a:endParaRPr lang="fa-IR" sz="4400" b="1" dirty="0">
              <a:cs typeface="B Mitra" panose="00000400000000000000" pitchFamily="2" charset="-78"/>
            </a:endParaRPr>
          </a:p>
          <a:p>
            <a:pPr marL="0" indent="0" algn="ctr" rtl="1">
              <a:buNone/>
            </a:pPr>
            <a:r>
              <a:rPr lang="fa-IR" sz="4400" b="1" dirty="0" smtClean="0">
                <a:cs typeface="B Mitra" panose="00000400000000000000" pitchFamily="2" charset="-78"/>
              </a:rPr>
              <a:t>فصل سیزدهم:</a:t>
            </a:r>
            <a:endParaRPr lang="fa-IR" sz="4400" b="1" dirty="0">
              <a:cs typeface="B Mitra" panose="00000400000000000000" pitchFamily="2" charset="-78"/>
            </a:endParaRPr>
          </a:p>
          <a:p>
            <a:pPr marL="0" indent="0" algn="ctr" rtl="1">
              <a:buNone/>
            </a:pPr>
            <a:r>
              <a:rPr lang="fa-IR" sz="4800" b="1" dirty="0" smtClean="0">
                <a:cs typeface="B Mitra" panose="00000400000000000000" pitchFamily="2" charset="-78"/>
              </a:rPr>
              <a:t>مدیریت مالی و بودجه ریزی در ورزش</a:t>
            </a:r>
            <a:endParaRPr lang="en-US" sz="4800" b="1" dirty="0">
              <a:cs typeface="B Mitra" panose="00000400000000000000" pitchFamily="2" charset="-78"/>
            </a:endParaRPr>
          </a:p>
        </p:txBody>
      </p:sp>
    </p:spTree>
    <p:extLst>
      <p:ext uri="{BB962C8B-B14F-4D97-AF65-F5344CB8AC3E}">
        <p14:creationId xmlns:p14="http://schemas.microsoft.com/office/powerpoint/2010/main" val="67747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lgn="r" rtl="1">
              <a:buNone/>
            </a:pPr>
            <a:r>
              <a:rPr lang="fa-IR" dirty="0">
                <a:cs typeface="B Zar" panose="00000400000000000000" pitchFamily="2" charset="-78"/>
              </a:rPr>
              <a:t>فعالیت های ششگانه یک سازمان در نظریه مدیریت اداری فایول عبارتند </a:t>
            </a:r>
            <a:r>
              <a:rPr lang="fa-IR" dirty="0" smtClean="0">
                <a:cs typeface="B Zar" panose="00000400000000000000" pitchFamily="2" charset="-78"/>
              </a:rPr>
              <a:t>از:</a:t>
            </a:r>
            <a:endParaRPr lang="fa-IR" dirty="0">
              <a:cs typeface="B Zar" panose="00000400000000000000" pitchFamily="2" charset="-78"/>
            </a:endParaRPr>
          </a:p>
          <a:p>
            <a:pPr algn="r" rtl="1"/>
            <a:r>
              <a:rPr lang="fa-IR" dirty="0">
                <a:cs typeface="B Zar" panose="00000400000000000000" pitchFamily="2" charset="-78"/>
              </a:rPr>
              <a:t>فعالیتهای فنی(</a:t>
            </a:r>
            <a:r>
              <a:rPr lang="en-US" dirty="0">
                <a:latin typeface="Times New Roman" panose="02020603050405020304" pitchFamily="18" charset="0"/>
                <a:cs typeface="Times New Roman" panose="02020603050405020304" pitchFamily="18" charset="0"/>
              </a:rPr>
              <a:t>Technical</a:t>
            </a:r>
            <a:r>
              <a:rPr lang="fa-IR" dirty="0">
                <a:cs typeface="B Zar" panose="00000400000000000000" pitchFamily="2" charset="-78"/>
              </a:rPr>
              <a:t>):</a:t>
            </a:r>
            <a:r>
              <a:rPr lang="en-US" dirty="0">
                <a:cs typeface="B Zar" panose="00000400000000000000" pitchFamily="2" charset="-78"/>
              </a:rPr>
              <a:t> </a:t>
            </a:r>
            <a:r>
              <a:rPr lang="fa-IR" dirty="0">
                <a:cs typeface="B Zar" panose="00000400000000000000" pitchFamily="2" charset="-78"/>
              </a:rPr>
              <a:t>تولید، ساخت و انطباق</a:t>
            </a:r>
          </a:p>
          <a:p>
            <a:pPr algn="r" rtl="1"/>
            <a:r>
              <a:rPr lang="fa-IR" dirty="0">
                <a:cs typeface="B Zar" panose="00000400000000000000" pitchFamily="2" charset="-78"/>
              </a:rPr>
              <a:t>فعالیتهای تجاری(</a:t>
            </a:r>
            <a:r>
              <a:rPr lang="en-US" dirty="0">
                <a:latin typeface="Times New Roman" panose="02020603050405020304" pitchFamily="18" charset="0"/>
                <a:cs typeface="Times New Roman" panose="02020603050405020304" pitchFamily="18" charset="0"/>
              </a:rPr>
              <a:t>Commercial</a:t>
            </a:r>
            <a:r>
              <a:rPr lang="fa-IR" dirty="0">
                <a:cs typeface="B Zar" panose="00000400000000000000" pitchFamily="2" charset="-78"/>
              </a:rPr>
              <a:t>): خرید، فروش، و مبادله</a:t>
            </a:r>
          </a:p>
          <a:p>
            <a:pPr algn="r" rtl="1"/>
            <a:r>
              <a:rPr lang="fa-IR" dirty="0">
                <a:cs typeface="B Zar" panose="00000400000000000000" pitchFamily="2" charset="-78"/>
              </a:rPr>
              <a:t>فعالیتهای مالی(</a:t>
            </a:r>
            <a:r>
              <a:rPr lang="en-US" dirty="0">
                <a:latin typeface="Times New Roman" panose="02020603050405020304" pitchFamily="18" charset="0"/>
                <a:cs typeface="Times New Roman" panose="02020603050405020304" pitchFamily="18" charset="0"/>
              </a:rPr>
              <a:t>Financial</a:t>
            </a:r>
            <a:r>
              <a:rPr lang="fa-IR" dirty="0">
                <a:cs typeface="B Zar" panose="00000400000000000000" pitchFamily="2" charset="-78"/>
              </a:rPr>
              <a:t>):</a:t>
            </a:r>
            <a:r>
              <a:rPr lang="en-US" dirty="0">
                <a:cs typeface="B Zar" panose="00000400000000000000" pitchFamily="2" charset="-78"/>
              </a:rPr>
              <a:t> </a:t>
            </a:r>
            <a:r>
              <a:rPr lang="fa-IR" dirty="0">
                <a:cs typeface="B Zar" panose="00000400000000000000" pitchFamily="2" charset="-78"/>
              </a:rPr>
              <a:t>استفاده بهینه از سرمایه، تامین منابع مالی، تنظیم و اجرای بودجه</a:t>
            </a:r>
          </a:p>
          <a:p>
            <a:pPr algn="r" rtl="1"/>
            <a:r>
              <a:rPr lang="fa-IR" dirty="0">
                <a:cs typeface="B Zar" panose="00000400000000000000" pitchFamily="2" charset="-78"/>
              </a:rPr>
              <a:t>فعالیتهای ایمنی(</a:t>
            </a:r>
            <a:r>
              <a:rPr lang="en-US" dirty="0">
                <a:latin typeface="Times New Roman" panose="02020603050405020304" pitchFamily="18" charset="0"/>
                <a:cs typeface="Times New Roman" panose="02020603050405020304" pitchFamily="18" charset="0"/>
              </a:rPr>
              <a:t>Security</a:t>
            </a:r>
            <a:r>
              <a:rPr lang="fa-IR" dirty="0">
                <a:cs typeface="B Zar" panose="00000400000000000000" pitchFamily="2" charset="-78"/>
              </a:rPr>
              <a:t>): محافظت از دارایی ها، افراد، اطلاعات و سیستم</a:t>
            </a:r>
          </a:p>
          <a:p>
            <a:pPr algn="r" rtl="1"/>
            <a:r>
              <a:rPr lang="fa-IR" dirty="0">
                <a:cs typeface="B Zar" panose="00000400000000000000" pitchFamily="2" charset="-78"/>
              </a:rPr>
              <a:t>فعالیتهای حسابداری(</a:t>
            </a:r>
            <a:r>
              <a:rPr lang="en-US" dirty="0">
                <a:latin typeface="Times New Roman" panose="02020603050405020304" pitchFamily="18" charset="0"/>
                <a:cs typeface="Times New Roman" panose="02020603050405020304" pitchFamily="18" charset="0"/>
              </a:rPr>
              <a:t>Accounting</a:t>
            </a:r>
            <a:r>
              <a:rPr lang="fa-IR" dirty="0">
                <a:cs typeface="B Zar" panose="00000400000000000000" pitchFamily="2" charset="-78"/>
              </a:rPr>
              <a:t>): انبارگردانی، ترازنامه، هزینه ها و درآمدها</a:t>
            </a:r>
          </a:p>
          <a:p>
            <a:pPr algn="r" rtl="1"/>
            <a:r>
              <a:rPr lang="fa-IR" dirty="0">
                <a:cs typeface="B Zar" panose="00000400000000000000" pitchFamily="2" charset="-78"/>
              </a:rPr>
              <a:t>فعالیتهای مدیریتی(</a:t>
            </a:r>
            <a:r>
              <a:rPr lang="en-US" dirty="0">
                <a:latin typeface="Times New Roman" panose="02020603050405020304" pitchFamily="18" charset="0"/>
                <a:cs typeface="Times New Roman" panose="02020603050405020304" pitchFamily="18" charset="0"/>
              </a:rPr>
              <a:t>Managerial</a:t>
            </a:r>
            <a:r>
              <a:rPr lang="fa-IR" dirty="0">
                <a:cs typeface="B Zar" panose="00000400000000000000" pitchFamily="2" charset="-78"/>
              </a:rPr>
              <a:t>):</a:t>
            </a:r>
            <a:r>
              <a:rPr lang="en-US" dirty="0">
                <a:cs typeface="B Zar" panose="00000400000000000000" pitchFamily="2" charset="-78"/>
              </a:rPr>
              <a:t> </a:t>
            </a:r>
            <a:r>
              <a:rPr lang="fa-IR" dirty="0">
                <a:cs typeface="B Zar" panose="00000400000000000000" pitchFamily="2" charset="-78"/>
              </a:rPr>
              <a:t>برنامه ریزی، سازماندهی، فرماندهی، هماهنگی، و کنترل</a:t>
            </a:r>
          </a:p>
          <a:p>
            <a:pPr algn="just" rtl="1">
              <a:buFont typeface="Wingdings" panose="05000000000000000000" pitchFamily="2" charset="2"/>
              <a:buChar char="q"/>
            </a:pPr>
            <a:r>
              <a:rPr lang="fa-IR" dirty="0">
                <a:cs typeface="B Zar" panose="00000400000000000000" pitchFamily="2" charset="-78"/>
              </a:rPr>
              <a:t>به اعتقاد فایول </a:t>
            </a:r>
            <a:r>
              <a:rPr lang="fa-IR" dirty="0" smtClean="0">
                <a:cs typeface="B Zar" panose="00000400000000000000" pitchFamily="2" charset="-78"/>
              </a:rPr>
              <a:t>اگرچه مدیریت تنها یکی از گروههای ششگانه فعالیتهای لازم در سازمان محسوب می شود ولی </a:t>
            </a:r>
            <a:r>
              <a:rPr lang="fa-IR" dirty="0" smtClean="0">
                <a:solidFill>
                  <a:srgbClr val="FF0000"/>
                </a:solidFill>
                <a:cs typeface="B Zar" panose="00000400000000000000" pitchFamily="2" charset="-78"/>
              </a:rPr>
              <a:t>مهمترین</a:t>
            </a:r>
            <a:r>
              <a:rPr lang="fa-IR" dirty="0" smtClean="0">
                <a:cs typeface="B Zar" panose="00000400000000000000" pitchFamily="2" charset="-78"/>
              </a:rPr>
              <a:t> آنها محسوب می شود به همین خاطر فعالیتهای مدیریتی تنها دسته ای از این فعالیتهای شش گانه بود که هنری </a:t>
            </a:r>
            <a:r>
              <a:rPr lang="fa-IR" dirty="0">
                <a:cs typeface="B Zar" panose="00000400000000000000" pitchFamily="2" charset="-78"/>
              </a:rPr>
              <a:t>فایول بر آن متمرکز شد</a:t>
            </a:r>
            <a:r>
              <a:rPr lang="fa-IR" dirty="0" smtClean="0">
                <a:cs typeface="B Zar" panose="00000400000000000000" pitchFamily="2" charset="-78"/>
              </a:rPr>
              <a:t>.</a:t>
            </a:r>
            <a:endParaRPr lang="fa-IR" dirty="0">
              <a:cs typeface="B Zar" panose="00000400000000000000" pitchFamily="2" charset="-78"/>
            </a:endParaRPr>
          </a:p>
          <a:p>
            <a:pPr algn="r" rtl="1"/>
            <a:endParaRPr lang="en-US" dirty="0">
              <a:cs typeface="B Zar" panose="00000400000000000000" pitchFamily="2" charset="-78"/>
            </a:endParaRPr>
          </a:p>
        </p:txBody>
      </p:sp>
      <p:sp>
        <p:nvSpPr>
          <p:cNvPr id="6" name="Title 1"/>
          <p:cNvSpPr>
            <a:spLocks noGrp="1"/>
          </p:cNvSpPr>
          <p:nvPr>
            <p:ph type="title"/>
          </p:nvPr>
        </p:nvSpPr>
        <p:spPr>
          <a:xfrm>
            <a:off x="630936" y="365127"/>
            <a:ext cx="10722864" cy="1325563"/>
          </a:xfrm>
          <a:solidFill>
            <a:schemeClr val="accent4">
              <a:lumMod val="40000"/>
              <a:lumOff val="60000"/>
            </a:schemeClr>
          </a:solidFill>
        </p:spPr>
        <p:txBody>
          <a:bodyPr>
            <a:normAutofit/>
          </a:bodyPr>
          <a:lstStyle/>
          <a:p>
            <a:pPr algn="ctr"/>
            <a:r>
              <a:rPr lang="fa-IR" sz="3600" b="1" dirty="0">
                <a:cs typeface="B Zar" panose="00000400000000000000" pitchFamily="2" charset="-78"/>
              </a:rPr>
              <a:t>هنری فایول و اصول علم اداره(مدیریت اداری)</a:t>
            </a:r>
            <a:endParaRPr lang="en-US" sz="3600" b="1" dirty="0">
              <a:cs typeface="B Zar" panose="00000400000000000000" pitchFamily="2" charset="-78"/>
            </a:endParaRPr>
          </a:p>
        </p:txBody>
      </p:sp>
      <p:sp>
        <p:nvSpPr>
          <p:cNvPr id="4" name="Rectangle 3"/>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234644174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rtl="1"/>
            <a:r>
              <a:rPr lang="fa-IR" b="1" dirty="0" smtClean="0">
                <a:cs typeface="B Mitra" panose="00000400000000000000" pitchFamily="2" charset="-78"/>
              </a:rPr>
              <a:t>بودجه چیست؟</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smtClean="0">
                <a:cs typeface="B Mitra" panose="00000400000000000000" pitchFamily="2" charset="-78"/>
              </a:rPr>
              <a:t>بودجه </a:t>
            </a:r>
            <a:r>
              <a:rPr lang="fa-IR" dirty="0">
                <a:cs typeface="B Mitra" panose="00000400000000000000" pitchFamily="2" charset="-78"/>
              </a:rPr>
              <a:t>نشان‌دهنده سیاست مالی دولت در جهت اهداف اقتصادی و اجتماعی در یک دوره کوتاه‌مدت است. در حقیقت، بودجه یکی از وسایل مالی نظارت قوه مقننه بر دولت است.</a:t>
            </a:r>
            <a:endParaRPr lang="en-US" dirty="0">
              <a:cs typeface="B Mitra" panose="00000400000000000000" pitchFamily="2" charset="-78"/>
            </a:endParaRPr>
          </a:p>
          <a:p>
            <a:pPr marL="0" indent="0" algn="just" rtl="1">
              <a:buNone/>
            </a:pPr>
            <a:r>
              <a:rPr lang="fa-IR" b="1" dirty="0">
                <a:cs typeface="B Mitra" panose="00000400000000000000" pitchFamily="2" charset="-78"/>
              </a:rPr>
              <a:t> </a:t>
            </a:r>
            <a:endParaRPr lang="en-US" dirty="0">
              <a:cs typeface="B Mitra" panose="00000400000000000000" pitchFamily="2" charset="-78"/>
            </a:endParaRPr>
          </a:p>
          <a:p>
            <a:pPr marL="0" indent="0" algn="just" rtl="1">
              <a:buNone/>
            </a:pPr>
            <a:r>
              <a:rPr lang="fa-IR" dirty="0" smtClean="0">
                <a:cs typeface="B Mitra" panose="00000400000000000000" pitchFamily="2" charset="-78"/>
              </a:rPr>
              <a:t>بخش‌های </a:t>
            </a:r>
            <a:r>
              <a:rPr lang="fa-IR" dirty="0">
                <a:cs typeface="B Mitra" panose="00000400000000000000" pitchFamily="2" charset="-78"/>
              </a:rPr>
              <a:t>مختلف بودجه کل کشور شامل موارد زیر است:</a:t>
            </a:r>
            <a:endParaRPr lang="en-US" dirty="0">
              <a:cs typeface="B Mitra" panose="00000400000000000000" pitchFamily="2" charset="-78"/>
            </a:endParaRPr>
          </a:p>
          <a:p>
            <a:pPr marL="0" indent="0" algn="just" rtl="1">
              <a:buNone/>
            </a:pPr>
            <a:r>
              <a:rPr lang="fa-IR" dirty="0">
                <a:cs typeface="B Mitra" panose="00000400000000000000" pitchFamily="2" charset="-78"/>
              </a:rPr>
              <a:t>الف) بودجه عمومی دولت(شامل: درآمدهای عمومی، اختصاصی، و پیش‌بینی اعتبارات جاری و عمرانی)</a:t>
            </a:r>
            <a:endParaRPr lang="en-US" dirty="0">
              <a:cs typeface="B Mitra" panose="00000400000000000000" pitchFamily="2" charset="-78"/>
            </a:endParaRPr>
          </a:p>
          <a:p>
            <a:pPr marL="0" indent="0" algn="just" rtl="1">
              <a:buNone/>
            </a:pPr>
            <a:r>
              <a:rPr lang="fa-IR" dirty="0">
                <a:cs typeface="B Mitra" panose="00000400000000000000" pitchFamily="2" charset="-78"/>
              </a:rPr>
              <a:t>ب) بودجه شرکت‌های دولتی و بانک‌ها </a:t>
            </a:r>
            <a:endParaRPr lang="en-US" dirty="0">
              <a:cs typeface="B Mitra" panose="00000400000000000000" pitchFamily="2" charset="-78"/>
            </a:endParaRPr>
          </a:p>
          <a:p>
            <a:pPr marL="0" indent="0" algn="just" rtl="1">
              <a:buNone/>
            </a:pPr>
            <a:r>
              <a:rPr lang="fa-IR" dirty="0">
                <a:cs typeface="B Mitra" panose="00000400000000000000" pitchFamily="2" charset="-78"/>
              </a:rPr>
              <a:t>ج) بودجه مؤسسات انتفاعی وابسته به دولت </a:t>
            </a:r>
            <a:endParaRPr lang="en-US" dirty="0">
              <a:cs typeface="B Mitra" panose="00000400000000000000" pitchFamily="2" charset="-78"/>
            </a:endParaRPr>
          </a:p>
        </p:txBody>
      </p:sp>
    </p:spTree>
    <p:extLst>
      <p:ext uri="{BB962C8B-B14F-4D97-AF65-F5344CB8AC3E}">
        <p14:creationId xmlns:p14="http://schemas.microsoft.com/office/powerpoint/2010/main" val="886553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a:cs typeface="B Mitra" panose="00000400000000000000" pitchFamily="2" charset="-78"/>
              </a:rPr>
              <a:t>مراحل تفصیلی اجرای بودجه </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70000" lnSpcReduction="20000"/>
          </a:bodyPr>
          <a:lstStyle/>
          <a:p>
            <a:pPr marL="0" indent="0" algn="just" rtl="1">
              <a:buNone/>
            </a:pPr>
            <a:r>
              <a:rPr lang="fa-IR" dirty="0">
                <a:cs typeface="B Mitra" panose="00000400000000000000" pitchFamily="2" charset="-78"/>
              </a:rPr>
              <a:t>مراحل تفصیلی اجرای بودجه شامل موارد زیر است:</a:t>
            </a:r>
            <a:endParaRPr lang="en-US" dirty="0">
              <a:cs typeface="B Mitra" panose="00000400000000000000" pitchFamily="2" charset="-78"/>
            </a:endParaRPr>
          </a:p>
          <a:p>
            <a:pPr marL="0" indent="0" algn="just" rtl="1">
              <a:buNone/>
            </a:pPr>
            <a:r>
              <a:rPr lang="fa-IR" b="1" dirty="0">
                <a:cs typeface="B Mitra" panose="00000400000000000000" pitchFamily="2" charset="-78"/>
              </a:rPr>
              <a:t>1ـ تشخیص. </a:t>
            </a:r>
            <a:r>
              <a:rPr lang="fa-IR" dirty="0">
                <a:cs typeface="B Mitra" panose="00000400000000000000" pitchFamily="2" charset="-78"/>
              </a:rPr>
              <a:t>عبارت است از تعیین و انتخاب کالاها و خدمات که تحصیل یا انجام آن برای نیل به اجرای برنامه‌های دستگاه‌های اجرای ضروری است.</a:t>
            </a:r>
            <a:endParaRPr lang="en-US" dirty="0">
              <a:cs typeface="B Mitra" panose="00000400000000000000" pitchFamily="2" charset="-78"/>
            </a:endParaRPr>
          </a:p>
          <a:p>
            <a:pPr marL="0" indent="0" algn="just" rtl="1">
              <a:buNone/>
            </a:pPr>
            <a:r>
              <a:rPr lang="fa-IR" b="1" dirty="0">
                <a:cs typeface="B Mitra" panose="00000400000000000000" pitchFamily="2" charset="-78"/>
              </a:rPr>
              <a:t>2ـ تأمین اعتبار.</a:t>
            </a:r>
            <a:endParaRPr lang="en-US" dirty="0">
              <a:cs typeface="B Mitra" panose="00000400000000000000" pitchFamily="2" charset="-78"/>
            </a:endParaRPr>
          </a:p>
          <a:p>
            <a:pPr marL="0" indent="0" algn="just" rtl="1">
              <a:buNone/>
            </a:pPr>
            <a:r>
              <a:rPr lang="fa-IR" b="1" dirty="0">
                <a:cs typeface="B Mitra" panose="00000400000000000000" pitchFamily="2" charset="-78"/>
              </a:rPr>
              <a:t>3ـ تعهد: </a:t>
            </a:r>
            <a:r>
              <a:rPr lang="fa-IR" dirty="0">
                <a:cs typeface="B Mitra" panose="00000400000000000000" pitchFamily="2" charset="-78"/>
              </a:rPr>
              <a:t>که عبارت است از ایجاد دین بر ذمه دولت ناشی از:</a:t>
            </a:r>
            <a:endParaRPr lang="en-US" dirty="0">
              <a:cs typeface="B Mitra" panose="00000400000000000000" pitchFamily="2" charset="-78"/>
            </a:endParaRPr>
          </a:p>
          <a:p>
            <a:pPr marL="0" lvl="0" indent="0" algn="just" rtl="1">
              <a:buNone/>
            </a:pPr>
            <a:r>
              <a:rPr lang="fa-IR" dirty="0">
                <a:cs typeface="B Mitra" panose="00000400000000000000" pitchFamily="2" charset="-78"/>
              </a:rPr>
              <a:t>تحویل کالا یا انجام خدمات</a:t>
            </a:r>
            <a:endParaRPr lang="en-US" dirty="0">
              <a:cs typeface="B Mitra" panose="00000400000000000000" pitchFamily="2" charset="-78"/>
            </a:endParaRPr>
          </a:p>
          <a:p>
            <a:pPr marL="0" lvl="0" indent="0" algn="just" rtl="1">
              <a:buNone/>
            </a:pPr>
            <a:r>
              <a:rPr lang="fa-IR" dirty="0">
                <a:cs typeface="B Mitra" panose="00000400000000000000" pitchFamily="2" charset="-78"/>
              </a:rPr>
              <a:t>اجرای قراردادها با رعایت قوانین و مقررات</a:t>
            </a:r>
            <a:endParaRPr lang="en-US" dirty="0">
              <a:cs typeface="B Mitra" panose="00000400000000000000" pitchFamily="2" charset="-78"/>
            </a:endParaRPr>
          </a:p>
          <a:p>
            <a:pPr marL="0" lvl="0" indent="0" algn="just" rtl="1">
              <a:buNone/>
            </a:pPr>
            <a:r>
              <a:rPr lang="fa-IR" dirty="0">
                <a:cs typeface="B Mitra" panose="00000400000000000000" pitchFamily="2" charset="-78"/>
              </a:rPr>
              <a:t>احکام صادرشده از سوی مراجع قانونی و ذی‌صلاح</a:t>
            </a:r>
            <a:endParaRPr lang="en-US" dirty="0">
              <a:cs typeface="B Mitra" panose="00000400000000000000" pitchFamily="2" charset="-78"/>
            </a:endParaRPr>
          </a:p>
          <a:p>
            <a:pPr marL="0" lvl="0" indent="0" algn="just" rtl="1">
              <a:buNone/>
            </a:pPr>
            <a:r>
              <a:rPr lang="fa-IR" dirty="0">
                <a:cs typeface="B Mitra" panose="00000400000000000000" pitchFamily="2" charset="-78"/>
              </a:rPr>
              <a:t>پیوستن به قراردادهای بین‌المللی و عضویت در سازمان‌ها یا مجامع بین‌المللی با اجازه قانون </a:t>
            </a:r>
            <a:endParaRPr lang="en-US" dirty="0">
              <a:cs typeface="B Mitra" panose="00000400000000000000" pitchFamily="2" charset="-78"/>
            </a:endParaRPr>
          </a:p>
          <a:p>
            <a:pPr marL="0" indent="0" algn="just" rtl="1">
              <a:buNone/>
            </a:pPr>
            <a:r>
              <a:rPr lang="fa-IR" b="1" dirty="0">
                <a:cs typeface="B Mitra" panose="00000400000000000000" pitchFamily="2" charset="-78"/>
              </a:rPr>
              <a:t>4ـ تسجیل:</a:t>
            </a:r>
            <a:r>
              <a:rPr lang="fa-IR" dirty="0">
                <a:cs typeface="B Mitra" panose="00000400000000000000" pitchFamily="2" charset="-78"/>
              </a:rPr>
              <a:t> در ماده </a:t>
            </a:r>
            <a:r>
              <a:rPr lang="fa-IR" u="sng" dirty="0">
                <a:cs typeface="B Mitra" panose="00000400000000000000" pitchFamily="2" charset="-78"/>
              </a:rPr>
              <a:t>20</a:t>
            </a:r>
            <a:r>
              <a:rPr lang="fa-IR" dirty="0">
                <a:cs typeface="B Mitra" panose="00000400000000000000" pitchFamily="2" charset="-78"/>
              </a:rPr>
              <a:t> یعنی به تعیین میزان بدهی قابل پرداخت به‌موجب اسناد اثبات‌کننده. </a:t>
            </a:r>
            <a:endParaRPr lang="en-US" dirty="0">
              <a:cs typeface="B Mitra" panose="00000400000000000000" pitchFamily="2" charset="-78"/>
            </a:endParaRPr>
          </a:p>
          <a:p>
            <a:pPr marL="0" indent="0" algn="just" rtl="1">
              <a:buNone/>
            </a:pPr>
            <a:r>
              <a:rPr lang="fa-IR" b="1" dirty="0">
                <a:cs typeface="B Mitra" panose="00000400000000000000" pitchFamily="2" charset="-78"/>
              </a:rPr>
              <a:t>5ـ حواله: </a:t>
            </a:r>
            <a:r>
              <a:rPr lang="fa-IR" dirty="0">
                <a:cs typeface="B Mitra" panose="00000400000000000000" pitchFamily="2" charset="-78"/>
              </a:rPr>
              <a:t>اجازه‌ای است که کتباً از سازمان برای بدهی‌ها قابل پرداخت از ذی‌حساب در وجهه ذینفع صادر می‌شود.</a:t>
            </a:r>
            <a:endParaRPr lang="en-US" dirty="0">
              <a:cs typeface="B Mitra" panose="00000400000000000000" pitchFamily="2" charset="-78"/>
            </a:endParaRPr>
          </a:p>
          <a:p>
            <a:pPr marL="0" indent="0" algn="just" rtl="1">
              <a:buNone/>
            </a:pPr>
            <a:r>
              <a:rPr lang="fa-IR" b="1" dirty="0">
                <a:cs typeface="B Mitra" panose="00000400000000000000" pitchFamily="2" charset="-78"/>
              </a:rPr>
              <a:t>6ـ درخواست وجه.</a:t>
            </a:r>
            <a:endParaRPr lang="en-US" dirty="0">
              <a:cs typeface="B Mitra" panose="00000400000000000000" pitchFamily="2" charset="-78"/>
            </a:endParaRPr>
          </a:p>
          <a:p>
            <a:pPr marL="0" indent="0" algn="just" rtl="1">
              <a:buNone/>
            </a:pPr>
            <a:r>
              <a:rPr lang="fa-IR" b="1" dirty="0">
                <a:cs typeface="B Mitra" panose="00000400000000000000" pitchFamily="2" charset="-78"/>
              </a:rPr>
              <a:t>7ـ هزینه.</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183223431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a:cs typeface="B Mitra" panose="00000400000000000000" pitchFamily="2" charset="-78"/>
              </a:rPr>
              <a:t>اصول بودجه‌بندی</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smtClean="0">
                <a:cs typeface="B Mitra" panose="00000400000000000000" pitchFamily="2" charset="-78"/>
              </a:rPr>
              <a:t>بودجه‌بندی </a:t>
            </a:r>
            <a:r>
              <a:rPr lang="fa-IR" dirty="0">
                <a:cs typeface="B Mitra" panose="00000400000000000000" pitchFamily="2" charset="-78"/>
              </a:rPr>
              <a:t>صحیح نیز بایستی بر اساس اصول استاندارد صورت گیرد که اهم آن در زیر اشاره شده است:</a:t>
            </a:r>
            <a:endParaRPr lang="en-US" dirty="0">
              <a:cs typeface="B Mitra" panose="00000400000000000000" pitchFamily="2" charset="-78"/>
            </a:endParaRPr>
          </a:p>
          <a:p>
            <a:pPr algn="just" rtl="1"/>
            <a:r>
              <a:rPr lang="fa-IR" dirty="0">
                <a:cs typeface="B Mitra" panose="00000400000000000000" pitchFamily="2" charset="-78"/>
              </a:rPr>
              <a:t>اصل سالانه بودن بودجه</a:t>
            </a:r>
            <a:endParaRPr lang="en-US" dirty="0">
              <a:cs typeface="B Mitra" panose="00000400000000000000" pitchFamily="2" charset="-78"/>
            </a:endParaRPr>
          </a:p>
          <a:p>
            <a:pPr algn="just" rtl="1"/>
            <a:r>
              <a:rPr lang="fa-IR" dirty="0">
                <a:cs typeface="B Mitra" panose="00000400000000000000" pitchFamily="2" charset="-78"/>
              </a:rPr>
              <a:t>اصل جامعیت</a:t>
            </a:r>
            <a:endParaRPr lang="en-US" dirty="0">
              <a:cs typeface="B Mitra" panose="00000400000000000000" pitchFamily="2" charset="-78"/>
            </a:endParaRPr>
          </a:p>
          <a:p>
            <a:pPr algn="just" rtl="1"/>
            <a:r>
              <a:rPr lang="fa-IR" dirty="0">
                <a:cs typeface="B Mitra" panose="00000400000000000000" pitchFamily="2" charset="-78"/>
              </a:rPr>
              <a:t>اصل وحدت بودجه</a:t>
            </a:r>
            <a:endParaRPr lang="en-US" dirty="0">
              <a:cs typeface="B Mitra" panose="00000400000000000000" pitchFamily="2" charset="-78"/>
            </a:endParaRPr>
          </a:p>
          <a:p>
            <a:pPr algn="just" rtl="1"/>
            <a:r>
              <a:rPr lang="fa-IR" dirty="0">
                <a:cs typeface="B Mitra" panose="00000400000000000000" pitchFamily="2" charset="-78"/>
              </a:rPr>
              <a:t>اصل شاملیت یا تفصیل</a:t>
            </a:r>
            <a:endParaRPr lang="en-US" dirty="0">
              <a:cs typeface="B Mitra" panose="00000400000000000000" pitchFamily="2" charset="-78"/>
            </a:endParaRPr>
          </a:p>
          <a:p>
            <a:pPr algn="just" rtl="1"/>
            <a:r>
              <a:rPr lang="fa-IR" dirty="0">
                <a:cs typeface="B Mitra" panose="00000400000000000000" pitchFamily="2" charset="-78"/>
              </a:rPr>
              <a:t>اصل تخصیص یا عدم تخصیص</a:t>
            </a:r>
            <a:endParaRPr lang="en-US" dirty="0">
              <a:cs typeface="B Mitra" panose="00000400000000000000" pitchFamily="2" charset="-78"/>
            </a:endParaRPr>
          </a:p>
          <a:p>
            <a:pPr algn="just" rtl="1"/>
            <a:r>
              <a:rPr lang="fa-IR" dirty="0">
                <a:cs typeface="B Mitra" panose="00000400000000000000" pitchFamily="2" charset="-78"/>
              </a:rPr>
              <a:t>اصل انعطاف‌پذیری بودجه</a:t>
            </a:r>
            <a:endParaRPr lang="en-US" dirty="0">
              <a:cs typeface="B Mitra" panose="00000400000000000000" pitchFamily="2" charset="-78"/>
            </a:endParaRPr>
          </a:p>
          <a:p>
            <a:pPr algn="just" rtl="1"/>
            <a:r>
              <a:rPr lang="fa-IR" dirty="0">
                <a:cs typeface="B Mitra" panose="00000400000000000000" pitchFamily="2" charset="-78"/>
              </a:rPr>
              <a:t>اصل تعادلی</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342640"/>
            <a:ext cx="3509010" cy="3081020"/>
          </a:xfrm>
          <a:prstGeom prst="rect">
            <a:avLst/>
          </a:prstGeom>
        </p:spPr>
      </p:pic>
    </p:spTree>
    <p:extLst>
      <p:ext uri="{BB962C8B-B14F-4D97-AF65-F5344CB8AC3E}">
        <p14:creationId xmlns:p14="http://schemas.microsoft.com/office/powerpoint/2010/main" val="154665731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a:cs typeface="B Mitra" panose="00000400000000000000" pitchFamily="2" charset="-78"/>
              </a:rPr>
              <a:t>چرخه یا دورۀ بودجه‌بندی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بودجه دارای 4 مرحله است که یک دوره یا چرخه بودجه را تشکیل می‌دهند. این مراحل عبارت‌اند از:</a:t>
            </a:r>
            <a:endParaRPr lang="en-US" dirty="0">
              <a:cs typeface="B Mitra" panose="00000400000000000000" pitchFamily="2" charset="-78"/>
            </a:endParaRPr>
          </a:p>
          <a:p>
            <a:pPr marL="0" indent="0" algn="just" rtl="1">
              <a:buNone/>
            </a:pPr>
            <a:r>
              <a:rPr lang="fa-IR" dirty="0">
                <a:cs typeface="B Mitra" panose="00000400000000000000" pitchFamily="2" charset="-78"/>
              </a:rPr>
              <a:t>1ـ تهیه و تنظیم بودجه(بودجه پیشنهادی)</a:t>
            </a:r>
            <a:endParaRPr lang="en-US" dirty="0">
              <a:cs typeface="B Mitra" panose="00000400000000000000" pitchFamily="2" charset="-78"/>
            </a:endParaRPr>
          </a:p>
          <a:p>
            <a:pPr marL="0" indent="0" algn="just" rtl="1">
              <a:buNone/>
            </a:pPr>
            <a:r>
              <a:rPr lang="fa-IR" dirty="0">
                <a:cs typeface="B Mitra" panose="00000400000000000000" pitchFamily="2" charset="-78"/>
              </a:rPr>
              <a:t>2ـ تصویب بودجه(بودجه مصوب)</a:t>
            </a:r>
            <a:endParaRPr lang="en-US" dirty="0">
              <a:cs typeface="B Mitra" panose="00000400000000000000" pitchFamily="2" charset="-78"/>
            </a:endParaRPr>
          </a:p>
          <a:p>
            <a:pPr marL="0" indent="0" algn="just" rtl="1">
              <a:buNone/>
            </a:pPr>
            <a:r>
              <a:rPr lang="fa-IR" dirty="0">
                <a:cs typeface="B Mitra" panose="00000400000000000000" pitchFamily="2" charset="-78"/>
              </a:rPr>
              <a:t>3ـ اجرای بودجه(بودجه تخصیصی)</a:t>
            </a:r>
            <a:endParaRPr lang="en-US" dirty="0">
              <a:cs typeface="B Mitra" panose="00000400000000000000" pitchFamily="2" charset="-78"/>
            </a:endParaRPr>
          </a:p>
          <a:p>
            <a:pPr marL="0" indent="0" algn="just" rtl="1">
              <a:buNone/>
            </a:pPr>
            <a:r>
              <a:rPr lang="fa-IR" dirty="0">
                <a:cs typeface="B Mitra" panose="00000400000000000000" pitchFamily="2" charset="-78"/>
              </a:rPr>
              <a:t>4 ـ نظارت بر </a:t>
            </a:r>
            <a:r>
              <a:rPr lang="fa-IR" dirty="0" smtClean="0">
                <a:cs typeface="B Mitra" panose="00000400000000000000" pitchFamily="2" charset="-78"/>
              </a:rPr>
              <a:t>بودجه(بودجه جاری، آینده، گذشته یا تفریغی) </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180284701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a:cs typeface="B Mitra" panose="00000400000000000000" pitchFamily="2" charset="-78"/>
              </a:rPr>
              <a:t>انواع </a:t>
            </a:r>
            <a:r>
              <a:rPr lang="fa-IR" b="1" dirty="0" smtClean="0">
                <a:cs typeface="B Mitra" panose="00000400000000000000" pitchFamily="2" charset="-78"/>
              </a:rPr>
              <a:t>بودجه</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a:cs typeface="B Mitra" panose="00000400000000000000" pitchFamily="2" charset="-78"/>
              </a:rPr>
              <a:t>بودجه‌ها را می‌توان بر اساس </a:t>
            </a:r>
            <a:r>
              <a:rPr lang="fa-IR" u="sng" dirty="0">
                <a:cs typeface="B Mitra" panose="00000400000000000000" pitchFamily="2" charset="-78"/>
              </a:rPr>
              <a:t>تکنیک تهیه و تنظیم</a:t>
            </a:r>
            <a:r>
              <a:rPr lang="fa-IR" dirty="0">
                <a:cs typeface="B Mitra" panose="00000400000000000000" pitchFamily="2" charset="-78"/>
              </a:rPr>
              <a:t>، بر اساس </a:t>
            </a:r>
            <a:r>
              <a:rPr lang="fa-IR" u="sng" dirty="0">
                <a:cs typeface="B Mitra" panose="00000400000000000000" pitchFamily="2" charset="-78"/>
              </a:rPr>
              <a:t>ماهیت هزینه </a:t>
            </a:r>
            <a:r>
              <a:rPr lang="fa-IR" dirty="0">
                <a:cs typeface="B Mitra" panose="00000400000000000000" pitchFamily="2" charset="-78"/>
              </a:rPr>
              <a:t>و بر اساس </a:t>
            </a:r>
            <a:r>
              <a:rPr lang="fa-IR" u="sng" dirty="0">
                <a:cs typeface="B Mitra" panose="00000400000000000000" pitchFamily="2" charset="-78"/>
              </a:rPr>
              <a:t>زمان</a:t>
            </a:r>
            <a:r>
              <a:rPr lang="fa-IR" dirty="0">
                <a:cs typeface="B Mitra" panose="00000400000000000000" pitchFamily="2" charset="-78"/>
              </a:rPr>
              <a:t> دسته‌بندی کرد.</a:t>
            </a:r>
            <a:endParaRPr lang="en-US" dirty="0">
              <a:cs typeface="B Mitra" panose="00000400000000000000" pitchFamily="2" charset="-78"/>
            </a:endParaRPr>
          </a:p>
          <a:p>
            <a:pPr marL="0" indent="0" algn="just" rtl="1">
              <a:buNone/>
            </a:pPr>
            <a:r>
              <a:rPr lang="fa-IR" b="1" dirty="0">
                <a:solidFill>
                  <a:srgbClr val="FF0000"/>
                </a:solidFill>
                <a:cs typeface="B Mitra" panose="00000400000000000000" pitchFamily="2" charset="-78"/>
              </a:rPr>
              <a:t>الف) ازنظر تکنیک تهیه و تنظیم یا بودجه‌ریزی </a:t>
            </a:r>
            <a:endParaRPr lang="en-US" dirty="0">
              <a:solidFill>
                <a:srgbClr val="FF0000"/>
              </a:solidFill>
              <a:cs typeface="B Mitra" panose="00000400000000000000" pitchFamily="2" charset="-78"/>
            </a:endParaRPr>
          </a:p>
          <a:p>
            <a:pPr marL="0" indent="0" algn="just" rtl="1">
              <a:buNone/>
            </a:pPr>
            <a:r>
              <a:rPr lang="fa-IR" dirty="0">
                <a:cs typeface="B Mitra" panose="00000400000000000000" pitchFamily="2" charset="-78"/>
              </a:rPr>
              <a:t>1) بودجه متداول(سالیانه): به‌طورمعمول محاسبه و پیش‌بینی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2) بودجه افزایشی: سطح عملیات دستگاه را ثابت فرض و هزینه عملیات جدید به بودجه اضافه می‌شود. </a:t>
            </a:r>
            <a:endParaRPr lang="en-US" dirty="0">
              <a:cs typeface="B Mitra" panose="00000400000000000000" pitchFamily="2" charset="-78"/>
            </a:endParaRPr>
          </a:p>
          <a:p>
            <a:pPr marL="0" indent="0" algn="just" rtl="1">
              <a:buNone/>
            </a:pPr>
            <a:r>
              <a:rPr lang="fa-IR" dirty="0">
                <a:cs typeface="B Mitra" panose="00000400000000000000" pitchFamily="2" charset="-78"/>
              </a:rPr>
              <a:t>3) بودجه برنامه‌ای(</a:t>
            </a:r>
            <a:r>
              <a:rPr lang="en-US" dirty="0">
                <a:cs typeface="B Mitra" panose="00000400000000000000" pitchFamily="2" charset="-78"/>
              </a:rPr>
              <a:t>P.P.B</a:t>
            </a:r>
            <a:r>
              <a:rPr lang="fa-IR" dirty="0">
                <a:cs typeface="B Mitra" panose="00000400000000000000" pitchFamily="2" charset="-78"/>
              </a:rPr>
              <a:t>): وظایف دولت در قالب‌های بزرگی طبقه‌بندی می‌شود و به آن‌ها اعتبار اختصاص می‌یابد. </a:t>
            </a:r>
            <a:endParaRPr lang="en-US" dirty="0">
              <a:cs typeface="B Mitra" panose="00000400000000000000" pitchFamily="2" charset="-78"/>
            </a:endParaRPr>
          </a:p>
          <a:p>
            <a:pPr marL="0" indent="0" algn="just" rtl="1">
              <a:buNone/>
            </a:pPr>
            <a:r>
              <a:rPr lang="fa-IR" dirty="0">
                <a:cs typeface="B Mitra" panose="00000400000000000000" pitchFamily="2" charset="-78"/>
              </a:rPr>
              <a:t>4) بودجه عملیاتی(</a:t>
            </a:r>
            <a:r>
              <a:rPr lang="en-US" dirty="0">
                <a:cs typeface="B Mitra" panose="00000400000000000000" pitchFamily="2" charset="-78"/>
              </a:rPr>
              <a:t>P.B</a:t>
            </a:r>
            <a:r>
              <a:rPr lang="fa-IR" dirty="0">
                <a:cs typeface="B Mitra" panose="00000400000000000000" pitchFamily="2" charset="-78"/>
              </a:rPr>
              <a:t>): بر اساس واحد عملیات اجرایی و قیمت تمام‌شده در هر دستگاه محاسبه می‌شود و تفاوت آن با بودجه برنامه‌ای آن است که عملیات و هزینه‌ها را جزئی‌تر پیش‌بینی می‌کند. </a:t>
            </a:r>
            <a:endParaRPr lang="en-US" dirty="0">
              <a:cs typeface="B Mitra" panose="00000400000000000000" pitchFamily="2" charset="-78"/>
            </a:endParaRPr>
          </a:p>
          <a:p>
            <a:pPr marL="0" indent="0" algn="just" rtl="1">
              <a:buNone/>
            </a:pPr>
            <a:r>
              <a:rPr lang="fa-IR" dirty="0">
                <a:cs typeface="B Mitra" panose="00000400000000000000" pitchFamily="2" charset="-78"/>
              </a:rPr>
              <a:t>5) بودجه برنامه‌ریزی ـ طرح‌ریزی ـ بودجه‌ریزی: با بررسی و شناخت منابع انسانی و تأسیساتی منابع مالی اختصاص داده می‌شود هدف آن است که آیا دستگاه قادر به انجام عملیات هست یا خیر؟</a:t>
            </a:r>
            <a:endParaRPr lang="en-US" dirty="0">
              <a:cs typeface="B Mitra" panose="00000400000000000000" pitchFamily="2" charset="-78"/>
            </a:endParaRPr>
          </a:p>
          <a:p>
            <a:pPr marL="0" indent="0" algn="just" rtl="1">
              <a:buNone/>
            </a:pPr>
            <a:r>
              <a:rPr lang="fa-IR" dirty="0">
                <a:cs typeface="B Mitra" panose="00000400000000000000" pitchFamily="2" charset="-78"/>
              </a:rPr>
              <a:t>6) بودجه بر مبنای صفر: تأکید بر متناسب شدن حجم عملیات دستگاه‌ها و مؤسسات دولتی با وظایف محول شده به آن‌هاست و مکملی است بر سیستم بودجه‌ریزی برنامه‌ای ـ عملیاتی.</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360162021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a:cs typeface="B Mitra" panose="00000400000000000000" pitchFamily="2" charset="-78"/>
              </a:rPr>
              <a:t>انواع </a:t>
            </a:r>
            <a:r>
              <a:rPr lang="fa-IR" b="1" dirty="0" smtClean="0">
                <a:cs typeface="B Mitra" panose="00000400000000000000" pitchFamily="2" charset="-78"/>
              </a:rPr>
              <a:t>بودجه</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92500"/>
          </a:bodyPr>
          <a:lstStyle/>
          <a:p>
            <a:pPr marL="0" indent="0" algn="just" rtl="1">
              <a:buNone/>
            </a:pPr>
            <a:r>
              <a:rPr lang="fa-IR" b="1" dirty="0">
                <a:solidFill>
                  <a:srgbClr val="FF0000"/>
                </a:solidFill>
                <a:cs typeface="B Mitra" panose="00000400000000000000" pitchFamily="2" charset="-78"/>
              </a:rPr>
              <a:t>ب) ازنظر ماهیت هزینه </a:t>
            </a:r>
            <a:endParaRPr lang="en-US" dirty="0">
              <a:solidFill>
                <a:srgbClr val="FF0000"/>
              </a:solidFill>
              <a:cs typeface="B Mitra" panose="00000400000000000000" pitchFamily="2" charset="-78"/>
            </a:endParaRPr>
          </a:p>
          <a:p>
            <a:pPr marL="0" indent="0" algn="just" rtl="1">
              <a:buNone/>
            </a:pPr>
            <a:r>
              <a:rPr lang="fa-IR" dirty="0">
                <a:cs typeface="B Mitra" panose="00000400000000000000" pitchFamily="2" charset="-78"/>
              </a:rPr>
              <a:t>1) بودجه‌ی جاری: برای ادامه‌ی کار عادی دستگاه‌ها در نظر گرفته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2) بودجه‌ی عمرانی: برای ایجاد سرمایه‌گذاری‌های بلندمدت و برای رشد و توسعه‌ی اقتصادی کشور انجام می‌شود.</a:t>
            </a:r>
            <a:endParaRPr lang="en-US" dirty="0">
              <a:cs typeface="B Mitra" panose="00000400000000000000" pitchFamily="2" charset="-78"/>
            </a:endParaRPr>
          </a:p>
          <a:p>
            <a:pPr marL="0" indent="0" algn="just" rtl="1">
              <a:buNone/>
            </a:pPr>
            <a:r>
              <a:rPr lang="fa-IR" b="1" dirty="0">
                <a:solidFill>
                  <a:srgbClr val="FF0000"/>
                </a:solidFill>
                <a:cs typeface="B Mitra" panose="00000400000000000000" pitchFamily="2" charset="-78"/>
              </a:rPr>
              <a:t>ج) ازنظر زمان(چرخه‌ی بودجه</a:t>
            </a:r>
            <a:r>
              <a:rPr lang="fa-IR" b="1" dirty="0">
                <a:cs typeface="B Mitra" panose="00000400000000000000" pitchFamily="2" charset="-78"/>
              </a:rPr>
              <a:t>)</a:t>
            </a:r>
            <a:endParaRPr lang="en-US" dirty="0">
              <a:cs typeface="B Mitra" panose="00000400000000000000" pitchFamily="2" charset="-78"/>
            </a:endParaRPr>
          </a:p>
          <a:p>
            <a:pPr marL="0" indent="0" algn="just" rtl="1">
              <a:buNone/>
            </a:pPr>
            <a:r>
              <a:rPr lang="fa-IR" dirty="0">
                <a:cs typeface="B Mitra" panose="00000400000000000000" pitchFamily="2" charset="-78"/>
              </a:rPr>
              <a:t>1) بودجه‌ی پیشنهادی: توسط قوه‌ی مجریه به قوه‌ی مقننه پیشنهاد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2) بودجه‌ی مصوب: توسط قوه‌ی مقننه تصویب و به قوه‌ی مجریه ابلاغ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3) بودجه‌ی تخصیصی: توسط کمیسیون تخصیص اعتبار و برای مدت‌زمان سه ماه تا یک ماه در نظر گرفته می‌شود، به دستگاه ابلاغ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4) تفریغ بودجه: گزارشی از عملکرد قوه مجریه به قوه مقننه است. </a:t>
            </a:r>
            <a:endParaRPr lang="en-US" dirty="0">
              <a:effectLst/>
              <a:cs typeface="B Mitra" panose="00000400000000000000" pitchFamily="2" charset="-78"/>
            </a:endParaRPr>
          </a:p>
        </p:txBody>
      </p:sp>
    </p:spTree>
    <p:extLst>
      <p:ext uri="{BB962C8B-B14F-4D97-AF65-F5344CB8AC3E}">
        <p14:creationId xmlns:p14="http://schemas.microsoft.com/office/powerpoint/2010/main" val="41184075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smtClean="0">
                <a:cs typeface="B Mitra" panose="00000400000000000000" pitchFamily="2" charset="-78"/>
              </a:rPr>
              <a:t>ارگان های دخیل در مدیریت مالی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just" rtl="1">
              <a:buNone/>
            </a:pPr>
            <a:r>
              <a:rPr lang="fa-IR" dirty="0">
                <a:cs typeface="B Mitra" panose="00000400000000000000" pitchFamily="2" charset="-78"/>
              </a:rPr>
              <a:t>برخی از ارگان‌های که در ارتباط با مدیریت عمومی وظایف مهم را عهده‌دار هستند که مجموعاً عبارت‌اند از: </a:t>
            </a:r>
            <a:endParaRPr lang="en-US" dirty="0">
              <a:cs typeface="B Mitra" panose="00000400000000000000" pitchFamily="2" charset="-78"/>
            </a:endParaRPr>
          </a:p>
          <a:p>
            <a:pPr marL="0" indent="0" algn="just" rtl="1">
              <a:buNone/>
            </a:pPr>
            <a:r>
              <a:rPr lang="fa-IR" b="1" dirty="0">
                <a:cs typeface="B Mitra" panose="00000400000000000000" pitchFamily="2" charset="-78"/>
              </a:rPr>
              <a:t>1ـ مجلس شورای اسلامی و شورای نگهبان. </a:t>
            </a:r>
            <a:r>
              <a:rPr lang="fa-IR" dirty="0">
                <a:cs typeface="B Mitra" panose="00000400000000000000" pitchFamily="2" charset="-78"/>
              </a:rPr>
              <a:t>برنامه‌ریزی‌های اقتصادی و مالی را بررسی و تصویب می‌کند و مجوزهای لازم را به‌صورت قانون صادر می‌نماید. </a:t>
            </a:r>
            <a:endParaRPr lang="en-US" dirty="0">
              <a:cs typeface="B Mitra" panose="00000400000000000000" pitchFamily="2" charset="-78"/>
            </a:endParaRPr>
          </a:p>
          <a:p>
            <a:pPr marL="0" indent="0" algn="just" rtl="1">
              <a:buNone/>
            </a:pPr>
            <a:r>
              <a:rPr lang="fa-IR" b="1" dirty="0">
                <a:cs typeface="B Mitra" panose="00000400000000000000" pitchFamily="2" charset="-78"/>
              </a:rPr>
              <a:t>2ـ دولت و شورای اقتصاد.</a:t>
            </a:r>
            <a:r>
              <a:rPr lang="fa-IR" dirty="0">
                <a:cs typeface="B Mitra" panose="00000400000000000000" pitchFamily="2" charset="-78"/>
              </a:rPr>
              <a:t> برنامه‌ریزی‌های اقتصادی و مالی را تنظیم می‌کنند و به مجلس پیشنهاد می‌کنند. </a:t>
            </a:r>
            <a:endParaRPr lang="en-US" dirty="0">
              <a:cs typeface="B Mitra" panose="00000400000000000000" pitchFamily="2" charset="-78"/>
            </a:endParaRPr>
          </a:p>
          <a:p>
            <a:pPr marL="0" indent="0" algn="just" rtl="1">
              <a:buNone/>
            </a:pPr>
            <a:r>
              <a:rPr lang="fa-IR" b="1" dirty="0">
                <a:cs typeface="B Mitra" panose="00000400000000000000" pitchFamily="2" charset="-78"/>
              </a:rPr>
              <a:t>3ـ واحدهای ذی‌حسابی. </a:t>
            </a:r>
            <a:r>
              <a:rPr lang="fa-IR" dirty="0">
                <a:cs typeface="B Mitra" panose="00000400000000000000" pitchFamily="2" charset="-78"/>
              </a:rPr>
              <a:t>مسئولیت نظارت مالی و تهیه و تنظیم و استخراج گزارش‌های مالی دستگاه‌های اجرایی مربوط را عهده­دار هستند.</a:t>
            </a:r>
            <a:endParaRPr lang="en-US" dirty="0">
              <a:cs typeface="B Mitra" panose="00000400000000000000" pitchFamily="2" charset="-78"/>
            </a:endParaRPr>
          </a:p>
          <a:p>
            <a:pPr marL="0" indent="0" algn="just" rtl="1">
              <a:buNone/>
            </a:pPr>
            <a:r>
              <a:rPr lang="fa-IR" b="1" dirty="0">
                <a:cs typeface="B Mitra" panose="00000400000000000000" pitchFamily="2" charset="-78"/>
              </a:rPr>
              <a:t>4ـ وزارت اقتصاد و دارایی. </a:t>
            </a:r>
            <a:r>
              <a:rPr lang="fa-IR" dirty="0">
                <a:cs typeface="B Mitra" panose="00000400000000000000" pitchFamily="2" charset="-78"/>
              </a:rPr>
              <a:t>مسئول تنظیم سیاست‌های اقتصادی و مالی کشور است و اصطلاحاً به‌صورت</a:t>
            </a:r>
            <a:r>
              <a:rPr lang="fa-IR" u="sng" dirty="0">
                <a:cs typeface="B Mitra" panose="00000400000000000000" pitchFamily="2" charset="-78"/>
              </a:rPr>
              <a:t> مادرخرج مملکت </a:t>
            </a:r>
            <a:r>
              <a:rPr lang="fa-IR" dirty="0">
                <a:cs typeface="B Mitra" panose="00000400000000000000" pitchFamily="2" charset="-78"/>
              </a:rPr>
              <a:t>عمل می‌کنند. </a:t>
            </a:r>
            <a:endParaRPr lang="en-US" dirty="0">
              <a:cs typeface="B Mitra" panose="00000400000000000000" pitchFamily="2" charset="-78"/>
            </a:endParaRPr>
          </a:p>
          <a:p>
            <a:pPr marL="0" indent="0" algn="just" rtl="1">
              <a:buNone/>
            </a:pPr>
            <a:r>
              <a:rPr lang="fa-IR" b="1" dirty="0">
                <a:cs typeface="B Mitra" panose="00000400000000000000" pitchFamily="2" charset="-78"/>
              </a:rPr>
              <a:t>5ـ سازمان برنامه‌وبودجه.</a:t>
            </a:r>
            <a:r>
              <a:rPr lang="fa-IR" dirty="0">
                <a:cs typeface="B Mitra" panose="00000400000000000000" pitchFamily="2" charset="-78"/>
              </a:rPr>
              <a:t> این سازمان مسئولیت برنامه‌ریزی‌های اقتصادی و بودجه کشور را بر عهده دارد.</a:t>
            </a:r>
            <a:endParaRPr lang="en-US" dirty="0">
              <a:cs typeface="B Mitra" panose="00000400000000000000" pitchFamily="2" charset="-78"/>
            </a:endParaRPr>
          </a:p>
          <a:p>
            <a:pPr marL="0" indent="0" algn="just" rtl="1">
              <a:buNone/>
            </a:pPr>
            <a:r>
              <a:rPr lang="fa-IR" b="1" dirty="0">
                <a:cs typeface="B Mitra" panose="00000400000000000000" pitchFamily="2" charset="-78"/>
              </a:rPr>
              <a:t>6ـ بانک مرکزی. </a:t>
            </a:r>
            <a:r>
              <a:rPr lang="fa-IR" dirty="0">
                <a:cs typeface="B Mitra" panose="00000400000000000000" pitchFamily="2" charset="-78"/>
              </a:rPr>
              <a:t>سیاست‌های اقتصادی و مالی دولت را به حرکت درمی‌آورد.</a:t>
            </a:r>
            <a:endParaRPr lang="en-US" dirty="0">
              <a:cs typeface="B Mitra" panose="00000400000000000000" pitchFamily="2" charset="-78"/>
            </a:endParaRPr>
          </a:p>
          <a:p>
            <a:pPr marL="0" indent="0" algn="just" rtl="1">
              <a:buNone/>
            </a:pPr>
            <a:r>
              <a:rPr lang="fa-IR" b="1" dirty="0">
                <a:cs typeface="B Mitra" panose="00000400000000000000" pitchFamily="2" charset="-78"/>
              </a:rPr>
              <a:t>7ـ دیوان محاسبات. </a:t>
            </a:r>
            <a:r>
              <a:rPr lang="fa-IR" dirty="0">
                <a:cs typeface="B Mitra" panose="00000400000000000000" pitchFamily="2" charset="-78"/>
              </a:rPr>
              <a:t>مستقیماً زیر نظر مجلس شورای اسلامی است و مسئولیت مهم و مستمر نظارت مالی کلیه دستگاه‌هایی که به نحوی از بودجه کل کشور استفاده می‌نمایند با این تشکیلات است. تهیه و تدوین گزارش در مورد لایحه تفریغ بودجه و ارائۀ آن به مجلس با دیوان محاسبات است.</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9156849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smtClean="0">
                <a:cs typeface="B Mitra" panose="00000400000000000000" pitchFamily="2" charset="-78"/>
              </a:rPr>
              <a:t>مناقصه و مزایده</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77500" lnSpcReduction="20000"/>
          </a:bodyPr>
          <a:lstStyle/>
          <a:p>
            <a:pPr marL="0" indent="0" algn="just" rtl="1">
              <a:buNone/>
            </a:pPr>
            <a:r>
              <a:rPr lang="fa-IR" b="1" dirty="0">
                <a:solidFill>
                  <a:srgbClr val="FF0000"/>
                </a:solidFill>
                <a:cs typeface="B Mitra" panose="00000400000000000000" pitchFamily="2" charset="-78"/>
              </a:rPr>
              <a:t>مناقصه </a:t>
            </a:r>
            <a:r>
              <a:rPr lang="fa-IR" b="1" dirty="0" smtClean="0">
                <a:solidFill>
                  <a:srgbClr val="FF0000"/>
                </a:solidFill>
                <a:cs typeface="B Mitra" panose="00000400000000000000" pitchFamily="2" charset="-78"/>
              </a:rPr>
              <a:t>: </a:t>
            </a:r>
            <a:r>
              <a:rPr lang="fa-IR" dirty="0" smtClean="0">
                <a:cs typeface="B Mitra" panose="00000400000000000000" pitchFamily="2" charset="-78"/>
              </a:rPr>
              <a:t>عبارت </a:t>
            </a:r>
            <a:r>
              <a:rPr lang="fa-IR" dirty="0">
                <a:cs typeface="B Mitra" panose="00000400000000000000" pitchFamily="2" charset="-78"/>
              </a:rPr>
              <a:t>است از اقدام به خرید کالا، اجناس و یا انجام دادن خدمات به حداقل قیمت ممکن و پیشنهادی توسط فروشندگان و ارزه کنندگان کالا در بازار. </a:t>
            </a:r>
            <a:r>
              <a:rPr lang="fa-IR" u="sng" dirty="0">
                <a:cs typeface="B Mitra" panose="00000400000000000000" pitchFamily="2" charset="-78"/>
              </a:rPr>
              <a:t>به‌عنوان‌مثال، مدیریت مجموعه ورزشی می‌تواند از مناقصه برای بازسازی پیست دوچرخه‌سواری استفاده کند</a:t>
            </a:r>
            <a:r>
              <a:rPr lang="fa-IR" dirty="0">
                <a:cs typeface="B Mitra" panose="00000400000000000000" pitchFamily="2" charset="-78"/>
              </a:rPr>
              <a:t>. </a:t>
            </a:r>
            <a:endParaRPr lang="en-US" dirty="0">
              <a:cs typeface="B Mitra" panose="00000400000000000000" pitchFamily="2" charset="-78"/>
            </a:endParaRPr>
          </a:p>
          <a:p>
            <a:pPr marL="0" indent="0" algn="just" rtl="1">
              <a:buNone/>
            </a:pPr>
            <a:r>
              <a:rPr lang="fa-IR" dirty="0">
                <a:cs typeface="B Mitra" panose="00000400000000000000" pitchFamily="2" charset="-78"/>
              </a:rPr>
              <a:t>مزایای مناقصه عبارت است از: </a:t>
            </a:r>
            <a:endParaRPr lang="en-US" dirty="0">
              <a:cs typeface="B Mitra" panose="00000400000000000000" pitchFamily="2" charset="-78"/>
            </a:endParaRPr>
          </a:p>
          <a:p>
            <a:pPr marL="0" indent="0" algn="just" rtl="1">
              <a:buNone/>
            </a:pPr>
            <a:r>
              <a:rPr lang="fa-IR" dirty="0">
                <a:cs typeface="B Mitra" panose="00000400000000000000" pitchFamily="2" charset="-78"/>
              </a:rPr>
              <a:t>ـ با انجام دادن مناقصه معامله با حداقل قیمت صورت می‌گیرد.</a:t>
            </a:r>
            <a:endParaRPr lang="en-US" dirty="0">
              <a:cs typeface="B Mitra" panose="00000400000000000000" pitchFamily="2" charset="-78"/>
            </a:endParaRPr>
          </a:p>
          <a:p>
            <a:pPr marL="0" indent="0" algn="just" rtl="1">
              <a:buNone/>
            </a:pPr>
            <a:r>
              <a:rPr lang="fa-IR" dirty="0">
                <a:cs typeface="B Mitra" panose="00000400000000000000" pitchFamily="2" charset="-78"/>
              </a:rPr>
              <a:t>ـ خرید از طریق مناقصه موجب ساده کردن آن و در اختیار داشتن فرصت‌های مناسب است.</a:t>
            </a:r>
            <a:endParaRPr lang="en-US" dirty="0">
              <a:cs typeface="B Mitra" panose="00000400000000000000" pitchFamily="2" charset="-78"/>
            </a:endParaRPr>
          </a:p>
          <a:p>
            <a:pPr marL="0" indent="0" algn="just" rtl="1">
              <a:buNone/>
            </a:pPr>
            <a:r>
              <a:rPr lang="fa-IR" dirty="0">
                <a:cs typeface="B Mitra" panose="00000400000000000000" pitchFamily="2" charset="-78"/>
              </a:rPr>
              <a:t>ـ فروشندگان سعی می‌کنند امتیاز بیشتری به خریدار دهند. </a:t>
            </a:r>
            <a:endParaRPr lang="en-US" dirty="0">
              <a:cs typeface="B Mitra" panose="00000400000000000000" pitchFamily="2" charset="-78"/>
            </a:endParaRPr>
          </a:p>
          <a:p>
            <a:pPr marL="0" indent="0" algn="just" rtl="1">
              <a:buNone/>
            </a:pPr>
            <a:r>
              <a:rPr lang="fa-IR" b="1" dirty="0">
                <a:cs typeface="B Mitra" panose="00000400000000000000" pitchFamily="2" charset="-78"/>
              </a:rPr>
              <a:t> </a:t>
            </a:r>
            <a:endParaRPr lang="en-US" dirty="0">
              <a:cs typeface="B Mitra" panose="00000400000000000000" pitchFamily="2" charset="-78"/>
            </a:endParaRPr>
          </a:p>
          <a:p>
            <a:pPr marL="0" indent="0" algn="just" rtl="1">
              <a:buNone/>
            </a:pPr>
            <a:r>
              <a:rPr lang="fa-IR" b="1" dirty="0" smtClean="0">
                <a:solidFill>
                  <a:srgbClr val="FF0000"/>
                </a:solidFill>
                <a:cs typeface="B Mitra" panose="00000400000000000000" pitchFamily="2" charset="-78"/>
              </a:rPr>
              <a:t>مزایده:</a:t>
            </a:r>
            <a:r>
              <a:rPr lang="fa-IR" dirty="0" smtClean="0">
                <a:solidFill>
                  <a:srgbClr val="FF0000"/>
                </a:solidFill>
                <a:cs typeface="B Mitra" panose="00000400000000000000" pitchFamily="2" charset="-78"/>
              </a:rPr>
              <a:t> </a:t>
            </a:r>
            <a:r>
              <a:rPr lang="fa-IR" dirty="0">
                <a:cs typeface="B Mitra" panose="00000400000000000000" pitchFamily="2" charset="-78"/>
              </a:rPr>
              <a:t>عبارت است از </a:t>
            </a:r>
            <a:r>
              <a:rPr lang="fa-IR" u="sng" dirty="0">
                <a:cs typeface="B Mitra" panose="00000400000000000000" pitchFamily="2" charset="-78"/>
              </a:rPr>
              <a:t>فروش کالا و اجناس اسقاط و یا زائد به بالاترین قیمت ممکن</a:t>
            </a:r>
            <a:r>
              <a:rPr lang="fa-IR" dirty="0">
                <a:cs typeface="B Mitra" panose="00000400000000000000" pitchFamily="2" charset="-78"/>
              </a:rPr>
              <a:t>. مزایده در معاملات به طریق زیر انجام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ـ در مورد معاملات جزئی به بیشترین بهای ممکن به تشخیص و مسئولیت مأمور فروش </a:t>
            </a:r>
            <a:endParaRPr lang="en-US" dirty="0">
              <a:cs typeface="B Mitra" panose="00000400000000000000" pitchFamily="2" charset="-78"/>
            </a:endParaRPr>
          </a:p>
          <a:p>
            <a:pPr marL="0" indent="0" algn="just" rtl="1">
              <a:buNone/>
            </a:pPr>
            <a:r>
              <a:rPr lang="fa-IR" dirty="0">
                <a:cs typeface="B Mitra" panose="00000400000000000000" pitchFamily="2" charset="-78"/>
              </a:rPr>
              <a:t>ـ در مورد معاملات متوسط با حراج</a:t>
            </a:r>
            <a:endParaRPr lang="en-US" dirty="0">
              <a:cs typeface="B Mitra" panose="00000400000000000000" pitchFamily="2" charset="-78"/>
            </a:endParaRPr>
          </a:p>
          <a:p>
            <a:pPr marL="0" indent="0" algn="just" rtl="1">
              <a:buNone/>
            </a:pPr>
            <a:r>
              <a:rPr lang="fa-IR" dirty="0">
                <a:cs typeface="B Mitra" panose="00000400000000000000" pitchFamily="2" charset="-78"/>
              </a:rPr>
              <a:t>ـ در مورد معاملات عمده با انتشار آگهی مزایده عمومی </a:t>
            </a:r>
            <a:endParaRPr lang="en-US" dirty="0">
              <a:cs typeface="B Mitra" panose="00000400000000000000" pitchFamily="2" charset="-78"/>
            </a:endParaRPr>
          </a:p>
        </p:txBody>
      </p:sp>
    </p:spTree>
    <p:extLst>
      <p:ext uri="{BB962C8B-B14F-4D97-AF65-F5344CB8AC3E}">
        <p14:creationId xmlns:p14="http://schemas.microsoft.com/office/powerpoint/2010/main" val="6524987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400" b="1" dirty="0" smtClean="0">
              <a:cs typeface="B Mitra" panose="00000400000000000000" pitchFamily="2" charset="-78"/>
            </a:endParaRPr>
          </a:p>
          <a:p>
            <a:pPr marL="0" indent="0" algn="ctr" rtl="1">
              <a:buNone/>
            </a:pPr>
            <a:endParaRPr lang="fa-IR" sz="4400" b="1" dirty="0">
              <a:cs typeface="B Mitra" panose="00000400000000000000" pitchFamily="2" charset="-78"/>
            </a:endParaRPr>
          </a:p>
          <a:p>
            <a:pPr marL="0" indent="0" algn="ctr" rtl="1">
              <a:buNone/>
            </a:pPr>
            <a:r>
              <a:rPr lang="fa-IR" sz="4400" b="1" dirty="0" smtClean="0">
                <a:cs typeface="B Mitra" panose="00000400000000000000" pitchFamily="2" charset="-78"/>
              </a:rPr>
              <a:t>فصل چهاردهم:</a:t>
            </a:r>
            <a:endParaRPr lang="fa-IR" sz="4400" b="1" dirty="0">
              <a:cs typeface="B Mitra" panose="00000400000000000000" pitchFamily="2" charset="-78"/>
            </a:endParaRPr>
          </a:p>
          <a:p>
            <a:pPr marL="0" indent="0" algn="ctr" rtl="1">
              <a:buNone/>
            </a:pPr>
            <a:r>
              <a:rPr lang="fa-IR" sz="4800" b="1" dirty="0" smtClean="0">
                <a:cs typeface="B Mitra" panose="00000400000000000000" pitchFamily="2" charset="-78"/>
              </a:rPr>
              <a:t>نظارت، کنترل، ارزیابی</a:t>
            </a:r>
            <a:endParaRPr lang="en-US" sz="4800" b="1" dirty="0">
              <a:cs typeface="B Mitra" panose="00000400000000000000" pitchFamily="2" charset="-78"/>
            </a:endParaRPr>
          </a:p>
        </p:txBody>
      </p:sp>
    </p:spTree>
    <p:extLst>
      <p:ext uri="{BB962C8B-B14F-4D97-AF65-F5344CB8AC3E}">
        <p14:creationId xmlns:p14="http://schemas.microsoft.com/office/powerpoint/2010/main" val="257438938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ارزیابی چیست؟</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ارزیابی عبارت است از اندازه‌گیری کار و نتیجه به‌دست‌آمده از کار با مقیاس و شاخصی که بتوان کمیت و کیفیت مورد نظر را با دقت و به‌گونه‌ای عینی به دور از داوری­های شخص و ملاک‌های مبهم. </a:t>
            </a:r>
            <a:endParaRPr lang="fa-IR" dirty="0" smtClean="0">
              <a:cs typeface="B Mitra" panose="00000400000000000000" pitchFamily="2" charset="-78"/>
            </a:endParaRPr>
          </a:p>
          <a:p>
            <a:pPr algn="just" rtl="1"/>
            <a:r>
              <a:rPr lang="fa-IR" dirty="0" smtClean="0">
                <a:cs typeface="B Mitra" panose="00000400000000000000" pitchFamily="2" charset="-78"/>
              </a:rPr>
              <a:t>در </a:t>
            </a:r>
            <a:r>
              <a:rPr lang="fa-IR" dirty="0">
                <a:cs typeface="B Mitra" panose="00000400000000000000" pitchFamily="2" charset="-78"/>
              </a:rPr>
              <a:t>تعریف دیگری آمده است: ارزیابی عبارت است از یک سلسله اقدامات رسمی برای بررسی کارایی و اثربخشی در فاصلۀ زمانی معین. </a:t>
            </a:r>
            <a:endParaRPr lang="en-US" dirty="0">
              <a:cs typeface="B Mitra" panose="00000400000000000000" pitchFamily="2" charset="-78"/>
            </a:endParaRPr>
          </a:p>
          <a:p>
            <a:pPr algn="just" rtl="1"/>
            <a:r>
              <a:rPr lang="fa-IR" dirty="0">
                <a:cs typeface="B Mitra" panose="00000400000000000000" pitchFamily="2" charset="-78"/>
              </a:rPr>
              <a:t>در بخش ورزش این بررسی ممکن است از برنامه و یا از مدیران ورزشی صورت گیرد و یا از تأسیسات و امکانات ورزشی، از مربی یا معلم ورزش و یا از ورزشکار و....</a:t>
            </a:r>
            <a:endParaRPr lang="en-US" dirty="0">
              <a:cs typeface="B Mitra" panose="00000400000000000000" pitchFamily="2" charset="-78"/>
            </a:endParaRPr>
          </a:p>
          <a:p>
            <a:pPr algn="just" rtl="1"/>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280905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4">
              <a:lumMod val="40000"/>
              <a:lumOff val="60000"/>
            </a:schemeClr>
          </a:solidFill>
        </p:spPr>
        <p:txBody>
          <a:bodyPr>
            <a:normAutofit/>
          </a:bodyPr>
          <a:lstStyle/>
          <a:p>
            <a:pPr algn="ctr"/>
            <a:r>
              <a:rPr lang="fa-IR" sz="3600" b="1" dirty="0">
                <a:cs typeface="B Zar" panose="00000400000000000000" pitchFamily="2" charset="-78"/>
              </a:rPr>
              <a:t>هنری فایول و اصول علم اداره(مدیریت اداری)</a:t>
            </a:r>
            <a:endParaRPr lang="en-US" sz="3600" b="1" dirty="0">
              <a:cs typeface="B Zar"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r" rtl="1">
              <a:buNone/>
            </a:pPr>
            <a:r>
              <a:rPr lang="fa-IR" sz="2400" dirty="0">
                <a:cs typeface="B Zar" panose="00000400000000000000" pitchFamily="2" charset="-78"/>
              </a:rPr>
              <a:t>اصول چهارده گانه مدیریت که توسط هنری فایول مطرح شده اند از مهمترین مفاهیم مدیریتی به حساب می آیند و هر مدیری باید آنها را بداند و در مواقع لازم بکار بگیرد.</a:t>
            </a:r>
          </a:p>
          <a:p>
            <a:pPr algn="r" rtl="1"/>
            <a:r>
              <a:rPr lang="fa-IR" sz="2400" dirty="0">
                <a:cs typeface="B Zar" panose="00000400000000000000" pitchFamily="2" charset="-78"/>
              </a:rPr>
              <a:t>هنری فایول تاکید می کند که این اصول مطلق نیستند بلکه متناسب با نیاز قابل تغییر هستند.</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تقسیم کار :</a:t>
            </a:r>
            <a:r>
              <a:rPr lang="fa-IR" altLang="en-US" sz="2400" dirty="0">
                <a:cs typeface="B Zar" panose="00000400000000000000" pitchFamily="2" charset="-78"/>
              </a:rPr>
              <a:t> این اصل همان اصل تقسیم کار آدام اسمیت است . تخصصی کردن ، بازده تولیدی را از طریق کارآیی بیشتر افزایش می دهد.</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اختیار قانونی :</a:t>
            </a:r>
            <a:r>
              <a:rPr lang="fa-IR" altLang="en-US" sz="2400" dirty="0">
                <a:cs typeface="B Zar" panose="00000400000000000000" pitchFamily="2" charset="-78"/>
              </a:rPr>
              <a:t> مدیران باید قادر به ارائه دستورات باشند، اختیار قانونی در سازمان این حق را به آنها می دهد. از این رو همراه با اختیار مسئولیت نیز به وجود می آید . وقتی که اختیار به کار گرفته     می شود ، مسئولیت مطرح می شود . به منظور اثر بخش بودن، اختیار یک مدیر باید با مسئولیتش برابر باشد.</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انظباط :</a:t>
            </a:r>
            <a:r>
              <a:rPr lang="fa-IR" altLang="en-US" sz="2400" dirty="0">
                <a:cs typeface="B Zar" panose="00000400000000000000" pitchFamily="2" charset="-78"/>
              </a:rPr>
              <a:t> کارکنان باید از قوانینی که سازمان وضع کرده اطاعت کرده و به آنها احترام گذارند.انظباط خوب ، نتیجه رهبری اثر بخش و درک روشنی است که بین مدیریت و کارکنان با توجه به قوانین سازمان وجود دارد و همچنین استفاده به موقع و درست از تنبیه برای تخلف از قوانین</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وحدت فرماندهی :</a:t>
            </a:r>
            <a:r>
              <a:rPr lang="fa-IR" altLang="en-US" sz="2400" dirty="0">
                <a:cs typeface="B Zar" panose="00000400000000000000" pitchFamily="2" charset="-78"/>
              </a:rPr>
              <a:t> هر کدام از کارکنان باید فقط از یک سرپرست دستورات را دریافت کنند. </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وحدت جهت :</a:t>
            </a:r>
            <a:r>
              <a:rPr lang="fa-IR" altLang="en-US" sz="2400" dirty="0">
                <a:cs typeface="B Zar" panose="00000400000000000000" pitchFamily="2" charset="-78"/>
              </a:rPr>
              <a:t> هر گروه از فعالیتهای سازمانی که یک هدف دارند ، باید به وسیله یک مدیر که طرح واحدی به کار می برد هدایت و رهبری شود.</a:t>
            </a:r>
          </a:p>
          <a:p>
            <a:pPr algn="just" rtl="1">
              <a:lnSpc>
                <a:spcPct val="80000"/>
              </a:lnSpc>
              <a:buSzPct val="80000"/>
              <a:buFont typeface="Wingdings" panose="05000000000000000000" pitchFamily="2" charset="2"/>
              <a:buChar char="q"/>
            </a:pPr>
            <a:r>
              <a:rPr lang="fa-IR" altLang="en-US" sz="2400" b="1" dirty="0">
                <a:cs typeface="B Zar" panose="00000400000000000000" pitchFamily="2" charset="-78"/>
              </a:rPr>
              <a:t>تبعیت منافع فردی از منافع جمعی :</a:t>
            </a:r>
            <a:r>
              <a:rPr lang="fa-IR" altLang="en-US" sz="2400" dirty="0">
                <a:cs typeface="B Zar" panose="00000400000000000000" pitchFamily="2" charset="-78"/>
              </a:rPr>
              <a:t> منافع هر کدام از کارکنان یا گروهی از کارکنان نباید بر منافع سازمان به عنوان یک کل ، تقدم پیدا کند.</a:t>
            </a:r>
            <a:endParaRPr lang="en-US" altLang="en-US" sz="2400" dirty="0">
              <a:cs typeface="B Zar" panose="00000400000000000000" pitchFamily="2" charset="-78"/>
            </a:endParaRPr>
          </a:p>
          <a:p>
            <a:pPr marL="381000" indent="-381000" algn="r" rtl="1">
              <a:lnSpc>
                <a:spcPct val="80000"/>
              </a:lnSpc>
              <a:buSzPct val="80000"/>
              <a:buFont typeface="Wingdings" panose="05000000000000000000" pitchFamily="2" charset="2"/>
              <a:buAutoNum type="arabicParenR"/>
            </a:pPr>
            <a:endParaRPr lang="fa-IR" altLang="en-US" sz="2400" dirty="0">
              <a:cs typeface="B Zar" panose="00000400000000000000" pitchFamily="2" charset="-78"/>
            </a:endParaRPr>
          </a:p>
          <a:p>
            <a:pPr algn="r" rtl="1"/>
            <a:endParaRPr lang="fa-IR" sz="2400" dirty="0">
              <a:cs typeface="B Zar" panose="00000400000000000000" pitchFamily="2" charset="-78"/>
            </a:endParaRPr>
          </a:p>
          <a:p>
            <a:pPr algn="r" rtl="1"/>
            <a:endParaRPr lang="fa-IR" sz="2400" dirty="0">
              <a:cs typeface="B Zar" panose="00000400000000000000" pitchFamily="2" charset="-78"/>
            </a:endParaRPr>
          </a:p>
          <a:p>
            <a:pPr algn="r"/>
            <a:endParaRPr lang="en-US" sz="2400" dirty="0">
              <a:cs typeface="B Zar" panose="00000400000000000000" pitchFamily="2" charset="-78"/>
            </a:endParaRPr>
          </a:p>
        </p:txBody>
      </p:sp>
      <p:sp>
        <p:nvSpPr>
          <p:cNvPr id="4" name="Rectangle 3"/>
          <p:cNvSpPr/>
          <p:nvPr/>
        </p:nvSpPr>
        <p:spPr>
          <a:xfrm>
            <a:off x="383293"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223422205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اهداف ارزیابی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ارزیابی در سازمان‌های ورزشی به‌منظور اثربخشی و کارایی بهتر مدیریت و استفاده بهینه از امکانات سازمان صورت می‌گیرد</a:t>
            </a:r>
            <a:r>
              <a:rPr lang="en-US" dirty="0">
                <a:cs typeface="B Mitra" panose="00000400000000000000" pitchFamily="2" charset="-78"/>
              </a:rPr>
              <a:t>. </a:t>
            </a:r>
            <a:r>
              <a:rPr lang="fa-IR" dirty="0">
                <a:cs typeface="B Mitra" panose="00000400000000000000" pitchFamily="2" charset="-78"/>
              </a:rPr>
              <a:t>هدف‌های ارزیابی را می‌توان به شرح زیر ارائه نمود:</a:t>
            </a:r>
            <a:endParaRPr lang="en-US" dirty="0">
              <a:cs typeface="B Mitra" panose="00000400000000000000" pitchFamily="2" charset="-78"/>
            </a:endParaRPr>
          </a:p>
          <a:p>
            <a:pPr marL="0" indent="0" algn="just" rtl="1">
              <a:buNone/>
            </a:pPr>
            <a:r>
              <a:rPr lang="fa-IR" dirty="0">
                <a:cs typeface="B Mitra" panose="00000400000000000000" pitchFamily="2" charset="-78"/>
              </a:rPr>
              <a:t>1 ـ باز آگاهی و بازخورد</a:t>
            </a:r>
            <a:endParaRPr lang="en-US" dirty="0">
              <a:cs typeface="B Mitra" panose="00000400000000000000" pitchFamily="2" charset="-78"/>
            </a:endParaRPr>
          </a:p>
          <a:p>
            <a:pPr marL="0" indent="0" algn="just" rtl="1">
              <a:buNone/>
            </a:pPr>
            <a:r>
              <a:rPr lang="fa-IR" dirty="0">
                <a:cs typeface="B Mitra" panose="00000400000000000000" pitchFamily="2" charset="-78"/>
              </a:rPr>
              <a:t>2 ـ خودشناسی</a:t>
            </a:r>
            <a:endParaRPr lang="en-US" dirty="0">
              <a:cs typeface="B Mitra" panose="00000400000000000000" pitchFamily="2" charset="-78"/>
            </a:endParaRPr>
          </a:p>
          <a:p>
            <a:pPr marL="0" indent="0" algn="just" rtl="1">
              <a:buNone/>
            </a:pPr>
            <a:r>
              <a:rPr lang="fa-IR" dirty="0">
                <a:cs typeface="B Mitra" panose="00000400000000000000" pitchFamily="2" charset="-78"/>
              </a:rPr>
              <a:t>3 ـ به­سازی و بهبود عملیات اجرایی</a:t>
            </a:r>
            <a:endParaRPr lang="en-US" dirty="0">
              <a:cs typeface="B Mitra" panose="00000400000000000000" pitchFamily="2" charset="-78"/>
            </a:endParaRPr>
          </a:p>
          <a:p>
            <a:pPr marL="0" indent="0" algn="just" rtl="1">
              <a:buNone/>
            </a:pPr>
            <a:r>
              <a:rPr lang="fa-IR" dirty="0">
                <a:cs typeface="B Mitra" panose="00000400000000000000" pitchFamily="2" charset="-78"/>
              </a:rPr>
              <a:t>4 ـ برنامه‌ریزی.</a:t>
            </a:r>
            <a:endParaRPr lang="en-US" dirty="0">
              <a:cs typeface="B Mitra" panose="00000400000000000000" pitchFamily="2" charset="-78"/>
            </a:endParaRPr>
          </a:p>
          <a:p>
            <a:pPr marL="0" indent="0" algn="just" rtl="1">
              <a:buNone/>
            </a:pPr>
            <a:r>
              <a:rPr lang="fa-IR" dirty="0">
                <a:cs typeface="B Mitra" panose="00000400000000000000" pitchFamily="2" charset="-78"/>
              </a:rPr>
              <a:t>5 ـ طبقه‌بندی عادلانه منابع انسانی</a:t>
            </a: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2893377"/>
            <a:ext cx="5850890" cy="3418523"/>
          </a:xfrm>
          <a:prstGeom prst="rect">
            <a:avLst/>
          </a:prstGeom>
        </p:spPr>
      </p:pic>
    </p:spTree>
    <p:extLst>
      <p:ext uri="{BB962C8B-B14F-4D97-AF65-F5344CB8AC3E}">
        <p14:creationId xmlns:p14="http://schemas.microsoft.com/office/powerpoint/2010/main" val="14415162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تعاریف </a:t>
            </a:r>
            <a:r>
              <a:rPr lang="fa-IR" b="1" dirty="0" smtClean="0"/>
              <a:t>کنترل</a:t>
            </a:r>
            <a:endParaRPr lang="en-US" dirty="0"/>
          </a:p>
        </p:txBody>
      </p:sp>
      <p:sp>
        <p:nvSpPr>
          <p:cNvPr id="3" name="Content Placeholder 2"/>
          <p:cNvSpPr>
            <a:spLocks noGrp="1"/>
          </p:cNvSpPr>
          <p:nvPr>
            <p:ph idx="1"/>
          </p:nvPr>
        </p:nvSpPr>
        <p:spPr/>
        <p:txBody>
          <a:bodyPr>
            <a:normAutofit fontScale="92500"/>
          </a:bodyPr>
          <a:lstStyle/>
          <a:p>
            <a:pPr algn="just" rtl="1"/>
            <a:r>
              <a:rPr lang="fa-IR" dirty="0">
                <a:solidFill>
                  <a:srgbClr val="FF0000"/>
                </a:solidFill>
                <a:cs typeface="B Mitra" panose="00000400000000000000" pitchFamily="2" charset="-78"/>
              </a:rPr>
              <a:t>کنترل</a:t>
            </a:r>
            <a:r>
              <a:rPr lang="fa-IR" dirty="0">
                <a:cs typeface="B Mitra" panose="00000400000000000000" pitchFamily="2" charset="-78"/>
              </a:rPr>
              <a:t> تلاش منظمی است در جهت رسیدن به اهداف استاندارد، طراحی سیستم بازخورد اطلاعات، مقایسه‌ی اجزای واقعی با استانداردهای از پیش تعیین‌شده و سرانجام تعیین انحرافات احتمالی و سنجش نقش آن‌ها بر روند اجرایی در جهت حداکثر کارایی است. درواقع، کنترل مقایسه‌ی بین «بایدها» و «هست‌ها» است. </a:t>
            </a:r>
            <a:endParaRPr lang="en-US" dirty="0">
              <a:cs typeface="B Mitra" panose="00000400000000000000" pitchFamily="2" charset="-78"/>
            </a:endParaRPr>
          </a:p>
          <a:p>
            <a:pPr algn="just" rtl="1"/>
            <a:r>
              <a:rPr lang="fa-IR" dirty="0" smtClean="0">
                <a:cs typeface="B Mitra" panose="00000400000000000000" pitchFamily="2" charset="-78"/>
              </a:rPr>
              <a:t>به‌این‌ترتیب </a:t>
            </a:r>
            <a:r>
              <a:rPr lang="fa-IR" dirty="0">
                <a:solidFill>
                  <a:srgbClr val="FF0000"/>
                </a:solidFill>
                <a:cs typeface="B Mitra" panose="00000400000000000000" pitchFamily="2" charset="-78"/>
              </a:rPr>
              <a:t>کنترل</a:t>
            </a:r>
            <a:r>
              <a:rPr lang="fa-IR" dirty="0">
                <a:cs typeface="B Mitra" panose="00000400000000000000" pitchFamily="2" charset="-78"/>
              </a:rPr>
              <a:t> فعالیتی است که بایدها را با هست­ها، مطلوب‌ها را با موجودها، پیش‌بینی‌ها را با عملکردها مقایسه کرده و تصویر واضحی از اختلاف یا تشابه بین این دو گروه از عوامل در اختیار مدیر و مسئول مربوطه قرار می‌دهند. در تعریف دیگری جریان و فرآیند کنترل نیز ارائه شده است</a:t>
            </a:r>
            <a:r>
              <a:rPr lang="en-US" dirty="0">
                <a:cs typeface="B Mitra" panose="00000400000000000000" pitchFamily="2" charset="-78"/>
              </a:rPr>
              <a:t>.</a:t>
            </a:r>
            <a:endParaRPr lang="en-US" dirty="0">
              <a:cs typeface="B Mitra" panose="00000400000000000000" pitchFamily="2" charset="-78"/>
            </a:endParaRPr>
          </a:p>
          <a:p>
            <a:pPr algn="just" rtl="1"/>
            <a:r>
              <a:rPr lang="fa-IR" dirty="0">
                <a:cs typeface="B Mitra" panose="00000400000000000000" pitchFamily="2" charset="-78"/>
              </a:rPr>
              <a:t>بر اساس تعاریف:</a:t>
            </a:r>
            <a:r>
              <a:rPr lang="fa-IR" b="1" dirty="0">
                <a:cs typeface="B Mitra" panose="00000400000000000000" pitchFamily="2" charset="-78"/>
              </a:rPr>
              <a:t> </a:t>
            </a:r>
            <a:r>
              <a:rPr lang="fa-IR" dirty="0">
                <a:cs typeface="B Mitra" panose="00000400000000000000" pitchFamily="2" charset="-78"/>
              </a:rPr>
              <a:t>«</a:t>
            </a:r>
            <a:r>
              <a:rPr lang="fa-IR" dirty="0">
                <a:solidFill>
                  <a:srgbClr val="FF0000"/>
                </a:solidFill>
                <a:cs typeface="B Mitra" panose="00000400000000000000" pitchFamily="2" charset="-78"/>
              </a:rPr>
              <a:t>کنترل</a:t>
            </a:r>
            <a:r>
              <a:rPr lang="fa-IR" dirty="0">
                <a:cs typeface="B Mitra" panose="00000400000000000000" pitchFamily="2" charset="-78"/>
              </a:rPr>
              <a:t> عبارت است از فعالیت منظم که ضمن آن نتایج مورد انتظار در قالب استانداردهای انجام عملیات معین می‌شوند، سیستم دریافت اطلاعات طراحی می‌گردد، عملیات پیش‌بینی‌شده و انجام‌شده باهم مقایسه می‌گردند، اختلافات و انحرافات مشاهده‌شده ارزیابی و میزان اهمیت آن‌ها مشخص می‌شوند، و سرانجام اصلاحات لازم برای تحقق هدف‌ها و مأموریت‌های سازمان انجام می‌گیرند.»</a:t>
            </a:r>
            <a:endParaRPr lang="en-US" dirty="0">
              <a:effectLst/>
              <a:cs typeface="B Mitra" panose="00000400000000000000" pitchFamily="2" charset="-78"/>
            </a:endParaRPr>
          </a:p>
        </p:txBody>
      </p:sp>
    </p:spTree>
    <p:extLst>
      <p:ext uri="{BB962C8B-B14F-4D97-AF65-F5344CB8AC3E}">
        <p14:creationId xmlns:p14="http://schemas.microsoft.com/office/powerpoint/2010/main" val="241688368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مبنای </a:t>
            </a:r>
            <a:r>
              <a:rPr lang="fa-IR" b="1" dirty="0" smtClean="0"/>
              <a:t>کنترل</a:t>
            </a:r>
            <a:endParaRPr lang="en-US" dirty="0"/>
          </a:p>
        </p:txBody>
      </p:sp>
      <p:sp>
        <p:nvSpPr>
          <p:cNvPr id="3" name="Content Placeholder 2"/>
          <p:cNvSpPr>
            <a:spLocks noGrp="1"/>
          </p:cNvSpPr>
          <p:nvPr>
            <p:ph idx="1"/>
          </p:nvPr>
        </p:nvSpPr>
        <p:spPr/>
        <p:txBody>
          <a:bodyPr>
            <a:normAutofit lnSpcReduction="10000"/>
          </a:bodyPr>
          <a:lstStyle/>
          <a:p>
            <a:pPr marL="0" indent="0" algn="just" rtl="1">
              <a:buNone/>
            </a:pPr>
            <a:r>
              <a:rPr lang="fa-IR" dirty="0" smtClean="0">
                <a:cs typeface="B Mitra" panose="00000400000000000000" pitchFamily="2" charset="-78"/>
              </a:rPr>
              <a:t>فرآیند </a:t>
            </a:r>
            <a:r>
              <a:rPr lang="fa-IR" dirty="0">
                <a:cs typeface="B Mitra" panose="00000400000000000000" pitchFamily="2" charset="-78"/>
              </a:rPr>
              <a:t>کنترل، اقدامات انجام‌شده را با استانداردهای تعیین‌شده از قبل مقایسه می‌نماید و این کار را بر اساس اطلاعات دریافتی برگرفته از ارزیابی انجام می‌دهد</a:t>
            </a:r>
            <a:r>
              <a:rPr lang="en-US" dirty="0">
                <a:cs typeface="B Mitra" panose="00000400000000000000" pitchFamily="2" charset="-78"/>
              </a:rPr>
              <a:t>.</a:t>
            </a:r>
            <a:endParaRPr lang="en-US" dirty="0">
              <a:cs typeface="B Mitra" panose="00000400000000000000" pitchFamily="2" charset="-78"/>
            </a:endParaRPr>
          </a:p>
          <a:p>
            <a:pPr marL="0" indent="0" algn="just" rtl="1">
              <a:buNone/>
            </a:pPr>
            <a:r>
              <a:rPr lang="fa-IR" dirty="0">
                <a:cs typeface="B Mitra" panose="00000400000000000000" pitchFamily="2" charset="-78"/>
              </a:rPr>
              <a:t>مواردی که کنترل روی آن‌ها انجام می‌شود شامل شش مورد زیر است:</a:t>
            </a:r>
            <a:endParaRPr lang="en-US" dirty="0">
              <a:cs typeface="B Mitra" panose="00000400000000000000" pitchFamily="2" charset="-78"/>
            </a:endParaRPr>
          </a:p>
          <a:p>
            <a:pPr marL="0" indent="0" algn="just" rtl="1">
              <a:buNone/>
            </a:pPr>
            <a:r>
              <a:rPr lang="fa-IR" dirty="0">
                <a:cs typeface="B Mitra" panose="00000400000000000000" pitchFamily="2" charset="-78"/>
              </a:rPr>
              <a:t>1.خط‌مشی‌ها و قوانین</a:t>
            </a:r>
            <a:endParaRPr lang="en-US" dirty="0">
              <a:cs typeface="B Mitra" panose="00000400000000000000" pitchFamily="2" charset="-78"/>
            </a:endParaRPr>
          </a:p>
          <a:p>
            <a:pPr marL="0" indent="0" algn="just" rtl="1">
              <a:buNone/>
            </a:pPr>
            <a:r>
              <a:rPr lang="fa-IR" dirty="0">
                <a:cs typeface="B Mitra" panose="00000400000000000000" pitchFamily="2" charset="-78"/>
              </a:rPr>
              <a:t>2. طرح سازمان رسمی</a:t>
            </a:r>
            <a:endParaRPr lang="en-US" dirty="0">
              <a:cs typeface="B Mitra" panose="00000400000000000000" pitchFamily="2" charset="-78"/>
            </a:endParaRPr>
          </a:p>
          <a:p>
            <a:pPr marL="0" indent="0" algn="just" rtl="1">
              <a:buNone/>
            </a:pPr>
            <a:r>
              <a:rPr lang="fa-IR" dirty="0">
                <a:cs typeface="B Mitra" panose="00000400000000000000" pitchFamily="2" charset="-78"/>
              </a:rPr>
              <a:t>3. عملکردهای منابع انسانی</a:t>
            </a:r>
            <a:endParaRPr lang="en-US" dirty="0">
              <a:cs typeface="B Mitra" panose="00000400000000000000" pitchFamily="2" charset="-78"/>
            </a:endParaRPr>
          </a:p>
          <a:p>
            <a:pPr marL="0" indent="0" algn="just" rtl="1">
              <a:buNone/>
            </a:pPr>
            <a:r>
              <a:rPr lang="fa-IR" dirty="0">
                <a:cs typeface="B Mitra" panose="00000400000000000000" pitchFamily="2" charset="-78"/>
              </a:rPr>
              <a:t>4. ارزیابی و جبران</a:t>
            </a:r>
            <a:endParaRPr lang="en-US" dirty="0">
              <a:cs typeface="B Mitra" panose="00000400000000000000" pitchFamily="2" charset="-78"/>
            </a:endParaRPr>
          </a:p>
          <a:p>
            <a:pPr marL="0" indent="0" algn="just" rtl="1">
              <a:buNone/>
            </a:pPr>
            <a:r>
              <a:rPr lang="fa-IR" dirty="0">
                <a:cs typeface="B Mitra" panose="00000400000000000000" pitchFamily="2" charset="-78"/>
              </a:rPr>
              <a:t>5. بودجه</a:t>
            </a:r>
            <a:endParaRPr lang="en-US" dirty="0">
              <a:cs typeface="B Mitra" panose="00000400000000000000" pitchFamily="2" charset="-78"/>
            </a:endParaRPr>
          </a:p>
          <a:p>
            <a:pPr marL="0" indent="0" algn="just" rtl="1">
              <a:buNone/>
            </a:pPr>
            <a:r>
              <a:rPr lang="fa-IR" dirty="0">
                <a:cs typeface="B Mitra" panose="00000400000000000000" pitchFamily="2" charset="-78"/>
              </a:rPr>
              <a:t>6. فنّاوری </a:t>
            </a:r>
            <a:endParaRPr lang="en-US" dirty="0">
              <a:cs typeface="B Mitra" panose="00000400000000000000" pitchFamily="2" charset="-78"/>
            </a:endParaRPr>
          </a:p>
          <a:p>
            <a:pPr marL="0" indent="0" algn="just">
              <a:buNone/>
            </a:pPr>
            <a:endParaRPr lang="en-US" dirty="0">
              <a:cs typeface="B Mitra" panose="00000400000000000000" pitchFamily="2" charset="-78"/>
            </a:endParaRPr>
          </a:p>
        </p:txBody>
      </p:sp>
    </p:spTree>
    <p:extLst>
      <p:ext uri="{BB962C8B-B14F-4D97-AF65-F5344CB8AC3E}">
        <p14:creationId xmlns:p14="http://schemas.microsoft.com/office/powerpoint/2010/main" val="105914854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مراحل </a:t>
            </a:r>
            <a:r>
              <a:rPr lang="fa-IR" b="1" dirty="0" smtClean="0">
                <a:cs typeface="B Mitra" panose="00000400000000000000" pitchFamily="2" charset="-78"/>
              </a:rPr>
              <a:t>کنترل</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smtClean="0">
                <a:cs typeface="B Mitra" panose="00000400000000000000" pitchFamily="2" charset="-78"/>
              </a:rPr>
              <a:t>کنترل </a:t>
            </a:r>
            <a:r>
              <a:rPr lang="fa-IR" dirty="0">
                <a:cs typeface="B Mitra" panose="00000400000000000000" pitchFamily="2" charset="-78"/>
              </a:rPr>
              <a:t>شامل چهار مرحله زیر است:</a:t>
            </a:r>
            <a:endParaRPr lang="en-US" dirty="0">
              <a:cs typeface="B Mitra" panose="00000400000000000000" pitchFamily="2" charset="-78"/>
            </a:endParaRPr>
          </a:p>
          <a:p>
            <a:pPr marL="0" indent="0" algn="just" rtl="1">
              <a:buNone/>
            </a:pPr>
            <a:r>
              <a:rPr lang="fa-IR" dirty="0">
                <a:cs typeface="B Mitra" panose="00000400000000000000" pitchFamily="2" charset="-78"/>
              </a:rPr>
              <a:t>1- تعیین معیار(استاندارد) یا ضابطه برای کنترل </a:t>
            </a:r>
            <a:endParaRPr lang="en-US" dirty="0">
              <a:cs typeface="B Mitra" panose="00000400000000000000" pitchFamily="2" charset="-78"/>
            </a:endParaRPr>
          </a:p>
          <a:p>
            <a:pPr marL="0" indent="0" algn="just" rtl="1">
              <a:buNone/>
            </a:pPr>
            <a:r>
              <a:rPr lang="fa-IR" dirty="0">
                <a:cs typeface="B Mitra" panose="00000400000000000000" pitchFamily="2" charset="-78"/>
              </a:rPr>
              <a:t>2- سنجش عملکرد در برابر معیارها(استانداردها)</a:t>
            </a:r>
            <a:endParaRPr lang="en-US" dirty="0">
              <a:cs typeface="B Mitra" panose="00000400000000000000" pitchFamily="2" charset="-78"/>
            </a:endParaRPr>
          </a:p>
          <a:p>
            <a:pPr marL="0" indent="0" algn="just" rtl="1">
              <a:buNone/>
            </a:pPr>
            <a:r>
              <a:rPr lang="fa-IR" dirty="0">
                <a:cs typeface="B Mitra" panose="00000400000000000000" pitchFamily="2" charset="-78"/>
              </a:rPr>
              <a:t>3- تشخیص انحرافات و تحلیل علل آن‌ها</a:t>
            </a:r>
            <a:endParaRPr lang="en-US" dirty="0">
              <a:cs typeface="B Mitra" panose="00000400000000000000" pitchFamily="2" charset="-78"/>
            </a:endParaRPr>
          </a:p>
          <a:p>
            <a:pPr marL="0" indent="0" algn="just" rtl="1">
              <a:buNone/>
            </a:pPr>
            <a:r>
              <a:rPr lang="fa-IR" dirty="0">
                <a:cs typeface="B Mitra" panose="00000400000000000000" pitchFamily="2" charset="-78"/>
              </a:rPr>
              <a:t>4- اقدامات اصلاحی </a:t>
            </a:r>
            <a:endParaRPr lang="en-US" dirty="0">
              <a:cs typeface="B Mitra" panose="00000400000000000000" pitchFamily="2" charset="-78"/>
            </a:endParaRPr>
          </a:p>
          <a:p>
            <a:pPr marL="0" indent="0" algn="just">
              <a:buNone/>
            </a:pPr>
            <a:endParaRPr lang="en-US" dirty="0">
              <a:cs typeface="B Mitra"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32" y="2770822"/>
            <a:ext cx="5439617" cy="3619818"/>
          </a:xfrm>
          <a:prstGeom prst="rect">
            <a:avLst/>
          </a:prstGeom>
        </p:spPr>
      </p:pic>
    </p:spTree>
    <p:extLst>
      <p:ext uri="{BB962C8B-B14F-4D97-AF65-F5344CB8AC3E}">
        <p14:creationId xmlns:p14="http://schemas.microsoft.com/office/powerpoint/2010/main" val="129817935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انواع کنترل از نظر زمان اجرا </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endParaRPr lang="fa-IR" dirty="0">
              <a:cs typeface="B Mitra" panose="00000400000000000000" pitchFamily="2" charset="-78"/>
            </a:endParaRPr>
          </a:p>
          <a:p>
            <a:pPr marL="0" indent="0" algn="just" rtl="1">
              <a:buNone/>
            </a:pPr>
            <a:r>
              <a:rPr lang="fa-IR" dirty="0" smtClean="0">
                <a:cs typeface="B Mitra" panose="00000400000000000000" pitchFamily="2" charset="-78"/>
              </a:rPr>
              <a:t>1- </a:t>
            </a:r>
            <a:r>
              <a:rPr lang="fa-IR" dirty="0">
                <a:cs typeface="B Mitra" panose="00000400000000000000" pitchFamily="2" charset="-78"/>
              </a:rPr>
              <a:t>قبل از عملیات ← مانند کنترل هواپیما قبل از پرواز(پیش‌نگر) </a:t>
            </a:r>
            <a:endParaRPr lang="en-US" dirty="0">
              <a:cs typeface="B Mitra" panose="00000400000000000000" pitchFamily="2" charset="-78"/>
            </a:endParaRPr>
          </a:p>
          <a:p>
            <a:pPr marL="0" indent="0" algn="just" rtl="1">
              <a:buNone/>
            </a:pPr>
            <a:r>
              <a:rPr lang="fa-IR" dirty="0">
                <a:cs typeface="B Mitra" panose="00000400000000000000" pitchFamily="2" charset="-78"/>
              </a:rPr>
              <a:t>2- حین عملیات ← کنترل اتومبیل در حین رانندگی(حین‌نگر) </a:t>
            </a:r>
            <a:endParaRPr lang="en-US" dirty="0">
              <a:cs typeface="B Mitra" panose="00000400000000000000" pitchFamily="2" charset="-78"/>
            </a:endParaRPr>
          </a:p>
          <a:p>
            <a:pPr marL="0" indent="0" algn="just" rtl="1">
              <a:buNone/>
            </a:pPr>
            <a:r>
              <a:rPr lang="fa-IR" dirty="0">
                <a:cs typeface="B Mitra" panose="00000400000000000000" pitchFamily="2" charset="-78"/>
              </a:rPr>
              <a:t>3- بعد از عملیات ← کنترل کیفی محصول پس از ساخت(پس‌نگر) </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330176021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ارزیابی </a:t>
            </a:r>
            <a:r>
              <a:rPr lang="fa-IR" b="1" dirty="0" smtClean="0">
                <a:cs typeface="B Mitra" panose="00000400000000000000" pitchFamily="2" charset="-78"/>
              </a:rPr>
              <a:t>عملكرد</a:t>
            </a:r>
            <a:endParaRPr lang="en-US" b="1" dirty="0"/>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smtClean="0">
                <a:cs typeface="B Mitra" panose="00000400000000000000" pitchFamily="2" charset="-78"/>
              </a:rPr>
              <a:t>ارزیابی </a:t>
            </a:r>
            <a:r>
              <a:rPr lang="fa-IR" dirty="0">
                <a:cs typeface="B Mitra" panose="00000400000000000000" pitchFamily="2" charset="-78"/>
              </a:rPr>
              <a:t>عملكرد عبارت است از فرآيند رسمي براي سنجش و ارائه بازخورد به كاركنان در مورد خصوصيات و نحوه انجام فعاليت‌هايشان و همچنين شناخت استعدادهاي بالقوه آنان به‌منظور شكوفايي آن‌ها در آينده. </a:t>
            </a:r>
            <a:endParaRPr lang="fa-IR" dirty="0" smtClean="0">
              <a:cs typeface="B Mitra" panose="00000400000000000000" pitchFamily="2" charset="-78"/>
            </a:endParaRPr>
          </a:p>
          <a:p>
            <a:pPr marL="0" indent="0" algn="just" rtl="1">
              <a:buNone/>
            </a:pPr>
            <a:endParaRPr lang="fa-IR" dirty="0">
              <a:cs typeface="B Mitra" panose="00000400000000000000" pitchFamily="2" charset="-78"/>
            </a:endParaRPr>
          </a:p>
          <a:p>
            <a:pPr marL="0" indent="0" algn="just" rtl="1">
              <a:buNone/>
            </a:pPr>
            <a:r>
              <a:rPr lang="fa-IR" dirty="0" smtClean="0">
                <a:cs typeface="B Mitra" panose="00000400000000000000" pitchFamily="2" charset="-78"/>
              </a:rPr>
              <a:t>براي </a:t>
            </a:r>
            <a:r>
              <a:rPr lang="fa-IR" dirty="0">
                <a:cs typeface="B Mitra" panose="00000400000000000000" pitchFamily="2" charset="-78"/>
              </a:rPr>
              <a:t>انجام ارزیابی صحيح بايستي رويكردها و روش‌های ارزیابی عملكرد را شناسايي كرده و كاربرد هرکدام را در موقعيت‌هاي معين بدانيم. به‌طورکلی پنج رويكرد در خصوص ارزیابی عملكرد معرفي شده است. اين رويكردها عبارت‌اند از</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1- </a:t>
            </a:r>
            <a:r>
              <a:rPr lang="fa-IR" dirty="0">
                <a:cs typeface="B Mitra" panose="00000400000000000000" pitchFamily="2" charset="-78"/>
              </a:rPr>
              <a:t>رويكرد مقايسه‌اي</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2- رويكرد ويژگي‌ها</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3- رويكرد رفتاري</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4- رويكرد </a:t>
            </a:r>
            <a:r>
              <a:rPr lang="fa-IR" dirty="0" smtClean="0">
                <a:cs typeface="B Mitra" panose="00000400000000000000" pitchFamily="2" charset="-78"/>
              </a:rPr>
              <a:t>نتايج، و</a:t>
            </a:r>
          </a:p>
          <a:p>
            <a:pPr marL="0" indent="0" algn="just" rtl="1">
              <a:buNone/>
            </a:pPr>
            <a:r>
              <a:rPr lang="fa-IR" dirty="0" smtClean="0">
                <a:cs typeface="B Mitra" panose="00000400000000000000" pitchFamily="2" charset="-78"/>
              </a:rPr>
              <a:t> </a:t>
            </a:r>
            <a:r>
              <a:rPr lang="fa-IR" dirty="0">
                <a:cs typeface="B Mitra" panose="00000400000000000000" pitchFamily="2" charset="-78"/>
              </a:rPr>
              <a:t>5- رويكرد كيفيت.</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a:p>
            <a:pPr marL="0" indent="0" algn="just">
              <a:buNone/>
            </a:pPr>
            <a:endParaRPr lang="en-US" dirty="0">
              <a:cs typeface="B Mitra" panose="00000400000000000000" pitchFamily="2" charset="-78"/>
            </a:endParaRPr>
          </a:p>
        </p:txBody>
      </p:sp>
    </p:spTree>
    <p:extLst>
      <p:ext uri="{BB962C8B-B14F-4D97-AF65-F5344CB8AC3E}">
        <p14:creationId xmlns:p14="http://schemas.microsoft.com/office/powerpoint/2010/main" val="408782501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روش‌های ارزیابی </a:t>
            </a:r>
            <a:r>
              <a:rPr lang="fa-IR" b="1" dirty="0" smtClean="0">
                <a:cs typeface="B Mitra" panose="00000400000000000000" pitchFamily="2" charset="-78"/>
              </a:rPr>
              <a:t>عملكرد</a:t>
            </a:r>
            <a:endParaRPr lang="en-US" b="1" dirty="0">
              <a:cs typeface="B Mitra" panose="00000400000000000000" pitchFamily="2" charset="-78"/>
            </a:endParaRPr>
          </a:p>
        </p:txBody>
      </p:sp>
      <p:sp>
        <p:nvSpPr>
          <p:cNvPr id="3" name="Content Placeholder 2"/>
          <p:cNvSpPr>
            <a:spLocks noGrp="1"/>
          </p:cNvSpPr>
          <p:nvPr>
            <p:ph idx="1"/>
          </p:nvPr>
        </p:nvSpPr>
        <p:spPr>
          <a:xfrm>
            <a:off x="6062472" y="1825625"/>
            <a:ext cx="5291328" cy="4351338"/>
          </a:xfrm>
        </p:spPr>
        <p:txBody>
          <a:bodyPr>
            <a:normAutofit fontScale="55000" lnSpcReduction="20000"/>
          </a:bodyPr>
          <a:lstStyle/>
          <a:p>
            <a:pPr marL="0" indent="0" algn="just" rtl="1">
              <a:buNone/>
            </a:pPr>
            <a:r>
              <a:rPr lang="fa-IR" dirty="0">
                <a:cs typeface="B Mitra" panose="00000400000000000000" pitchFamily="2" charset="-78"/>
              </a:rPr>
              <a:t>روش‌های ارزیابی عملكرد </a:t>
            </a:r>
            <a:r>
              <a:rPr lang="fa-IR" dirty="0" smtClean="0">
                <a:cs typeface="B Mitra" panose="00000400000000000000" pitchFamily="2" charset="-78"/>
              </a:rPr>
              <a:t>در سه دسته کلی زیر قرار می گیرند:</a:t>
            </a:r>
            <a:endParaRPr lang="en-US" dirty="0">
              <a:cs typeface="B Mitra" panose="00000400000000000000" pitchFamily="2" charset="-78"/>
            </a:endParaRPr>
          </a:p>
          <a:p>
            <a:pPr marL="0" indent="0" algn="just" rtl="1">
              <a:buNone/>
            </a:pPr>
            <a:r>
              <a:rPr lang="fa-IR" b="1" dirty="0">
                <a:solidFill>
                  <a:srgbClr val="FF0000"/>
                </a:solidFill>
                <a:cs typeface="B Mitra" panose="00000400000000000000" pitchFamily="2" charset="-78"/>
              </a:rPr>
              <a:t>الف) روش‌های مبتني بر ویژگی‌های فردي</a:t>
            </a:r>
            <a:endParaRPr lang="en-US" dirty="0">
              <a:solidFill>
                <a:srgbClr val="FF0000"/>
              </a:solidFill>
              <a:cs typeface="B Mitra" panose="00000400000000000000" pitchFamily="2" charset="-78"/>
            </a:endParaRPr>
          </a:p>
          <a:p>
            <a:pPr algn="just" rtl="1"/>
            <a:r>
              <a:rPr lang="fa-IR" dirty="0">
                <a:cs typeface="B Mitra" panose="00000400000000000000" pitchFamily="2" charset="-78"/>
              </a:rPr>
              <a:t>روش مقياس رتبه‌بندي ترسيمي</a:t>
            </a:r>
            <a:endParaRPr lang="en-US" dirty="0">
              <a:cs typeface="B Mitra" panose="00000400000000000000" pitchFamily="2" charset="-78"/>
            </a:endParaRPr>
          </a:p>
          <a:p>
            <a:pPr algn="just" rtl="1"/>
            <a:r>
              <a:rPr lang="fa-IR" dirty="0">
                <a:cs typeface="B Mitra" panose="00000400000000000000" pitchFamily="2" charset="-78"/>
              </a:rPr>
              <a:t>روش مقياس استانداردهاي مختلط</a:t>
            </a:r>
            <a:endParaRPr lang="en-US" dirty="0">
              <a:cs typeface="B Mitra" panose="00000400000000000000" pitchFamily="2" charset="-78"/>
            </a:endParaRPr>
          </a:p>
          <a:p>
            <a:pPr algn="just" rtl="1"/>
            <a:r>
              <a:rPr lang="fa-IR" dirty="0">
                <a:cs typeface="B Mitra" panose="00000400000000000000" pitchFamily="2" charset="-78"/>
              </a:rPr>
              <a:t>روش انتخاب اجباري</a:t>
            </a:r>
            <a:endParaRPr lang="en-US" dirty="0">
              <a:cs typeface="B Mitra" panose="00000400000000000000" pitchFamily="2" charset="-78"/>
            </a:endParaRPr>
          </a:p>
          <a:p>
            <a:pPr algn="just" rtl="1"/>
            <a:r>
              <a:rPr lang="fa-IR" dirty="0">
                <a:cs typeface="B Mitra" panose="00000400000000000000" pitchFamily="2" charset="-78"/>
              </a:rPr>
              <a:t>روش توصيفي</a:t>
            </a:r>
            <a:endParaRPr lang="en-US" dirty="0">
              <a:cs typeface="B Mitra" panose="00000400000000000000" pitchFamily="2" charset="-78"/>
            </a:endParaRPr>
          </a:p>
          <a:p>
            <a:pPr marL="0" indent="0" algn="just" rtl="1">
              <a:buNone/>
            </a:pPr>
            <a:r>
              <a:rPr lang="fa-IR" sz="2700" b="1" dirty="0">
                <a:solidFill>
                  <a:srgbClr val="FF0000"/>
                </a:solidFill>
                <a:cs typeface="B Mitra" panose="00000400000000000000" pitchFamily="2" charset="-78"/>
              </a:rPr>
              <a:t>ب) روش‌های مبتني بر رفتار يا روش‌های رفتاري</a:t>
            </a:r>
            <a:endParaRPr lang="en-US" sz="2700" b="1" dirty="0">
              <a:solidFill>
                <a:srgbClr val="FF0000"/>
              </a:solidFill>
              <a:cs typeface="B Mitra" panose="00000400000000000000" pitchFamily="2" charset="-78"/>
            </a:endParaRPr>
          </a:p>
          <a:p>
            <a:pPr algn="just" rtl="1"/>
            <a:r>
              <a:rPr lang="fa-IR" dirty="0" smtClean="0">
                <a:cs typeface="B Mitra" panose="00000400000000000000" pitchFamily="2" charset="-78"/>
              </a:rPr>
              <a:t>روش </a:t>
            </a:r>
            <a:r>
              <a:rPr lang="fa-IR" dirty="0">
                <a:cs typeface="B Mitra" panose="00000400000000000000" pitchFamily="2" charset="-78"/>
              </a:rPr>
              <a:t>ثبت وقايع حساس</a:t>
            </a:r>
            <a:endParaRPr lang="en-US" dirty="0">
              <a:cs typeface="B Mitra" panose="00000400000000000000" pitchFamily="2" charset="-78"/>
            </a:endParaRPr>
          </a:p>
          <a:p>
            <a:pPr algn="just" rtl="1"/>
            <a:r>
              <a:rPr lang="fa-IR" dirty="0" smtClean="0">
                <a:cs typeface="B Mitra" panose="00000400000000000000" pitchFamily="2" charset="-78"/>
              </a:rPr>
              <a:t>روش </a:t>
            </a:r>
            <a:r>
              <a:rPr lang="fa-IR" dirty="0">
                <a:cs typeface="B Mitra" panose="00000400000000000000" pitchFamily="2" charset="-78"/>
              </a:rPr>
              <a:t>چک‌لیست</a:t>
            </a:r>
            <a:endParaRPr lang="en-US" dirty="0">
              <a:cs typeface="B Mitra" panose="00000400000000000000" pitchFamily="2" charset="-78"/>
            </a:endParaRPr>
          </a:p>
          <a:p>
            <a:pPr algn="just" rtl="1"/>
            <a:r>
              <a:rPr lang="fa-IR" dirty="0" smtClean="0">
                <a:cs typeface="B Mitra" panose="00000400000000000000" pitchFamily="2" charset="-78"/>
              </a:rPr>
              <a:t>روش </a:t>
            </a:r>
            <a:r>
              <a:rPr lang="fa-IR" dirty="0">
                <a:cs typeface="B Mitra" panose="00000400000000000000" pitchFamily="2" charset="-78"/>
              </a:rPr>
              <a:t>مقياس رتبه‌اي رفتاري</a:t>
            </a:r>
            <a:endParaRPr lang="en-US" dirty="0">
              <a:cs typeface="B Mitra" panose="00000400000000000000" pitchFamily="2" charset="-78"/>
            </a:endParaRPr>
          </a:p>
          <a:p>
            <a:pPr algn="just" rtl="1"/>
            <a:r>
              <a:rPr lang="fa-IR" dirty="0" smtClean="0">
                <a:cs typeface="B Mitra" panose="00000400000000000000" pitchFamily="2" charset="-78"/>
              </a:rPr>
              <a:t>مقياس </a:t>
            </a:r>
            <a:r>
              <a:rPr lang="fa-IR" dirty="0">
                <a:cs typeface="B Mitra" panose="00000400000000000000" pitchFamily="2" charset="-78"/>
              </a:rPr>
              <a:t>مشاهده رفتار</a:t>
            </a:r>
            <a:endParaRPr lang="en-US" dirty="0">
              <a:cs typeface="B Mitra" panose="00000400000000000000" pitchFamily="2" charset="-78"/>
            </a:endParaRPr>
          </a:p>
          <a:p>
            <a:pPr marL="0" indent="0" algn="just" rtl="1">
              <a:buNone/>
            </a:pPr>
            <a:r>
              <a:rPr lang="fa-IR" sz="2700" b="1" dirty="0">
                <a:solidFill>
                  <a:srgbClr val="FF0000"/>
                </a:solidFill>
                <a:cs typeface="B Mitra" panose="00000400000000000000" pitchFamily="2" charset="-78"/>
              </a:rPr>
              <a:t>ج) روش‌های مبتني بر نتايج</a:t>
            </a:r>
            <a:endParaRPr lang="en-US" sz="2700" b="1" dirty="0">
              <a:solidFill>
                <a:srgbClr val="FF0000"/>
              </a:solidFill>
              <a:cs typeface="B Mitra" panose="00000400000000000000" pitchFamily="2" charset="-78"/>
            </a:endParaRPr>
          </a:p>
          <a:p>
            <a:pPr algn="just" rtl="1"/>
            <a:r>
              <a:rPr lang="fa-IR" dirty="0" smtClean="0">
                <a:cs typeface="B Mitra" panose="00000400000000000000" pitchFamily="2" charset="-78"/>
              </a:rPr>
              <a:t>روش </a:t>
            </a:r>
            <a:r>
              <a:rPr lang="fa-IR" dirty="0">
                <a:cs typeface="B Mitra" panose="00000400000000000000" pitchFamily="2" charset="-78"/>
              </a:rPr>
              <a:t>مديريت بر مبناي اهداف</a:t>
            </a:r>
            <a:endParaRPr lang="en-US" dirty="0">
              <a:cs typeface="B Mitra" panose="00000400000000000000" pitchFamily="2" charset="-78"/>
            </a:endParaRPr>
          </a:p>
          <a:p>
            <a:pPr algn="just" rtl="1"/>
            <a:r>
              <a:rPr lang="fa-IR" dirty="0" smtClean="0">
                <a:cs typeface="B Mitra" panose="00000400000000000000" pitchFamily="2" charset="-78"/>
              </a:rPr>
              <a:t>روش </a:t>
            </a:r>
            <a:r>
              <a:rPr lang="fa-IR" dirty="0">
                <a:cs typeface="B Mitra" panose="00000400000000000000" pitchFamily="2" charset="-78"/>
              </a:rPr>
              <a:t>كارت امتيازي متوازن</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2" y="2124456"/>
            <a:ext cx="3048000" cy="2206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249" y="4606925"/>
            <a:ext cx="2676525" cy="1704975"/>
          </a:xfrm>
          <a:prstGeom prst="rect">
            <a:avLst/>
          </a:prstGeom>
        </p:spPr>
      </p:pic>
    </p:spTree>
    <p:extLst>
      <p:ext uri="{BB962C8B-B14F-4D97-AF65-F5344CB8AC3E}">
        <p14:creationId xmlns:p14="http://schemas.microsoft.com/office/powerpoint/2010/main" val="32985799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cs typeface="B Mitra" panose="00000400000000000000" pitchFamily="2" charset="-78"/>
              </a:rPr>
              <a:t>خطاهاي بالقوه در سيستم‌هاي ارزیابی عملكرد</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just" rtl="1">
              <a:buNone/>
            </a:pPr>
            <a:r>
              <a:rPr lang="fa-IR" dirty="0">
                <a:cs typeface="B Mitra" panose="00000400000000000000" pitchFamily="2" charset="-78"/>
              </a:rPr>
              <a:t>چندين خطاي معمول در ارزيابي‌هاي عملكرد شناسايي شده است. خطاهاي شناسایی‌شده بالقوه در سيستم‌هاي ارزشيابي عملكرد </a:t>
            </a:r>
            <a:r>
              <a:rPr lang="fa-IR" dirty="0" smtClean="0">
                <a:cs typeface="B Mitra" panose="00000400000000000000" pitchFamily="2" charset="-78"/>
              </a:rPr>
              <a:t>شامل موارد  زیر هستند:</a:t>
            </a:r>
          </a:p>
          <a:p>
            <a:pPr marL="0" indent="0" algn="just" rtl="1">
              <a:buNone/>
            </a:pPr>
            <a:r>
              <a:rPr lang="fa-IR" dirty="0" smtClean="0">
                <a:cs typeface="B Mitra" panose="00000400000000000000" pitchFamily="2" charset="-78"/>
              </a:rPr>
              <a:t> </a:t>
            </a:r>
            <a:r>
              <a:rPr lang="fa-IR" dirty="0">
                <a:cs typeface="B Mitra" panose="00000400000000000000" pitchFamily="2" charset="-78"/>
              </a:rPr>
              <a:t>1- استانداردهاي ارزيابي</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2- اثر هاله‌ای</a:t>
            </a:r>
            <a:r>
              <a:rPr lang="fa-IR" dirty="0" smtClean="0">
                <a:cs typeface="B Mitra" panose="00000400000000000000" pitchFamily="2" charset="-78"/>
              </a:rPr>
              <a:t>،</a:t>
            </a:r>
          </a:p>
          <a:p>
            <a:pPr marL="0" indent="0" algn="just" rtl="1">
              <a:buNone/>
            </a:pPr>
            <a:r>
              <a:rPr lang="fa-IR" b="1" baseline="30000" dirty="0" smtClean="0">
                <a:cs typeface="B Mitra" panose="00000400000000000000" pitchFamily="2" charset="-78"/>
              </a:rPr>
              <a:t> </a:t>
            </a:r>
            <a:r>
              <a:rPr lang="fa-IR" dirty="0">
                <a:cs typeface="B Mitra" panose="00000400000000000000" pitchFamily="2" charset="-78"/>
              </a:rPr>
              <a:t>3- آسان‌گیری</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4- گرايش به مركز،</a:t>
            </a:r>
            <a:r>
              <a:rPr lang="fa-IR" b="1" baseline="30000" dirty="0">
                <a:cs typeface="B Mitra" panose="00000400000000000000" pitchFamily="2" charset="-78"/>
              </a:rPr>
              <a:t> </a:t>
            </a:r>
            <a:endParaRPr lang="fa-IR" b="1" baseline="30000" dirty="0" smtClean="0">
              <a:cs typeface="B Mitra" panose="00000400000000000000" pitchFamily="2" charset="-78"/>
            </a:endParaRPr>
          </a:p>
          <a:p>
            <a:pPr marL="0" indent="0" algn="just" rtl="1">
              <a:buNone/>
            </a:pPr>
            <a:r>
              <a:rPr lang="fa-IR" dirty="0" smtClean="0">
                <a:cs typeface="B Mitra" panose="00000400000000000000" pitchFamily="2" charset="-78"/>
              </a:rPr>
              <a:t>5- </a:t>
            </a:r>
            <a:r>
              <a:rPr lang="fa-IR" dirty="0">
                <a:cs typeface="B Mitra" panose="00000400000000000000" pitchFamily="2" charset="-78"/>
              </a:rPr>
              <a:t>تازگي رويدادها</a:t>
            </a:r>
            <a:r>
              <a:rPr lang="fa-IR" dirty="0" smtClean="0">
                <a:cs typeface="B Mitra" panose="00000400000000000000" pitchFamily="2" charset="-78"/>
              </a:rPr>
              <a:t>،</a:t>
            </a:r>
          </a:p>
          <a:p>
            <a:pPr marL="0" indent="0" algn="just" rtl="1">
              <a:buNone/>
            </a:pPr>
            <a:r>
              <a:rPr lang="fa-IR" dirty="0" smtClean="0">
                <a:cs typeface="B Mitra" panose="00000400000000000000" pitchFamily="2" charset="-78"/>
              </a:rPr>
              <a:t> </a:t>
            </a:r>
            <a:r>
              <a:rPr lang="fa-IR" dirty="0">
                <a:cs typeface="B Mitra" panose="00000400000000000000" pitchFamily="2" charset="-78"/>
              </a:rPr>
              <a:t>6- برابر كردن يا مقابله </a:t>
            </a:r>
            <a:r>
              <a:rPr lang="fa-IR" dirty="0" smtClean="0">
                <a:cs typeface="B Mitra" panose="00000400000000000000" pitchFamily="2" charset="-78"/>
              </a:rPr>
              <a:t>و</a:t>
            </a:r>
          </a:p>
          <a:p>
            <a:pPr marL="0" indent="0" algn="just" rtl="1">
              <a:buNone/>
            </a:pPr>
            <a:r>
              <a:rPr lang="fa-IR" dirty="0" smtClean="0">
                <a:cs typeface="B Mitra" panose="00000400000000000000" pitchFamily="2" charset="-78"/>
              </a:rPr>
              <a:t> </a:t>
            </a:r>
            <a:r>
              <a:rPr lang="fa-IR" dirty="0">
                <a:cs typeface="B Mitra" panose="00000400000000000000" pitchFamily="2" charset="-78"/>
              </a:rPr>
              <a:t>7- جهت‌گيري شخصي(شبيه به من يا تصور قالبي</a:t>
            </a:r>
            <a:r>
              <a:rPr lang="fa-IR" dirty="0" smtClean="0">
                <a:cs typeface="B Mitra" panose="00000400000000000000" pitchFamily="2" charset="-78"/>
              </a:rPr>
              <a:t>).</a:t>
            </a:r>
            <a:endParaRPr lang="en-US" dirty="0">
              <a:cs typeface="B Mitra" panose="000004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17" y="3119437"/>
            <a:ext cx="3255963" cy="3255963"/>
          </a:xfrm>
          <a:prstGeom prst="rect">
            <a:avLst/>
          </a:prstGeom>
        </p:spPr>
      </p:pic>
    </p:spTree>
    <p:extLst>
      <p:ext uri="{BB962C8B-B14F-4D97-AF65-F5344CB8AC3E}">
        <p14:creationId xmlns:p14="http://schemas.microsoft.com/office/powerpoint/2010/main" val="137151229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ارزیابی در رویدادهای ورزشی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dirty="0">
                <a:cs typeface="B Mitra" panose="00000400000000000000" pitchFamily="2" charset="-78"/>
              </a:rPr>
              <a:t>هندرسون و بیاکمکی(2002) درباره‌ی </a:t>
            </a:r>
            <a:r>
              <a:rPr lang="en-US" dirty="0">
                <a:cs typeface="B Mitra" panose="00000400000000000000" pitchFamily="2" charset="-78"/>
              </a:rPr>
              <a:t>5P'</a:t>
            </a:r>
            <a:r>
              <a:rPr lang="fa-IR" dirty="0">
                <a:cs typeface="B Mitra" panose="00000400000000000000" pitchFamily="2" charset="-78"/>
              </a:rPr>
              <a:t> ارزیابی</a:t>
            </a:r>
            <a:r>
              <a:rPr lang="en-US" dirty="0">
                <a:cs typeface="B Mitra" panose="00000400000000000000" pitchFamily="2" charset="-78"/>
              </a:rPr>
              <a:t>"</a:t>
            </a:r>
            <a:r>
              <a:rPr lang="fa-IR" dirty="0">
                <a:cs typeface="B Mitra" panose="00000400000000000000" pitchFamily="2" charset="-78"/>
              </a:rPr>
              <a:t> در رابطه با اینکه چه جنبه‌هایی از یک رویداد را می‌توان ارزیابی کرد، بحث می‌کنند. این‌ها شامل پرسنل </a:t>
            </a:r>
            <a:r>
              <a:rPr lang="en-US" dirty="0">
                <a:cs typeface="B Mitra" panose="00000400000000000000" pitchFamily="2" charset="-78"/>
              </a:rPr>
              <a:t>(Personnel)</a:t>
            </a:r>
            <a:r>
              <a:rPr lang="fa-IR" dirty="0">
                <a:cs typeface="B Mitra" panose="00000400000000000000" pitchFamily="2" charset="-78"/>
              </a:rPr>
              <a:t> خط‌مشی‌ها </a:t>
            </a:r>
            <a:r>
              <a:rPr lang="en-US" dirty="0">
                <a:cs typeface="B Mitra" panose="00000400000000000000" pitchFamily="2" charset="-78"/>
              </a:rPr>
              <a:t>(Polices)</a:t>
            </a:r>
            <a:r>
              <a:rPr lang="fa-IR" dirty="0">
                <a:cs typeface="B Mitra" panose="00000400000000000000" pitchFamily="2" charset="-78"/>
              </a:rPr>
              <a:t>، مکان‌ها </a:t>
            </a:r>
            <a:r>
              <a:rPr lang="en-US" dirty="0">
                <a:cs typeface="B Mitra" panose="00000400000000000000" pitchFamily="2" charset="-78"/>
              </a:rPr>
              <a:t>(Places)</a:t>
            </a:r>
            <a:r>
              <a:rPr lang="fa-IR" dirty="0">
                <a:cs typeface="B Mitra" panose="00000400000000000000" pitchFamily="2" charset="-78"/>
              </a:rPr>
              <a:t>، برنامه‌ها </a:t>
            </a:r>
            <a:r>
              <a:rPr lang="en-US" dirty="0">
                <a:cs typeface="B Mitra" panose="00000400000000000000" pitchFamily="2" charset="-78"/>
              </a:rPr>
              <a:t>(Programs)</a:t>
            </a:r>
            <a:r>
              <a:rPr lang="fa-IR" dirty="0">
                <a:cs typeface="B Mitra" panose="00000400000000000000" pitchFamily="2" charset="-78"/>
              </a:rPr>
              <a:t> و نتایج شرکت‌کننده </a:t>
            </a:r>
            <a:r>
              <a:rPr lang="en-US" dirty="0">
                <a:cs typeface="B Mitra" panose="00000400000000000000" pitchFamily="2" charset="-78"/>
              </a:rPr>
              <a:t>(Participant outcomes) </a:t>
            </a:r>
            <a:r>
              <a:rPr lang="fa-IR" dirty="0">
                <a:cs typeface="B Mitra" panose="00000400000000000000" pitchFamily="2" charset="-78"/>
              </a:rPr>
              <a:t>هستند. آن‌ها هم‌چنین نشان می‌دهند که برنامه‌ها را می‌توان بر اساس ورودی‌ها، فعالیت‌ها، یا خروجی‌های رویداد ارزیابی کرد.</a:t>
            </a:r>
            <a:endParaRPr lang="en-US" dirty="0">
              <a:cs typeface="B Mitra" panose="00000400000000000000" pitchFamily="2" charset="-78"/>
            </a:endParaRPr>
          </a:p>
          <a:p>
            <a:pPr marL="0" indent="0" algn="just" rtl="1">
              <a:buNone/>
            </a:pPr>
            <a:r>
              <a:rPr lang="fa-IR" dirty="0">
                <a:cs typeface="B Mitra" panose="00000400000000000000" pitchFamily="2" charset="-78"/>
              </a:rPr>
              <a:t>مدل محتوا، ورودی، فرایند و </a:t>
            </a:r>
            <a:r>
              <a:rPr lang="fa-IR" dirty="0" smtClean="0">
                <a:cs typeface="B Mitra" panose="00000400000000000000" pitchFamily="2" charset="-78"/>
              </a:rPr>
              <a:t>محصول</a:t>
            </a:r>
            <a:r>
              <a:rPr lang="en-US" dirty="0" smtClean="0">
                <a:cs typeface="B Mitra" panose="00000400000000000000" pitchFamily="2" charset="-78"/>
              </a:rPr>
              <a:t>(CIPP</a:t>
            </a:r>
            <a:r>
              <a:rPr lang="en-US" dirty="0">
                <a:cs typeface="B Mitra" panose="00000400000000000000" pitchFamily="2" charset="-78"/>
              </a:rPr>
              <a:t>) </a:t>
            </a:r>
            <a:r>
              <a:rPr lang="fa-IR" dirty="0" smtClean="0">
                <a:cs typeface="B Mitra" panose="00000400000000000000" pitchFamily="2" charset="-78"/>
              </a:rPr>
              <a:t> یک </a:t>
            </a:r>
            <a:r>
              <a:rPr lang="fa-IR" dirty="0">
                <a:cs typeface="B Mitra" panose="00000400000000000000" pitchFamily="2" charset="-78"/>
              </a:rPr>
              <a:t>روش سیستماتیک برای ارزیابی در ورزش است. این مدل مبنا و پایه‌ای را برای تصمیم‌گیری در تحلیل سیستم‌های تغییر برنامه‌ریزی‌شده فراهم می‌نماید. این مدل ارزیابی را به‌عنوان فرایند ترسیم، به دست آوردن و فراهم نمودن اطلاعات مفید برای قضاوت درباره‌ی گزینه‌های تصمیم، تعریف می‌کند</a:t>
            </a:r>
            <a:r>
              <a:rPr lang="fa-IR" dirty="0" smtClean="0">
                <a:cs typeface="B Mitra" panose="00000400000000000000" pitchFamily="2" charset="-78"/>
              </a:rPr>
              <a:t>.</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266268797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400" b="1" dirty="0" smtClean="0">
              <a:cs typeface="B Mitra" panose="00000400000000000000" pitchFamily="2" charset="-78"/>
            </a:endParaRPr>
          </a:p>
          <a:p>
            <a:pPr marL="0" indent="0" algn="ctr" rtl="1">
              <a:buNone/>
            </a:pPr>
            <a:endParaRPr lang="fa-IR" sz="4400" b="1" dirty="0">
              <a:cs typeface="B Mitra" panose="00000400000000000000" pitchFamily="2" charset="-78"/>
            </a:endParaRPr>
          </a:p>
          <a:p>
            <a:pPr marL="0" indent="0" algn="ctr" rtl="1">
              <a:buNone/>
            </a:pPr>
            <a:r>
              <a:rPr lang="fa-IR" sz="4400" b="1" dirty="0" smtClean="0">
                <a:cs typeface="B Mitra" panose="00000400000000000000" pitchFamily="2" charset="-78"/>
              </a:rPr>
              <a:t>فصل چهاردهم:</a:t>
            </a:r>
            <a:endParaRPr lang="fa-IR" sz="4400" b="1" dirty="0">
              <a:cs typeface="B Mitra" panose="00000400000000000000" pitchFamily="2" charset="-78"/>
            </a:endParaRPr>
          </a:p>
          <a:p>
            <a:pPr marL="0" indent="0" algn="ctr" rtl="1">
              <a:buNone/>
            </a:pPr>
            <a:r>
              <a:rPr lang="fa-IR" sz="4800" b="1" dirty="0" smtClean="0">
                <a:cs typeface="B Mitra" panose="00000400000000000000" pitchFamily="2" charset="-78"/>
              </a:rPr>
              <a:t>جدول های مسابقات ورزشی</a:t>
            </a:r>
            <a:endParaRPr lang="en-US" sz="4800" b="1" dirty="0">
              <a:cs typeface="B Mitra" panose="00000400000000000000" pitchFamily="2" charset="-78"/>
            </a:endParaRPr>
          </a:p>
        </p:txBody>
      </p:sp>
    </p:spTree>
    <p:extLst>
      <p:ext uri="{BB962C8B-B14F-4D97-AF65-F5344CB8AC3E}">
        <p14:creationId xmlns:p14="http://schemas.microsoft.com/office/powerpoint/2010/main" val="2423070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4">
              <a:lumMod val="40000"/>
              <a:lumOff val="60000"/>
            </a:schemeClr>
          </a:solidFill>
        </p:spPr>
        <p:txBody>
          <a:bodyPr>
            <a:normAutofit/>
          </a:bodyPr>
          <a:lstStyle/>
          <a:p>
            <a:pPr algn="ctr"/>
            <a:r>
              <a:rPr lang="fa-IR" sz="3600" b="1" dirty="0">
                <a:cs typeface="B Zar" panose="00000400000000000000" pitchFamily="2" charset="-78"/>
              </a:rPr>
              <a:t>هنری فایول و اصول علم اداره(مدیریت اداری)</a:t>
            </a:r>
            <a:endParaRPr lang="en-US" sz="3600" b="1" dirty="0">
              <a:cs typeface="B Zar" panose="00000400000000000000" pitchFamily="2" charset="-78"/>
            </a:endParaRPr>
          </a:p>
        </p:txBody>
      </p:sp>
      <p:sp>
        <p:nvSpPr>
          <p:cNvPr id="14338" name="Rectangle 6"/>
          <p:cNvSpPr>
            <a:spLocks noGrp="1" noChangeArrowheads="1"/>
          </p:cNvSpPr>
          <p:nvPr>
            <p:ph idx="1"/>
          </p:nvPr>
        </p:nvSpPr>
        <p:spPr/>
        <p:txBody>
          <a:bodyPr>
            <a:normAutofit/>
          </a:bodyPr>
          <a:lstStyle/>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پرداخت به عنوان جبران خدمات :</a:t>
            </a:r>
            <a:r>
              <a:rPr lang="fa-IR" altLang="en-US" sz="2200" dirty="0">
                <a:cs typeface="2  Nazanin" pitchFamily="2" charset="-78"/>
              </a:rPr>
              <a:t> به کارگران در ازای خدماتی که ارائه می دهند ، باید مزدی منصفانه پرداخت شود.</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تمرکز :</a:t>
            </a:r>
            <a:r>
              <a:rPr lang="fa-IR" altLang="en-US" sz="2200" dirty="0">
                <a:cs typeface="2  Nazanin" pitchFamily="2" charset="-78"/>
              </a:rPr>
              <a:t> به میزانی که زیر دستان در تصمیم گیری مشارکت می کنند، اشاره دارد چه تصمیم گیری متمرکز باشد چه غیر متمرکز ، باید تناسبی صحیح بین این دو برقرار باشد.</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سلسه مراتب :</a:t>
            </a:r>
            <a:r>
              <a:rPr lang="fa-IR" altLang="en-US" sz="2200" dirty="0">
                <a:cs typeface="2  Nazanin" pitchFamily="2" charset="-78"/>
              </a:rPr>
              <a:t> خط اختیار از مدیریت عالی به مدیریت عالی به پایین ترین سطح ، سلسله مراتب را نشان می دهد. ارتباطات میبایست این مراتب را طی کند. از این رو ، اگر سلسله مراتب طی شود تأخیراتی را به همراه دارد ، در حالی که به کمک مکانیزم ارتباطات موازی افراد هم طبقه با یکدیگر امکان تمس سریع پیدا می کنند.البته باید مد نظر داشت که مدیران بالاتر،از این اقدام مطلع باشند.  </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نظم :</a:t>
            </a:r>
            <a:r>
              <a:rPr lang="fa-IR" altLang="en-US" sz="2200" dirty="0">
                <a:cs typeface="2  Nazanin" pitchFamily="2" charset="-78"/>
              </a:rPr>
              <a:t> منابع انسانی و غیر انسانی باید در مکان و زمان صحیح قرار گیرند.</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عدالت و انصاف :</a:t>
            </a:r>
            <a:r>
              <a:rPr lang="fa-IR" altLang="en-US" sz="2200" dirty="0">
                <a:cs typeface="2  Nazanin" pitchFamily="2" charset="-78"/>
              </a:rPr>
              <a:t> مدیران باید نسبت به زیردستان خود مهربان و منصف باشند.</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ثبات دوره خدمتی کارکنان :</a:t>
            </a:r>
            <a:r>
              <a:rPr lang="fa-IR" altLang="en-US" sz="2200" dirty="0">
                <a:cs typeface="2  Nazanin" pitchFamily="2" charset="-78"/>
              </a:rPr>
              <a:t> جابجایی کارکنان در سطح بالا مقرون به صرفه نیست. مدیریت باید به طور منظم برنامه ریزی نیروی انسانی خود را تدارک دیده و مطمئن شود که برای تصدی پست های بلاتصدی جایگزین هایی در دسترس هستند.</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ابتکار و نوآوری :</a:t>
            </a:r>
            <a:r>
              <a:rPr lang="fa-IR" altLang="en-US" sz="2200" dirty="0">
                <a:cs typeface="2  Nazanin" pitchFamily="2" charset="-78"/>
              </a:rPr>
              <a:t> کارکنانی که مجاز به نوآوری هستند و طرحهای را اجرا می کنند، سطوح بالایی از تلاش و کوشش خود را بکار خواهند گرفت.</a:t>
            </a:r>
          </a:p>
          <a:p>
            <a:pPr algn="r" rtl="1" eaLnBrk="1" hangingPunct="1">
              <a:lnSpc>
                <a:spcPct val="80000"/>
              </a:lnSpc>
              <a:buSzPct val="80000"/>
              <a:buFont typeface="Wingdings" panose="05000000000000000000" pitchFamily="2" charset="2"/>
              <a:buChar char="q"/>
            </a:pPr>
            <a:r>
              <a:rPr lang="fa-IR" altLang="en-US" sz="2200" b="1" dirty="0">
                <a:cs typeface="2  Nazanin" pitchFamily="2" charset="-78"/>
              </a:rPr>
              <a:t>ایجاد روحیه جمعی :</a:t>
            </a:r>
            <a:r>
              <a:rPr lang="fa-IR" altLang="en-US" sz="2200" dirty="0">
                <a:cs typeface="2  Nazanin" pitchFamily="2" charset="-78"/>
              </a:rPr>
              <a:t> ارتقاء روحیه گروهی ، هماهنگی و وحدت را درون سازمان ایجاد خواهد کرد.</a:t>
            </a:r>
            <a:endParaRPr lang="en-US" altLang="en-US" sz="2200" dirty="0">
              <a:cs typeface="2  Nazanin" pitchFamily="2" charset="-78"/>
            </a:endParaRPr>
          </a:p>
        </p:txBody>
      </p:sp>
    </p:spTree>
    <p:extLst>
      <p:ext uri="{BB962C8B-B14F-4D97-AF65-F5344CB8AC3E}">
        <p14:creationId xmlns:p14="http://schemas.microsoft.com/office/powerpoint/2010/main" val="2320491043"/>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solidFill>
            <a:schemeClr val="accent4">
              <a:lumMod val="20000"/>
              <a:lumOff val="80000"/>
            </a:schemeClr>
          </a:solidFill>
        </p:spPr>
        <p:txBody>
          <a:bodyPr>
            <a:normAutofit/>
          </a:bodyPr>
          <a:lstStyle/>
          <a:p>
            <a:pPr algn="ctr" rtl="1" eaLnBrk="1" hangingPunct="1">
              <a:lnSpc>
                <a:spcPct val="150000"/>
              </a:lnSpc>
            </a:pPr>
            <a:r>
              <a:rPr lang="en-US" sz="3200" b="1" dirty="0">
                <a:latin typeface="Times" panose="02020603050405020304" pitchFamily="18" charset="0"/>
                <a:cs typeface="B Yagut" panose="00000400000000000000" pitchFamily="2" charset="-78"/>
              </a:rPr>
              <a:t> </a:t>
            </a:r>
            <a:r>
              <a:rPr lang="ar-SA" sz="3200" b="1" dirty="0">
                <a:latin typeface="Times" panose="02020603050405020304" pitchFamily="18" charset="0"/>
                <a:cs typeface="B Yagut" panose="00000400000000000000" pitchFamily="2" charset="-78"/>
              </a:rPr>
              <a:t>روشهاي‌ تنظيم‌ جدول‌ مسابقات‌ ورزشي‌</a:t>
            </a:r>
            <a:endParaRPr lang="en-US" sz="3200" b="1" dirty="0"/>
          </a:p>
        </p:txBody>
      </p:sp>
      <p:sp>
        <p:nvSpPr>
          <p:cNvPr id="72708" name="Rectangle 3"/>
          <p:cNvSpPr>
            <a:spLocks noGrp="1" noChangeArrowheads="1"/>
          </p:cNvSpPr>
          <p:nvPr>
            <p:ph idx="1"/>
          </p:nvPr>
        </p:nvSpPr>
        <p:spPr/>
        <p:txBody>
          <a:bodyPr/>
          <a:lstStyle/>
          <a:p>
            <a:pPr marL="0" indent="0" algn="r" rtl="1">
              <a:lnSpc>
                <a:spcPct val="150000"/>
              </a:lnSpc>
              <a:buNone/>
            </a:pPr>
            <a:r>
              <a:rPr lang="ar-SA" sz="2400" b="1" dirty="0">
                <a:solidFill>
                  <a:schemeClr val="accent1"/>
                </a:solidFill>
                <a:latin typeface="Times" panose="02020603050405020304" pitchFamily="18" charset="0"/>
                <a:cs typeface="B Mitra" panose="00000400000000000000" pitchFamily="2" charset="-78"/>
              </a:rPr>
              <a:t>براي‌ </a:t>
            </a:r>
            <a:r>
              <a:rPr lang="fa-IR" sz="2400" b="1" dirty="0" smtClean="0">
                <a:solidFill>
                  <a:schemeClr val="accent1"/>
                </a:solidFill>
                <a:latin typeface="Times" panose="02020603050405020304" pitchFamily="18" charset="0"/>
                <a:cs typeface="B Mitra" panose="00000400000000000000" pitchFamily="2" charset="-78"/>
              </a:rPr>
              <a:t>انتخاب یک جدول مسابقات ورزشی </a:t>
            </a:r>
            <a:r>
              <a:rPr lang="ar-SA" sz="2400" b="1" dirty="0" smtClean="0">
                <a:solidFill>
                  <a:schemeClr val="accent1"/>
                </a:solidFill>
                <a:latin typeface="Times" panose="02020603050405020304" pitchFamily="18" charset="0"/>
                <a:cs typeface="B Mitra" panose="00000400000000000000" pitchFamily="2" charset="-78"/>
              </a:rPr>
              <a:t>بايد </a:t>
            </a:r>
            <a:r>
              <a:rPr lang="ar-SA" sz="2400" b="1" dirty="0">
                <a:solidFill>
                  <a:schemeClr val="accent1"/>
                </a:solidFill>
                <a:latin typeface="Times" panose="02020603050405020304" pitchFamily="18" charset="0"/>
                <a:cs typeface="B Mitra" panose="00000400000000000000" pitchFamily="2" charset="-78"/>
              </a:rPr>
              <a:t>به موارد زير توجه كرد:</a:t>
            </a:r>
          </a:p>
          <a:p>
            <a:pPr marL="0" indent="0" algn="r" rtl="1">
              <a:buNone/>
            </a:pPr>
            <a:r>
              <a:rPr lang="fa-IR" sz="2400" dirty="0">
                <a:cs typeface="B Mitra" panose="00000400000000000000" pitchFamily="2" charset="-78"/>
              </a:rPr>
              <a:t>1ـ رشته ورزشی</a:t>
            </a:r>
            <a:endParaRPr lang="en-US" sz="2400" dirty="0">
              <a:cs typeface="B Mitra" panose="00000400000000000000" pitchFamily="2" charset="-78"/>
            </a:endParaRPr>
          </a:p>
          <a:p>
            <a:pPr marL="0" indent="0" algn="r" rtl="1">
              <a:buNone/>
            </a:pPr>
            <a:r>
              <a:rPr lang="fa-IR" sz="2400" dirty="0">
                <a:cs typeface="B Mitra" panose="00000400000000000000" pitchFamily="2" charset="-78"/>
              </a:rPr>
              <a:t>2 ـ زمان موجود </a:t>
            </a:r>
            <a:endParaRPr lang="en-US" sz="2400" dirty="0">
              <a:cs typeface="B Mitra" panose="00000400000000000000" pitchFamily="2" charset="-78"/>
            </a:endParaRPr>
          </a:p>
          <a:p>
            <a:pPr marL="0" indent="0" algn="r" rtl="1">
              <a:buNone/>
            </a:pPr>
            <a:r>
              <a:rPr lang="fa-IR" sz="2400" dirty="0">
                <a:cs typeface="B Mitra" panose="00000400000000000000" pitchFamily="2" charset="-78"/>
              </a:rPr>
              <a:t>3ـ امکانات موجود(بودجه، نیروی انسانی ـ فضا و امکانات ورزشی)</a:t>
            </a:r>
            <a:endParaRPr lang="en-US" sz="2400" dirty="0">
              <a:cs typeface="B Mitra" panose="00000400000000000000" pitchFamily="2" charset="-78"/>
            </a:endParaRPr>
          </a:p>
          <a:p>
            <a:pPr marL="0" indent="0" algn="r" rtl="1">
              <a:buNone/>
            </a:pPr>
            <a:r>
              <a:rPr lang="fa-IR" sz="2400" dirty="0">
                <a:cs typeface="B Mitra" panose="00000400000000000000" pitchFamily="2" charset="-78"/>
              </a:rPr>
              <a:t>4 ـ تعداد تیم‌های شرکت‌کننده</a:t>
            </a:r>
            <a:endParaRPr lang="en-US" sz="2400" dirty="0">
              <a:cs typeface="B Mitra" panose="00000400000000000000" pitchFamily="2" charset="-78"/>
            </a:endParaRPr>
          </a:p>
          <a:p>
            <a:pPr marL="0" indent="0" algn="r" rtl="1">
              <a:buNone/>
            </a:pPr>
            <a:r>
              <a:rPr lang="fa-IR" sz="2400" dirty="0">
                <a:cs typeface="B Mitra" panose="00000400000000000000" pitchFamily="2" charset="-78"/>
              </a:rPr>
              <a:t>5 ـ سطح مسابقات</a:t>
            </a:r>
            <a:endParaRPr lang="en-US" sz="2400" dirty="0">
              <a:cs typeface="B Mitra" panose="00000400000000000000" pitchFamily="2" charset="-78"/>
            </a:endParaRPr>
          </a:p>
          <a:p>
            <a:pPr marL="0" indent="0" algn="r" rtl="1">
              <a:buNone/>
            </a:pPr>
            <a:r>
              <a:rPr lang="fa-IR" sz="2400" dirty="0">
                <a:cs typeface="B Mitra" panose="00000400000000000000" pitchFamily="2" charset="-78"/>
              </a:rPr>
              <a:t>6 ـ هدف از برگزاری(دوستانه، انتخاب تیم محبوب و...)</a:t>
            </a:r>
            <a:endParaRPr lang="en-US" sz="2400" dirty="0">
              <a:effectLst/>
              <a:cs typeface="B Mitra" panose="00000400000000000000" pitchFamily="2" charset="-78"/>
            </a:endParaRPr>
          </a:p>
        </p:txBody>
      </p:sp>
    </p:spTree>
    <p:extLst>
      <p:ext uri="{BB962C8B-B14F-4D97-AF65-F5344CB8AC3E}">
        <p14:creationId xmlns:p14="http://schemas.microsoft.com/office/powerpoint/2010/main" val="310530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solidFill>
            <a:schemeClr val="accent4">
              <a:lumMod val="20000"/>
              <a:lumOff val="80000"/>
            </a:schemeClr>
          </a:solidFill>
        </p:spPr>
        <p:txBody>
          <a:bodyPr>
            <a:normAutofit fontScale="90000"/>
          </a:bodyPr>
          <a:lstStyle/>
          <a:p>
            <a:pPr algn="ctr">
              <a:lnSpc>
                <a:spcPct val="150000"/>
              </a:lnSpc>
            </a:pPr>
            <a:r>
              <a:rPr lang="en-US" b="1" dirty="0" smtClean="0">
                <a:latin typeface="Times" panose="02020603050405020304" pitchFamily="18" charset="0"/>
                <a:cs typeface="B Yagut" panose="00000400000000000000" pitchFamily="2" charset="-78"/>
              </a:rPr>
              <a:t> </a:t>
            </a:r>
            <a:r>
              <a:rPr lang="fa-IR" b="1" dirty="0" smtClean="0">
                <a:latin typeface="Times" panose="02020603050405020304" pitchFamily="18" charset="0"/>
                <a:cs typeface="B Yagut" panose="00000400000000000000" pitchFamily="2" charset="-78"/>
              </a:rPr>
              <a:t/>
            </a:r>
            <a:br>
              <a:rPr lang="fa-IR" b="1" dirty="0" smtClean="0">
                <a:latin typeface="Times" panose="02020603050405020304" pitchFamily="18" charset="0"/>
                <a:cs typeface="B Yagut" panose="00000400000000000000" pitchFamily="2" charset="-78"/>
              </a:rPr>
            </a:br>
            <a:r>
              <a:rPr lang="ar-SA" b="1" dirty="0" smtClean="0">
                <a:latin typeface="Times" panose="02020603050405020304" pitchFamily="18" charset="0"/>
                <a:cs typeface="B Yagut" panose="00000400000000000000" pitchFamily="2" charset="-78"/>
              </a:rPr>
              <a:t>انواع‌ جدول‌ مسابقات‌</a:t>
            </a:r>
            <a:r>
              <a:rPr lang="fa-IR" b="1" dirty="0" smtClean="0">
                <a:latin typeface="Times" panose="02020603050405020304" pitchFamily="18" charset="0"/>
                <a:cs typeface="B Yagut" panose="00000400000000000000" pitchFamily="2" charset="-78"/>
              </a:rPr>
              <a:t> ورزشی</a:t>
            </a:r>
            <a:r>
              <a:rPr lang="en-US" sz="3600" b="1" dirty="0"/>
              <a:t/>
            </a:r>
            <a:br>
              <a:rPr lang="en-US" sz="3600" b="1" dirty="0"/>
            </a:br>
            <a:endParaRPr lang="en-US" sz="3600" b="1" dirty="0"/>
          </a:p>
        </p:txBody>
      </p:sp>
      <p:sp>
        <p:nvSpPr>
          <p:cNvPr id="73732" name="Rectangle 3"/>
          <p:cNvSpPr>
            <a:spLocks noGrp="1" noChangeArrowheads="1"/>
          </p:cNvSpPr>
          <p:nvPr>
            <p:ph idx="1"/>
          </p:nvPr>
        </p:nvSpPr>
        <p:spPr>
          <a:xfrm>
            <a:off x="6441440" y="2005012"/>
            <a:ext cx="5115560" cy="4351338"/>
          </a:xfr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a:normAutofit/>
          </a:bodyPr>
          <a:lstStyle/>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1.	 جدول‌ يك‌ حذفي‌</a:t>
            </a:r>
            <a:endParaRPr lang="ar-SA" sz="2200" dirty="0"/>
          </a:p>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2.	 جدول‌ دو حذفي‌</a:t>
            </a:r>
            <a:endParaRPr lang="ar-SA" sz="2200" dirty="0"/>
          </a:p>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3.	 جدول‌ دوره‌اي‌</a:t>
            </a:r>
            <a:endParaRPr lang="ar-SA" sz="2200" dirty="0"/>
          </a:p>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4.	 </a:t>
            </a:r>
            <a:r>
              <a:rPr lang="fa-IR" sz="2200" b="1" dirty="0" smtClean="0">
                <a:solidFill>
                  <a:srgbClr val="000000"/>
                </a:solidFill>
                <a:latin typeface="Times" panose="02020603050405020304" pitchFamily="18" charset="0"/>
                <a:cs typeface="B Yagut" panose="00000400000000000000" pitchFamily="2" charset="-78"/>
              </a:rPr>
              <a:t>جداول </a:t>
            </a:r>
            <a:r>
              <a:rPr lang="fa-IR" sz="2200" b="1" dirty="0" smtClean="0">
                <a:solidFill>
                  <a:srgbClr val="000000"/>
                </a:solidFill>
                <a:latin typeface="Times" panose="02020603050405020304" pitchFamily="18" charset="0"/>
                <a:cs typeface="B Yagut" panose="00000400000000000000" pitchFamily="2" charset="-78"/>
              </a:rPr>
              <a:t>بگنال وایلد</a:t>
            </a:r>
            <a:endParaRPr lang="ar-SA" sz="2200" dirty="0"/>
          </a:p>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5.	 جدول‌ </a:t>
            </a:r>
            <a:r>
              <a:rPr lang="fa-IR" sz="2200" b="1" dirty="0" smtClean="0">
                <a:solidFill>
                  <a:srgbClr val="000000"/>
                </a:solidFill>
                <a:latin typeface="Times" panose="02020603050405020304" pitchFamily="18" charset="0"/>
                <a:cs typeface="B Yagut" panose="00000400000000000000" pitchFamily="2" charset="-78"/>
              </a:rPr>
              <a:t>رزمی(رپه شارژ)</a:t>
            </a:r>
            <a:endParaRPr lang="ar-SA" sz="2200" dirty="0"/>
          </a:p>
          <a:p>
            <a:pPr algn="just"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6.	 جدول‌ </a:t>
            </a:r>
            <a:r>
              <a:rPr lang="fa-IR" sz="2200" b="1" dirty="0" smtClean="0">
                <a:solidFill>
                  <a:srgbClr val="000000"/>
                </a:solidFill>
                <a:latin typeface="Times" panose="02020603050405020304" pitchFamily="18" charset="0"/>
                <a:cs typeface="B Yagut" panose="00000400000000000000" pitchFamily="2" charset="-78"/>
              </a:rPr>
              <a:t>المپیکی</a:t>
            </a:r>
            <a:endParaRPr lang="ar-SA" sz="2200" dirty="0"/>
          </a:p>
          <a:p>
            <a:pPr algn="r" rtl="1" eaLnBrk="1" hangingPunct="1">
              <a:lnSpc>
                <a:spcPct val="120000"/>
              </a:lnSpc>
              <a:buFontTx/>
              <a:buNone/>
            </a:pPr>
            <a:r>
              <a:rPr lang="ar-SA" sz="2200" b="1" dirty="0">
                <a:solidFill>
                  <a:srgbClr val="000000"/>
                </a:solidFill>
                <a:latin typeface="Times" panose="02020603050405020304" pitchFamily="18" charset="0"/>
                <a:cs typeface="B Yagut" panose="00000400000000000000" pitchFamily="2" charset="-78"/>
              </a:rPr>
              <a:t>	 7.	 جدول‌ </a:t>
            </a:r>
            <a:r>
              <a:rPr lang="fa-IR" sz="2200" b="1" dirty="0" smtClean="0">
                <a:solidFill>
                  <a:srgbClr val="000000"/>
                </a:solidFill>
                <a:latin typeface="Times" panose="02020603050405020304" pitchFamily="18" charset="0"/>
                <a:cs typeface="B Yagut" panose="00000400000000000000" pitchFamily="2" charset="-78"/>
              </a:rPr>
              <a:t>جام جهانی</a:t>
            </a:r>
            <a:endParaRPr lang="en-US" sz="2200" dirty="0"/>
          </a:p>
        </p:txBody>
      </p:sp>
      <p:sp>
        <p:nvSpPr>
          <p:cNvPr id="5" name="Rectangle 3"/>
          <p:cNvSpPr txBox="1">
            <a:spLocks noChangeArrowheads="1"/>
          </p:cNvSpPr>
          <p:nvPr/>
        </p:nvSpPr>
        <p:spPr>
          <a:xfrm>
            <a:off x="294640" y="2005012"/>
            <a:ext cx="5943600" cy="435133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rtl="1">
              <a:lnSpc>
                <a:spcPct val="150000"/>
              </a:lnSpc>
              <a:buNone/>
            </a:pPr>
            <a:r>
              <a:rPr lang="ar-SA" sz="2200" b="1" dirty="0" smtClean="0">
                <a:solidFill>
                  <a:srgbClr val="000000"/>
                </a:solidFill>
                <a:latin typeface="Times" panose="02020603050405020304" pitchFamily="18" charset="0"/>
                <a:cs typeface="B Yagut" panose="00000400000000000000" pitchFamily="2" charset="-78"/>
              </a:rPr>
              <a:t> 8. جدول‌ </a:t>
            </a:r>
            <a:r>
              <a:rPr lang="fa-IR" sz="2200" b="1" dirty="0" smtClean="0">
                <a:solidFill>
                  <a:srgbClr val="000000"/>
                </a:solidFill>
                <a:latin typeface="Times" panose="02020603050405020304" pitchFamily="18" charset="0"/>
                <a:cs typeface="B Yagut" panose="00000400000000000000" pitchFamily="2" charset="-78"/>
              </a:rPr>
              <a:t>آسیایی</a:t>
            </a:r>
            <a:endParaRPr lang="ar-SA" sz="2200" dirty="0" smtClean="0"/>
          </a:p>
          <a:p>
            <a:pPr algn="just" rtl="1">
              <a:lnSpc>
                <a:spcPct val="150000"/>
              </a:lnSpc>
              <a:buNone/>
            </a:pPr>
            <a:r>
              <a:rPr lang="ar-SA" sz="2200" b="1" dirty="0" smtClean="0">
                <a:solidFill>
                  <a:srgbClr val="000000"/>
                </a:solidFill>
                <a:latin typeface="Times" panose="02020603050405020304" pitchFamily="18" charset="0"/>
                <a:cs typeface="B Yagut" panose="00000400000000000000" pitchFamily="2" charset="-78"/>
              </a:rPr>
              <a:t>9. جدول‌ </a:t>
            </a:r>
            <a:r>
              <a:rPr lang="fa-IR" sz="2200" b="1" dirty="0" smtClean="0">
                <a:solidFill>
                  <a:srgbClr val="000000"/>
                </a:solidFill>
                <a:latin typeface="Times" panose="02020603050405020304" pitchFamily="18" charset="0"/>
                <a:cs typeface="B Yagut" panose="00000400000000000000" pitchFamily="2" charset="-78"/>
              </a:rPr>
              <a:t>فیزو</a:t>
            </a:r>
            <a:endParaRPr lang="ar-SA" sz="2200" dirty="0" smtClean="0"/>
          </a:p>
          <a:p>
            <a:pPr algn="just" rtl="1">
              <a:lnSpc>
                <a:spcPct val="150000"/>
              </a:lnSpc>
              <a:buNone/>
            </a:pPr>
            <a:r>
              <a:rPr lang="ar-SA" sz="2200" b="1" dirty="0" smtClean="0">
                <a:solidFill>
                  <a:srgbClr val="000000"/>
                </a:solidFill>
                <a:latin typeface="Times" panose="02020603050405020304" pitchFamily="18" charset="0"/>
                <a:cs typeface="B Yagut" panose="00000400000000000000" pitchFamily="2" charset="-78"/>
              </a:rPr>
              <a:t>10. </a:t>
            </a:r>
            <a:r>
              <a:rPr lang="fa-IR" sz="2200" b="1" dirty="0">
                <a:solidFill>
                  <a:srgbClr val="000000"/>
                </a:solidFill>
                <a:latin typeface="Times" panose="02020603050405020304" pitchFamily="18" charset="0"/>
                <a:cs typeface="B Yagut" panose="00000400000000000000" pitchFamily="2" charset="-78"/>
              </a:rPr>
              <a:t>جدول ترکیبی </a:t>
            </a:r>
            <a:r>
              <a:rPr lang="en-US" sz="2200" b="1" dirty="0">
                <a:solidFill>
                  <a:srgbClr val="000000"/>
                </a:solidFill>
                <a:latin typeface="Times" panose="02020603050405020304" pitchFamily="18" charset="0"/>
                <a:cs typeface="B Yagut" panose="00000400000000000000" pitchFamily="2" charset="-78"/>
              </a:rPr>
              <a:t>MW </a:t>
            </a:r>
            <a:r>
              <a:rPr lang="fa-IR" sz="2200" b="1" dirty="0" smtClean="0">
                <a:solidFill>
                  <a:srgbClr val="000000"/>
                </a:solidFill>
                <a:latin typeface="Times" panose="02020603050405020304" pitchFamily="18" charset="0"/>
                <a:cs typeface="B Yagut" panose="00000400000000000000" pitchFamily="2" charset="-78"/>
              </a:rPr>
              <a:t> و </a:t>
            </a:r>
            <a:r>
              <a:rPr lang="fa-IR" sz="2200" b="1" dirty="0">
                <a:solidFill>
                  <a:srgbClr val="000000"/>
                </a:solidFill>
                <a:latin typeface="Times" panose="02020603050405020304" pitchFamily="18" charset="0"/>
                <a:cs typeface="B Yagut" panose="00000400000000000000" pitchFamily="2" charset="-78"/>
              </a:rPr>
              <a:t>دو دوره‌ای</a:t>
            </a:r>
            <a:endParaRPr lang="ar-SA" sz="2200" b="1" dirty="0">
              <a:solidFill>
                <a:srgbClr val="000000"/>
              </a:solidFill>
              <a:latin typeface="Times" panose="02020603050405020304" pitchFamily="18" charset="0"/>
              <a:cs typeface="B Yagut" panose="00000400000000000000" pitchFamily="2" charset="-78"/>
            </a:endParaRPr>
          </a:p>
          <a:p>
            <a:pPr algn="just" rtl="1">
              <a:lnSpc>
                <a:spcPct val="150000"/>
              </a:lnSpc>
              <a:buNone/>
            </a:pPr>
            <a:r>
              <a:rPr lang="ar-SA" sz="2200" b="1" dirty="0" smtClean="0">
                <a:solidFill>
                  <a:srgbClr val="000000"/>
                </a:solidFill>
                <a:latin typeface="Times" panose="02020603050405020304" pitchFamily="18" charset="0"/>
                <a:cs typeface="B Yagut" panose="00000400000000000000" pitchFamily="2" charset="-78"/>
              </a:rPr>
              <a:t>11. جدول‌ </a:t>
            </a:r>
            <a:r>
              <a:rPr lang="fa-IR" sz="2200" b="1" dirty="0" smtClean="0">
                <a:solidFill>
                  <a:srgbClr val="000000"/>
                </a:solidFill>
                <a:latin typeface="Times" panose="02020603050405020304" pitchFamily="18" charset="0"/>
                <a:cs typeface="B Yagut" panose="00000400000000000000" pitchFamily="2" charset="-78"/>
              </a:rPr>
              <a:t>ترکیبی فیزو و دو دوره ای</a:t>
            </a:r>
            <a:endParaRPr lang="fa-IR" sz="2200" b="1" dirty="0" smtClean="0">
              <a:solidFill>
                <a:srgbClr val="000000"/>
              </a:solidFill>
              <a:latin typeface="Times" panose="02020603050405020304" pitchFamily="18" charset="0"/>
              <a:cs typeface="B Yagut" panose="00000400000000000000" pitchFamily="2" charset="-78"/>
            </a:endParaRPr>
          </a:p>
          <a:p>
            <a:pPr algn="just" rtl="1">
              <a:lnSpc>
                <a:spcPct val="150000"/>
              </a:lnSpc>
              <a:buNone/>
            </a:pPr>
            <a:r>
              <a:rPr lang="fa-IR" sz="2200" b="1" dirty="0" smtClean="0">
                <a:solidFill>
                  <a:srgbClr val="000000"/>
                </a:solidFill>
                <a:latin typeface="Times" panose="02020603050405020304" pitchFamily="18" charset="0"/>
                <a:cs typeface="B Yagut" panose="00000400000000000000" pitchFamily="2" charset="-78"/>
              </a:rPr>
              <a:t>12. </a:t>
            </a:r>
            <a:r>
              <a:rPr lang="fa-IR" sz="2200" b="1" dirty="0" smtClean="0">
                <a:solidFill>
                  <a:srgbClr val="000000"/>
                </a:solidFill>
                <a:latin typeface="Times" panose="02020603050405020304" pitchFamily="18" charset="0"/>
                <a:cs typeface="B Yagut" panose="00000400000000000000" pitchFamily="2" charset="-78"/>
              </a:rPr>
              <a:t>جدول های چالشی</a:t>
            </a:r>
          </a:p>
          <a:p>
            <a:pPr algn="just" rtl="1">
              <a:lnSpc>
                <a:spcPct val="150000"/>
              </a:lnSpc>
              <a:buNone/>
            </a:pPr>
            <a:r>
              <a:rPr lang="fa-IR" sz="2200" b="1" dirty="0" smtClean="0">
                <a:solidFill>
                  <a:srgbClr val="000000"/>
                </a:solidFill>
                <a:latin typeface="Times" panose="02020603050405020304" pitchFamily="18" charset="0"/>
                <a:cs typeface="B Yagut" panose="00000400000000000000" pitchFamily="2" charset="-78"/>
              </a:rPr>
              <a:t>و...</a:t>
            </a:r>
            <a:endParaRPr lang="ar-SA" sz="2200" dirty="0" smtClean="0"/>
          </a:p>
          <a:p>
            <a:pPr algn="just" rtl="1">
              <a:lnSpc>
                <a:spcPct val="150000"/>
              </a:lnSpc>
              <a:buNone/>
            </a:pPr>
            <a:r>
              <a:rPr lang="ar-SA" sz="2200" b="1" dirty="0" smtClean="0">
                <a:solidFill>
                  <a:srgbClr val="000000"/>
                </a:solidFill>
                <a:latin typeface="Times" panose="02020603050405020304" pitchFamily="18" charset="0"/>
                <a:cs typeface="B Yagut" panose="00000400000000000000" pitchFamily="2" charset="-78"/>
              </a:rPr>
              <a:t>	</a:t>
            </a:r>
            <a:endParaRPr lang="en-US" sz="2200" dirty="0"/>
          </a:p>
        </p:txBody>
      </p:sp>
    </p:spTree>
    <p:extLst>
      <p:ext uri="{BB962C8B-B14F-4D97-AF65-F5344CB8AC3E}">
        <p14:creationId xmlns:p14="http://schemas.microsoft.com/office/powerpoint/2010/main" val="2703258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cs typeface="B Mitra" panose="00000400000000000000" pitchFamily="2" charset="-78"/>
              </a:rPr>
              <a:t>جدول یک حذفی(</a:t>
            </a:r>
            <a:r>
              <a:rPr lang="en-US" b="1" dirty="0">
                <a:cs typeface="B Mitra" panose="00000400000000000000" pitchFamily="2" charset="-78"/>
              </a:rPr>
              <a:t>Single </a:t>
            </a:r>
            <a:r>
              <a:rPr lang="en-US" b="1" dirty="0" err="1">
                <a:cs typeface="B Mitra" panose="00000400000000000000" pitchFamily="2" charset="-78"/>
              </a:rPr>
              <a:t>Elimintiornal</a:t>
            </a:r>
            <a:r>
              <a:rPr lang="en-US" b="1" dirty="0">
                <a:cs typeface="B Mitra" panose="00000400000000000000" pitchFamily="2" charset="-78"/>
              </a:rPr>
              <a:t> Table</a:t>
            </a:r>
            <a:r>
              <a:rPr lang="fa-IR" b="1" dirty="0">
                <a:cs typeface="B Mitra" panose="00000400000000000000" pitchFamily="2" charset="-78"/>
              </a:rPr>
              <a:t>)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جدول یک حذفی، جدولی است که بر طبق آن هر فرد یا هر تیم پس از یک باخت از دور مسابقه خارج می‌شود. </a:t>
            </a:r>
            <a:r>
              <a:rPr lang="fa-IR" u="sng" dirty="0">
                <a:cs typeface="B Mitra" panose="00000400000000000000" pitchFamily="2" charset="-78"/>
              </a:rPr>
              <a:t>جدول یک حذفی بیشتر زمانی مورد استفاده قرار می‌گیرد که تعداد تیم‌ها و یا نفرات شرکت‌کننده بسیار زیاد و زمان اجرا بسیار محدود باشد</a:t>
            </a:r>
            <a:r>
              <a:rPr lang="fa-IR" dirty="0">
                <a:cs typeface="B Mitra" panose="00000400000000000000" pitchFamily="2" charset="-78"/>
              </a:rPr>
              <a:t>. به‌عبارت‌دیگر، اعمال جدول یک حذفی وقتی بجاست که تعداد داوطلبان بسیار زیاد، زمان کوتاه و تعداد زمین‌های بازی محدود باشد. در این نوع مسابقه‌ها، کمترین تعداد بازی انجام می‌شود. بدین ترتیب پس از دور اول، نیمی از شرکت‌کنندگان حذف می‌شوند و فقط یک‌چهارم از آن‌ها پس از مرحله دوم باقی می‌مانند.</a:t>
            </a:r>
            <a:endParaRPr lang="en-US" dirty="0">
              <a:cs typeface="B Mitra" panose="00000400000000000000" pitchFamily="2" charset="-78"/>
            </a:endParaRPr>
          </a:p>
          <a:p>
            <a:pPr algn="just" rtl="1"/>
            <a:endParaRPr lang="en-US" dirty="0">
              <a:cs typeface="B Mitra"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673072532"/>
              </p:ext>
            </p:extLst>
          </p:nvPr>
        </p:nvGraphicFramePr>
        <p:xfrm>
          <a:off x="838200" y="4521772"/>
          <a:ext cx="7168451" cy="1920240"/>
        </p:xfrm>
        <a:graphic>
          <a:graphicData uri="http://schemas.openxmlformats.org/drawingml/2006/table">
            <a:tbl>
              <a:tblPr rtl="1" firstRow="1" firstCol="1" lastRow="1" lastCol="1" bandRow="1" bandCol="1">
                <a:tableStyleId>{5940675A-B579-460E-94D1-54222C63F5DA}</a:tableStyleId>
              </a:tblPr>
              <a:tblGrid>
                <a:gridCol w="3227097"/>
                <a:gridCol w="3941354"/>
              </a:tblGrid>
              <a:tr h="247015">
                <a:tc>
                  <a:txBody>
                    <a:bodyPr/>
                    <a:lstStyle/>
                    <a:p>
                      <a:pPr algn="ctr" rtl="1">
                        <a:spcAft>
                          <a:spcPts val="0"/>
                        </a:spcAft>
                      </a:pPr>
                      <a:r>
                        <a:rPr lang="fa-IR" sz="1800" dirty="0">
                          <a:effectLst/>
                          <a:cs typeface="B Mitra" panose="00000400000000000000" pitchFamily="2" charset="-78"/>
                        </a:rPr>
                        <a:t>محاسن</a:t>
                      </a:r>
                      <a:endParaRPr lang="en-US" sz="20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c>
                  <a:txBody>
                    <a:bodyPr/>
                    <a:lstStyle/>
                    <a:p>
                      <a:pPr algn="ctr" rtl="1">
                        <a:spcAft>
                          <a:spcPts val="0"/>
                        </a:spcAft>
                      </a:pPr>
                      <a:r>
                        <a:rPr lang="fa-IR" sz="1800" dirty="0">
                          <a:effectLst/>
                          <a:cs typeface="B Mitra" panose="00000400000000000000" pitchFamily="2" charset="-78"/>
                        </a:rPr>
                        <a:t>معایب</a:t>
                      </a:r>
                      <a:endParaRPr lang="en-US" sz="20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r>
              <a:tr h="1185545">
                <a:tc>
                  <a:txBody>
                    <a:bodyPr/>
                    <a:lstStyle/>
                    <a:p>
                      <a:pPr algn="just" rtl="1">
                        <a:spcAft>
                          <a:spcPts val="0"/>
                        </a:spcAft>
                      </a:pPr>
                      <a:r>
                        <a:rPr lang="fa-IR" sz="1800">
                          <a:effectLst/>
                          <a:cs typeface="B Mitra" panose="00000400000000000000" pitchFamily="2" charset="-78"/>
                        </a:rPr>
                        <a:t>1ـ سریع‌تر به نتیجه می‌رسد.</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2ـ زمان کمتری را به خود اختصاص می‌دهد.</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3ـ موجب صرفه‌جویی در هزینه می‌شود.</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4ـ اگر تعداد شرکت‌کنندگان خیلی زیاد باشد بهترین نوع جدول، جدول یک حذفی است.</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5ـ امکان تبانی در آن بسیار ضعیف است.</a:t>
                      </a:r>
                      <a:endParaRPr lang="en-US" sz="2000">
                        <a:effectLst/>
                        <a:latin typeface="Calibri" panose="020F0502020204030204" pitchFamily="34" charset="0"/>
                        <a:cs typeface="B Mitra" panose="00000400000000000000" pitchFamily="2" charset="-78"/>
                      </a:endParaRPr>
                    </a:p>
                  </a:txBody>
                  <a:tcPr marL="68580" marR="68580" marT="0" marB="0"/>
                </a:tc>
                <a:tc>
                  <a:txBody>
                    <a:bodyPr/>
                    <a:lstStyle/>
                    <a:p>
                      <a:pPr algn="just" rtl="1">
                        <a:spcAft>
                          <a:spcPts val="0"/>
                        </a:spcAft>
                      </a:pPr>
                      <a:r>
                        <a:rPr lang="fa-IR" sz="1800" dirty="0">
                          <a:effectLst/>
                          <a:cs typeface="B Mitra" panose="00000400000000000000" pitchFamily="2" charset="-78"/>
                        </a:rPr>
                        <a:t>1ـ این جدول ملاک خوبی برای تعیین برترین‌ها به‌طور واقعی نیست.</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2ـ احتمال دارد دو بازیکن خوب در دوره‌های مقدماتی باهم مسابقه بدهند که ناگزیر باید یکی از آن‌ها حذف شود.</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3ـ با توجه به فشار روانی که بر مسابقه حاکم می‌شود، ممکن است ورزشکاران نتوانند توانایی‌های خود را بروز دهند.</a:t>
                      </a:r>
                      <a:endParaRPr lang="en-US" sz="2000" dirty="0">
                        <a:effectLst/>
                        <a:latin typeface="Calibri" panose="020F0502020204030204" pitchFamily="34" charset="0"/>
                        <a:cs typeface="B Mitra" panose="00000400000000000000" pitchFamily="2" charset="-78"/>
                      </a:endParaRPr>
                    </a:p>
                  </a:txBody>
                  <a:tcPr marL="68580" marR="68580" marT="0" marB="0"/>
                </a:tc>
              </a:tr>
            </a:tbl>
          </a:graphicData>
        </a:graphic>
      </p:graphicFrame>
    </p:spTree>
    <p:extLst>
      <p:ext uri="{BB962C8B-B14F-4D97-AF65-F5344CB8AC3E}">
        <p14:creationId xmlns:p14="http://schemas.microsoft.com/office/powerpoint/2010/main" val="21869504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دو حذفی(</a:t>
            </a:r>
            <a:r>
              <a:rPr lang="en-US" b="1" dirty="0"/>
              <a:t>Double Elimination Table</a:t>
            </a:r>
            <a:r>
              <a:rPr lang="fa-IR" b="1" dirty="0"/>
              <a:t>)</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این جدول معمولاً به مسابقات(شانس مجدد) یا (فرصت دوم) معروف است، به عبارتی تیمی که یک‌بار بازنده می‌شود این فرصت به او داده می‌شود که از جدول مسابقات بیرون نرفته و مجدداً بتواند به بازی خود ادامه دهد تا این‌که بتواند در مسابقات بعد موفقیت‌هایی به دست آورد.</a:t>
            </a:r>
            <a:endParaRPr lang="en-US" dirty="0">
              <a:cs typeface="B Mitra" panose="00000400000000000000" pitchFamily="2" charset="-78"/>
            </a:endParaRPr>
          </a:p>
          <a:p>
            <a:pPr algn="just" rtl="1"/>
            <a:r>
              <a:rPr lang="fa-IR" dirty="0">
                <a:cs typeface="B Mitra" panose="00000400000000000000" pitchFamily="2" charset="-78"/>
              </a:rPr>
              <a:t>در این جدول مسابقات نسبتاً سریع به پایان می‌رسد و از آن در موقعی استفاده می‌شود که تعداد تیم‌ها نسبتاً زیاد و امکانات یا زمان برگزاری نسبتاً محدود باشد.</a:t>
            </a:r>
            <a:endParaRPr lang="en-US" dirty="0">
              <a:effectLst/>
              <a:cs typeface="B Mitra"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687061695"/>
              </p:ext>
            </p:extLst>
          </p:nvPr>
        </p:nvGraphicFramePr>
        <p:xfrm>
          <a:off x="1838706" y="4462431"/>
          <a:ext cx="7058406" cy="1571625"/>
        </p:xfrm>
        <a:graphic>
          <a:graphicData uri="http://schemas.openxmlformats.org/drawingml/2006/table">
            <a:tbl>
              <a:tblPr rtl="1" firstRow="1" firstCol="1" lastRow="1" lastCol="1" bandRow="1" bandCol="1">
                <a:tableStyleId>{5940675A-B579-460E-94D1-54222C63F5DA}</a:tableStyleId>
              </a:tblPr>
              <a:tblGrid>
                <a:gridCol w="2940093"/>
                <a:gridCol w="4118313"/>
              </a:tblGrid>
              <a:tr h="352425">
                <a:tc>
                  <a:txBody>
                    <a:bodyPr/>
                    <a:lstStyle/>
                    <a:p>
                      <a:pPr algn="ctr" rtl="1">
                        <a:spcAft>
                          <a:spcPts val="0"/>
                        </a:spcAft>
                      </a:pPr>
                      <a:r>
                        <a:rPr lang="fa-IR" sz="2000" dirty="0">
                          <a:effectLst/>
                          <a:cs typeface="B Mitra" panose="00000400000000000000" pitchFamily="2" charset="-78"/>
                        </a:rPr>
                        <a:t>محاسن</a:t>
                      </a:r>
                      <a:endParaRPr lang="en-US" sz="14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c>
                  <a:txBody>
                    <a:bodyPr/>
                    <a:lstStyle/>
                    <a:p>
                      <a:pPr algn="ctr" rtl="1">
                        <a:spcAft>
                          <a:spcPts val="0"/>
                        </a:spcAft>
                      </a:pPr>
                      <a:r>
                        <a:rPr lang="fa-IR" sz="2000" dirty="0">
                          <a:effectLst/>
                          <a:cs typeface="B Mitra" panose="00000400000000000000" pitchFamily="2" charset="-78"/>
                        </a:rPr>
                        <a:t>معایب</a:t>
                      </a:r>
                      <a:endParaRPr lang="en-US" sz="14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r>
              <a:tr h="974725">
                <a:tc>
                  <a:txBody>
                    <a:bodyPr/>
                    <a:lstStyle/>
                    <a:p>
                      <a:pPr algn="just" rtl="1">
                        <a:spcAft>
                          <a:spcPts val="0"/>
                        </a:spcAft>
                      </a:pPr>
                      <a:r>
                        <a:rPr lang="fa-IR" sz="2000" dirty="0">
                          <a:effectLst/>
                          <a:cs typeface="B Mitra" panose="00000400000000000000" pitchFamily="2" charset="-78"/>
                        </a:rPr>
                        <a:t>1ـ مسائل بدشانسی و یا بد بیاری وجود ندارد.</a:t>
                      </a:r>
                      <a:endParaRPr lang="en-US" sz="1400" dirty="0">
                        <a:effectLst/>
                        <a:cs typeface="B Mitra" panose="00000400000000000000" pitchFamily="2" charset="-78"/>
                      </a:endParaRPr>
                    </a:p>
                    <a:p>
                      <a:pPr algn="just" rtl="1">
                        <a:spcAft>
                          <a:spcPts val="0"/>
                        </a:spcAft>
                      </a:pPr>
                      <a:r>
                        <a:rPr lang="fa-IR" sz="2000" dirty="0">
                          <a:effectLst/>
                          <a:cs typeface="B Mitra" panose="00000400000000000000" pitchFamily="2" charset="-78"/>
                        </a:rPr>
                        <a:t>2ـ در شرایطی بسیار مفید است که تعداد زمین‌های بازی محدود باشد. </a:t>
                      </a:r>
                      <a:endParaRPr lang="en-US" sz="1400" dirty="0">
                        <a:effectLst/>
                        <a:latin typeface="Calibri" panose="020F0502020204030204" pitchFamily="34" charset="0"/>
                        <a:cs typeface="B Mitra" panose="00000400000000000000" pitchFamily="2" charset="-78"/>
                      </a:endParaRPr>
                    </a:p>
                  </a:txBody>
                  <a:tcPr marL="68580" marR="68580" marT="0" marB="0"/>
                </a:tc>
                <a:tc>
                  <a:txBody>
                    <a:bodyPr/>
                    <a:lstStyle/>
                    <a:p>
                      <a:pPr algn="just" rtl="1">
                        <a:spcAft>
                          <a:spcPts val="0"/>
                        </a:spcAft>
                      </a:pPr>
                      <a:r>
                        <a:rPr lang="fa-IR" sz="2000" dirty="0">
                          <a:effectLst/>
                          <a:cs typeface="B Mitra" panose="00000400000000000000" pitchFamily="2" charset="-78"/>
                        </a:rPr>
                        <a:t>1ـ اگر تعداد تیم‌ها بیش از </a:t>
                      </a:r>
                      <a:r>
                        <a:rPr lang="en-US" sz="2000" dirty="0">
                          <a:effectLst/>
                          <a:cs typeface="B Mitra" panose="00000400000000000000" pitchFamily="2" charset="-78"/>
                        </a:rPr>
                        <a:t>16</a:t>
                      </a:r>
                      <a:r>
                        <a:rPr lang="fa-IR" sz="2000" dirty="0">
                          <a:effectLst/>
                          <a:cs typeface="B Mitra" panose="00000400000000000000" pitchFamily="2" charset="-78"/>
                        </a:rPr>
                        <a:t> تیم باشد مشکلاتی برای مسئولین ایجاد می‌شود.</a:t>
                      </a:r>
                      <a:endParaRPr lang="en-US" sz="1400" dirty="0">
                        <a:effectLst/>
                        <a:cs typeface="B Mitra" panose="00000400000000000000" pitchFamily="2" charset="-78"/>
                      </a:endParaRPr>
                    </a:p>
                    <a:p>
                      <a:pPr algn="just" rtl="1">
                        <a:spcAft>
                          <a:spcPts val="0"/>
                        </a:spcAft>
                      </a:pPr>
                      <a:r>
                        <a:rPr lang="fa-IR" sz="2000" dirty="0">
                          <a:effectLst/>
                          <a:cs typeface="B Mitra" panose="00000400000000000000" pitchFamily="2" charset="-78"/>
                        </a:rPr>
                        <a:t>2ـ زمان بازی‌ها نسبتاً محدود است.</a:t>
                      </a:r>
                      <a:endParaRPr lang="en-US" sz="1400" dirty="0">
                        <a:effectLst/>
                        <a:cs typeface="B Mitra" panose="00000400000000000000" pitchFamily="2" charset="-78"/>
                      </a:endParaRPr>
                    </a:p>
                    <a:p>
                      <a:pPr algn="just" rtl="1">
                        <a:spcAft>
                          <a:spcPts val="0"/>
                        </a:spcAft>
                      </a:pPr>
                      <a:r>
                        <a:rPr lang="fa-IR" sz="2000" dirty="0">
                          <a:effectLst/>
                          <a:cs typeface="B Mitra" panose="00000400000000000000" pitchFamily="2" charset="-78"/>
                        </a:rPr>
                        <a:t>3ـ از امکانات موجود به‌طور مؤثر استفاده نمی‌شود. </a:t>
                      </a:r>
                      <a:endParaRPr lang="en-US" sz="1400" dirty="0">
                        <a:effectLst/>
                        <a:latin typeface="Calibri" panose="020F0502020204030204" pitchFamily="34" charset="0"/>
                        <a:cs typeface="B Mitra" panose="00000400000000000000" pitchFamily="2" charset="-78"/>
                      </a:endParaRPr>
                    </a:p>
                  </a:txBody>
                  <a:tcPr marL="68580" marR="68580" marT="0" marB="0"/>
                </a:tc>
              </a:tr>
            </a:tbl>
          </a:graphicData>
        </a:graphic>
      </p:graphicFrame>
    </p:spTree>
    <p:extLst>
      <p:ext uri="{BB962C8B-B14F-4D97-AF65-F5344CB8AC3E}">
        <p14:creationId xmlns:p14="http://schemas.microsoft.com/office/powerpoint/2010/main" val="21974773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بگنال وایلد (</a:t>
            </a:r>
            <a:r>
              <a:rPr lang="en-US" b="1" dirty="0" err="1"/>
              <a:t>Bagnal</a:t>
            </a:r>
            <a:r>
              <a:rPr lang="en-US" b="1" dirty="0"/>
              <a:t> Wild tournament</a:t>
            </a:r>
            <a:r>
              <a:rPr lang="fa-IR" b="1" dirty="0"/>
              <a:t>)</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شکل تغییریافته و اصلاح‌شده یک حذفی است. برای تنظیم جدول به روش بگنال وایلد عیناً شبیه جدول دو حذفی عمل می‌شود، با این تفاوت که برندۀ قسمت </a:t>
            </a:r>
            <a:r>
              <a:rPr lang="fa-IR" u="sng" dirty="0">
                <a:cs typeface="B Mitra" panose="00000400000000000000" pitchFamily="2" charset="-78"/>
              </a:rPr>
              <a:t>بازنده‌ها </a:t>
            </a:r>
            <a:r>
              <a:rPr lang="fa-IR" dirty="0">
                <a:cs typeface="B Mitra" panose="00000400000000000000" pitchFamily="2" charset="-78"/>
              </a:rPr>
              <a:t>باید با بازندۀ قسمت نهایی </a:t>
            </a:r>
            <a:r>
              <a:rPr lang="fa-IR" u="sng" dirty="0">
                <a:cs typeface="B Mitra" panose="00000400000000000000" pitchFamily="2" charset="-78"/>
              </a:rPr>
              <a:t>برنده‌ها</a:t>
            </a:r>
            <a:r>
              <a:rPr lang="fa-IR" dirty="0">
                <a:cs typeface="B Mitra" panose="00000400000000000000" pitchFamily="2" charset="-78"/>
              </a:rPr>
              <a:t> جهت کسب مقام دومی و سومی به شکل یک حذفی مسابقه برگزار می‌کنند. </a:t>
            </a:r>
            <a:endParaRPr lang="en-US" dirty="0">
              <a:cs typeface="B Mitra" panose="00000400000000000000" pitchFamily="2" charset="-78"/>
            </a:endParaRPr>
          </a:p>
          <a:p>
            <a:pPr algn="just" rtl="1"/>
            <a:r>
              <a:rPr lang="fa-IR" dirty="0">
                <a:cs typeface="B Mitra" panose="00000400000000000000" pitchFamily="2" charset="-78"/>
              </a:rPr>
              <a:t>هنگامی‌که نتیجه رقابت در یک رشته ورزشی، به شکل سیستم امتیاز گذاری ثبت می‌شود و به هر یک از سه بازیکن امتیاز تعلق می‌گیرد از این روش می‌توان استفاده کرد.</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413926314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دوره­ای (</a:t>
            </a:r>
            <a:r>
              <a:rPr lang="en-US" b="1" dirty="0"/>
              <a:t>Round – Robin Table</a:t>
            </a:r>
            <a:r>
              <a:rPr lang="fa-IR" b="1" dirty="0"/>
              <a:t>)</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اصولاً یکی از بهترین روش جهت تعیین قدرت و برتری تیم‌ها و یا نفرات، برگزاری مسابقات بر اساس جدول دوره­ای است که در این جدول این امکان به تیم‌ها یا نفرات داده می‌شود که یک تیمی با تمام تیم‌ها شرکت‌کننده در یک مسابقه، به رقابت بپردازد. </a:t>
            </a:r>
            <a:endParaRPr lang="en-US" dirty="0">
              <a:cs typeface="B Mitra" panose="00000400000000000000" pitchFamily="2" charset="-78"/>
            </a:endParaRPr>
          </a:p>
          <a:p>
            <a:pPr algn="just" rtl="1"/>
            <a:endParaRPr lang="en-US" dirty="0">
              <a:cs typeface="B Mitra"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261469283"/>
              </p:ext>
            </p:extLst>
          </p:nvPr>
        </p:nvGraphicFramePr>
        <p:xfrm>
          <a:off x="1188720" y="3124676"/>
          <a:ext cx="7735824" cy="3321844"/>
        </p:xfrm>
        <a:graphic>
          <a:graphicData uri="http://schemas.openxmlformats.org/drawingml/2006/table">
            <a:tbl>
              <a:tblPr rtl="1" firstRow="1" firstCol="1" lastRow="1" lastCol="1" bandRow="1" bandCol="1">
                <a:tableStyleId>{5940675A-B579-460E-94D1-54222C63F5DA}</a:tableStyleId>
              </a:tblPr>
              <a:tblGrid>
                <a:gridCol w="3205266"/>
                <a:gridCol w="4530558"/>
              </a:tblGrid>
              <a:tr h="493056">
                <a:tc>
                  <a:txBody>
                    <a:bodyPr/>
                    <a:lstStyle/>
                    <a:p>
                      <a:pPr algn="ctr" rtl="1">
                        <a:spcAft>
                          <a:spcPts val="0"/>
                        </a:spcAft>
                      </a:pPr>
                      <a:r>
                        <a:rPr lang="fa-IR" sz="2800" dirty="0">
                          <a:effectLst/>
                          <a:cs typeface="B Mitra" panose="00000400000000000000" pitchFamily="2" charset="-78"/>
                        </a:rPr>
                        <a:t>محاسن</a:t>
                      </a:r>
                      <a:endParaRPr lang="en-US" sz="18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c>
                  <a:txBody>
                    <a:bodyPr/>
                    <a:lstStyle/>
                    <a:p>
                      <a:pPr algn="ctr" rtl="1">
                        <a:spcAft>
                          <a:spcPts val="0"/>
                        </a:spcAft>
                      </a:pPr>
                      <a:r>
                        <a:rPr lang="fa-IR" sz="2800" dirty="0">
                          <a:effectLst/>
                          <a:cs typeface="B Mitra" panose="00000400000000000000" pitchFamily="2" charset="-78"/>
                        </a:rPr>
                        <a:t>معایب</a:t>
                      </a:r>
                      <a:endParaRPr lang="en-US" sz="1800" dirty="0">
                        <a:effectLst/>
                        <a:latin typeface="Calibri" panose="020F0502020204030204" pitchFamily="34" charset="0"/>
                        <a:cs typeface="B Mitra" panose="00000400000000000000" pitchFamily="2" charset="-78"/>
                      </a:endParaRPr>
                    </a:p>
                  </a:txBody>
                  <a:tcPr marL="68580" marR="68580" marT="0" marB="0">
                    <a:solidFill>
                      <a:schemeClr val="accent6">
                        <a:lumMod val="60000"/>
                        <a:lumOff val="40000"/>
                      </a:schemeClr>
                    </a:solidFill>
                  </a:tcPr>
                </a:tc>
              </a:tr>
              <a:tr h="2828788">
                <a:tc>
                  <a:txBody>
                    <a:bodyPr/>
                    <a:lstStyle/>
                    <a:p>
                      <a:pPr algn="just" rtl="1">
                        <a:spcAft>
                          <a:spcPts val="0"/>
                        </a:spcAft>
                      </a:pPr>
                      <a:r>
                        <a:rPr lang="fa-IR" sz="1800">
                          <a:effectLst/>
                          <a:cs typeface="B Mitra" panose="00000400000000000000" pitchFamily="2" charset="-78"/>
                        </a:rPr>
                        <a:t>1ـ به‌سادگی سازمان‌دهی و اداره می‌شود. </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2ـ برای تعیین قدرت و شایستگی تیم یا نفرات شرکت‌کننده بهترین نوع جدول است.</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3ـ امکان رویارویی تمام بازیکنان با یکدیگر در یک گروه و یا یک مسابقه وجود دارد.</a:t>
                      </a:r>
                      <a:endParaRPr lang="en-US" sz="2000">
                        <a:effectLst/>
                        <a:cs typeface="B Mitra" panose="00000400000000000000" pitchFamily="2" charset="-78"/>
                      </a:endParaRPr>
                    </a:p>
                    <a:p>
                      <a:pPr algn="just" rtl="1">
                        <a:spcAft>
                          <a:spcPts val="0"/>
                        </a:spcAft>
                      </a:pPr>
                      <a:r>
                        <a:rPr lang="fa-IR" sz="1800">
                          <a:effectLst/>
                          <a:cs typeface="B Mitra" panose="00000400000000000000" pitchFamily="2" charset="-78"/>
                        </a:rPr>
                        <a:t>4ـ قرعه‌کشی نقش کمتری در داخل یک گروه دارد.</a:t>
                      </a:r>
                      <a:endParaRPr lang="en-US" sz="2000">
                        <a:effectLst/>
                        <a:latin typeface="Calibri" panose="020F0502020204030204" pitchFamily="34" charset="0"/>
                        <a:cs typeface="B Mitra" panose="00000400000000000000" pitchFamily="2" charset="-78"/>
                      </a:endParaRPr>
                    </a:p>
                  </a:txBody>
                  <a:tcPr marL="68580" marR="68580" marT="0" marB="0"/>
                </a:tc>
                <a:tc>
                  <a:txBody>
                    <a:bodyPr/>
                    <a:lstStyle/>
                    <a:p>
                      <a:pPr algn="just" rtl="1">
                        <a:spcAft>
                          <a:spcPts val="0"/>
                        </a:spcAft>
                      </a:pPr>
                      <a:r>
                        <a:rPr lang="fa-IR" sz="1800" dirty="0">
                          <a:effectLst/>
                          <a:cs typeface="B Mitra" panose="00000400000000000000" pitchFamily="2" charset="-78"/>
                        </a:rPr>
                        <a:t>1ـ در این روش، مسابقه به زمان زیادی نیازمند است.</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2ـ به وسایل و امکانات زیادی نیازمند است.</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3ـ اگر تعداد تیم‌ها بیش از 8 تیم باشد، انگیزه شرکت‌کنندگان کاهش می‌یابد.</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4ـ امکان تبانی بین تیم‌ها بسیار زیاد است.</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5 ـ در این روش، برای مسابقاتی که تعداد شرکت‌کنندگان در یک گروه بیشتر از 16</a:t>
                      </a:r>
                      <a:r>
                        <a:rPr lang="fa-IR" sz="3200" dirty="0">
                          <a:effectLst/>
                          <a:cs typeface="B Mitra" panose="00000400000000000000" pitchFamily="2" charset="-78"/>
                        </a:rPr>
                        <a:t> </a:t>
                      </a:r>
                      <a:r>
                        <a:rPr lang="fa-IR" sz="1800" dirty="0">
                          <a:effectLst/>
                          <a:cs typeface="B Mitra" panose="00000400000000000000" pitchFamily="2" charset="-78"/>
                        </a:rPr>
                        <a:t>تیم باشد استفاده نمی‌شود.</a:t>
                      </a:r>
                      <a:endParaRPr lang="en-US" sz="2000" dirty="0">
                        <a:effectLst/>
                        <a:cs typeface="B Mitra" panose="00000400000000000000" pitchFamily="2" charset="-78"/>
                      </a:endParaRPr>
                    </a:p>
                    <a:p>
                      <a:pPr algn="just" rtl="1">
                        <a:spcAft>
                          <a:spcPts val="0"/>
                        </a:spcAft>
                      </a:pPr>
                      <a:r>
                        <a:rPr lang="fa-IR" sz="1800" dirty="0">
                          <a:effectLst/>
                          <a:cs typeface="B Mitra" panose="00000400000000000000" pitchFamily="2" charset="-78"/>
                        </a:rPr>
                        <a:t>6 ـ طولانی بودن زمان مسابقات، باعث کاهش دقت و افت کیفی برگزاری مسابقه و احیاناً بی‌دقتی در امر قضاوت خواهد شد.</a:t>
                      </a:r>
                      <a:endParaRPr lang="en-US" sz="2000" dirty="0">
                        <a:effectLst/>
                        <a:latin typeface="Calibri" panose="020F0502020204030204" pitchFamily="34" charset="0"/>
                        <a:cs typeface="B Mitra" panose="00000400000000000000" pitchFamily="2" charset="-78"/>
                      </a:endParaRPr>
                    </a:p>
                  </a:txBody>
                  <a:tcPr marL="68580" marR="68580" marT="0" marB="0"/>
                </a:tc>
              </a:tr>
            </a:tbl>
          </a:graphicData>
        </a:graphic>
      </p:graphicFrame>
    </p:spTree>
    <p:extLst>
      <p:ext uri="{BB962C8B-B14F-4D97-AF65-F5344CB8AC3E}">
        <p14:creationId xmlns:p14="http://schemas.microsoft.com/office/powerpoint/2010/main" val="284422564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جدول </a:t>
            </a:r>
            <a:r>
              <a:rPr lang="fa-IR" b="1" dirty="0" smtClean="0"/>
              <a:t>آسیایی</a:t>
            </a:r>
            <a:br>
              <a:rPr lang="fa-IR" b="1" dirty="0" smtClean="0"/>
            </a:br>
            <a:r>
              <a:rPr lang="fa-IR" b="1" dirty="0" smtClean="0"/>
              <a:t> </a:t>
            </a:r>
            <a:r>
              <a:rPr lang="fa-IR" b="1" dirty="0"/>
              <a:t>(جدول حذفی پیشرفته یا جدول حذفی تصاعدی)</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در این نوع از جدول این امکان وجود دارد که با کمترین تعداد مسابقه، کلیۀ تیم‌های شرکت‌کننده رده‌بندی می‌شوند. </a:t>
            </a:r>
            <a:endParaRPr lang="en-US" dirty="0">
              <a:cs typeface="B Mitra" panose="00000400000000000000" pitchFamily="2" charset="-78"/>
            </a:endParaRPr>
          </a:p>
          <a:p>
            <a:pPr algn="just" rtl="1"/>
            <a:r>
              <a:rPr lang="fa-IR" dirty="0">
                <a:cs typeface="B Mitra" panose="00000400000000000000" pitchFamily="2" charset="-78"/>
              </a:rPr>
              <a:t>در رشته‌های اجتماعی مانند فوتبال، والیبال، بسکتبال معمولاً از </a:t>
            </a:r>
            <a:r>
              <a:rPr lang="fa-IR" u="sng" dirty="0">
                <a:cs typeface="B Mitra" panose="00000400000000000000" pitchFamily="2" charset="-78"/>
              </a:rPr>
              <a:t>جدول دوره­ای فیزو</a:t>
            </a:r>
            <a:r>
              <a:rPr lang="fa-IR" dirty="0">
                <a:cs typeface="B Mitra" panose="00000400000000000000" pitchFamily="2" charset="-78"/>
              </a:rPr>
              <a:t> استفاده می‌شود که پس از دور مقدماتی، تیم‌ها از طریق جدول آسیایی رده‌بندی می‌شوند. </a:t>
            </a:r>
            <a:endParaRPr lang="en-US" dirty="0">
              <a:cs typeface="B Mitra" panose="00000400000000000000" pitchFamily="2" charset="-78"/>
            </a:endParaRPr>
          </a:p>
          <a:p>
            <a:pPr algn="just" rtl="1"/>
            <a:r>
              <a:rPr lang="fa-IR" dirty="0">
                <a:cs typeface="B Mitra" panose="00000400000000000000" pitchFamily="2" charset="-78"/>
              </a:rPr>
              <a:t>جدول آسیایی از دو بخش راست و چپ تشکیل شده است. جدول سمت راست نیمه اول رده‌بندی تیم و جدول سمت چپ نیمه دوم رده‌بندی تیم‌ها را مشخص می‌کند.</a:t>
            </a:r>
            <a:endParaRPr lang="en-US" dirty="0">
              <a:cs typeface="B Mitra" panose="00000400000000000000" pitchFamily="2" charset="-78"/>
            </a:endParaRPr>
          </a:p>
          <a:p>
            <a:pPr algn="just" rtl="1"/>
            <a:r>
              <a:rPr lang="fa-IR" dirty="0">
                <a:cs typeface="B Mitra" panose="00000400000000000000" pitchFamily="2" charset="-78"/>
              </a:rPr>
              <a:t>در جدول آسیایی چون </a:t>
            </a:r>
            <a:r>
              <a:rPr lang="fa-IR" b="1" u="sng" dirty="0">
                <a:cs typeface="B Mitra" panose="00000400000000000000" pitchFamily="2" charset="-78"/>
              </a:rPr>
              <a:t>همه تیم‌ها رده‌بندی</a:t>
            </a:r>
            <a:r>
              <a:rPr lang="fa-IR" dirty="0">
                <a:cs typeface="B Mitra" panose="00000400000000000000" pitchFamily="2" charset="-78"/>
              </a:rPr>
              <a:t> می‌شوند</a:t>
            </a:r>
            <a:r>
              <a:rPr lang="fa-IR" u="sng" dirty="0">
                <a:cs typeface="B Mitra" panose="00000400000000000000" pitchFamily="2" charset="-78"/>
              </a:rPr>
              <a:t>، تعداد بازی‌های همه تیم‌ها باهم برابرند</a:t>
            </a:r>
            <a:r>
              <a:rPr lang="fa-IR" dirty="0">
                <a:cs typeface="B Mitra" panose="00000400000000000000" pitchFamily="2" charset="-78"/>
              </a:rPr>
              <a:t>. تعداد بازی‌های تیم اول با تیم آخر برابر است.</a:t>
            </a:r>
            <a:endParaRPr lang="en-US" dirty="0">
              <a:cs typeface="B Mitra" panose="00000400000000000000" pitchFamily="2" charset="-78"/>
            </a:endParaRPr>
          </a:p>
          <a:p>
            <a:pPr algn="just"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مسابقات شمشیربازی و تنیس روی میز از طریق جدول آسیایی انجام می‌شود.</a:t>
            </a:r>
            <a:endParaRPr lang="en-US" dirty="0">
              <a:solidFill>
                <a:srgbClr val="FF0000"/>
              </a:solidFill>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145248948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رزمی (</a:t>
            </a:r>
            <a:r>
              <a:rPr lang="en-US" b="1" dirty="0" err="1"/>
              <a:t>Repechage</a:t>
            </a:r>
            <a:r>
              <a:rPr lang="fa-IR" b="1" dirty="0"/>
              <a:t>) </a:t>
            </a:r>
            <a:endParaRPr lang="en-US" dirty="0"/>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جدول رزمی (</a:t>
            </a:r>
            <a:r>
              <a:rPr lang="en-US" dirty="0" err="1">
                <a:cs typeface="B Mitra" panose="00000400000000000000" pitchFamily="2" charset="-78"/>
              </a:rPr>
              <a:t>Repechage</a:t>
            </a:r>
            <a:r>
              <a:rPr lang="fa-IR" dirty="0">
                <a:cs typeface="B Mitra" panose="00000400000000000000" pitchFamily="2" charset="-78"/>
              </a:rPr>
              <a:t>)، نوعی جدول حذفی است که غیر از عناوین اول و دوم، مقام سوم مشترک را نیز تعیین می‌کند. کلیه ورزشکارانی که با باخت روبه‌رو می‌شوند، مانند جدول حذفی از ادامه رقابت‌ها کنار می‌روند، به جزء تیم‌های که در مقابل تیم‌های اول و دوم مسابقات باخته­اند (فینالیست‌ها). مسابقه فینال مقام‌های اول و دوم را تعیین می‌کند. برگزاری مسابقه حذفی بین حریفان بازنده تیم‌های فینالیست، در هر یک از نیمه‌های جدول به‌صورت جداگانه، مقام سوم مشترک را تعیین می‌کند. </a:t>
            </a:r>
            <a:endParaRPr lang="fa-IR" dirty="0" smtClean="0">
              <a:cs typeface="B Mitra" panose="00000400000000000000" pitchFamily="2" charset="-78"/>
            </a:endParaRPr>
          </a:p>
          <a:p>
            <a:pPr marL="0" indent="0" algn="just" rtl="1">
              <a:buNone/>
            </a:pPr>
            <a:endParaRPr lang="fa-IR" dirty="0">
              <a:cs typeface="B Mitra" panose="00000400000000000000" pitchFamily="2" charset="-78"/>
            </a:endParaRPr>
          </a:p>
          <a:p>
            <a:pPr marL="0" indent="0" algn="just" rtl="1">
              <a:buNone/>
            </a:pPr>
            <a:r>
              <a:rPr lang="fa-IR" dirty="0" smtClean="0">
                <a:cs typeface="B Mitra" panose="00000400000000000000" pitchFamily="2" charset="-78"/>
              </a:rPr>
              <a:t>این </a:t>
            </a:r>
            <a:r>
              <a:rPr lang="fa-IR" dirty="0">
                <a:cs typeface="B Mitra" panose="00000400000000000000" pitchFamily="2" charset="-78"/>
              </a:rPr>
              <a:t>نوع جدول در رشته‌های کاراته، جودو و کشتی مورد استفاده قرار می‌گیرد.</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12228734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rtl="1"/>
            <a:r>
              <a:rPr lang="fa-IR" b="1" dirty="0"/>
              <a:t>سیدینگ یا سرگروه گذاری</a:t>
            </a:r>
            <a:r>
              <a:rPr lang="fa-IR" baseline="30000" dirty="0"/>
              <a:t> </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dirty="0">
                <a:cs typeface="B Mitra" panose="00000400000000000000" pitchFamily="2" charset="-78"/>
              </a:rPr>
              <a:t>سیدینگ در لغت به منحنی تخم و بذر پاشیدن است و بدان معناست که می‌بایست بذرها و تخم‌ها را طوری پخش و توزیع نمود که از نظر قدرت و توان باهم مساوی و متوازن باشند.</a:t>
            </a:r>
            <a:endParaRPr lang="en-US" dirty="0">
              <a:cs typeface="B Mitra" panose="00000400000000000000" pitchFamily="2" charset="-78"/>
            </a:endParaRPr>
          </a:p>
          <a:p>
            <a:pPr marL="0" indent="0" algn="just" rtl="1">
              <a:buNone/>
            </a:pPr>
            <a:endParaRPr lang="fa-IR" dirty="0" smtClean="0">
              <a:cs typeface="B Mitra" panose="00000400000000000000" pitchFamily="2" charset="-78"/>
            </a:endParaRPr>
          </a:p>
          <a:p>
            <a:pPr marL="0" indent="0" algn="just" rtl="1">
              <a:buNone/>
            </a:pPr>
            <a:r>
              <a:rPr lang="fa-IR" dirty="0" smtClean="0">
                <a:cs typeface="B Mitra" panose="00000400000000000000" pitchFamily="2" charset="-78"/>
              </a:rPr>
              <a:t>برای </a:t>
            </a:r>
            <a:r>
              <a:rPr lang="fa-IR" dirty="0">
                <a:cs typeface="B Mitra" panose="00000400000000000000" pitchFamily="2" charset="-78"/>
              </a:rPr>
              <a:t>تعیین سرگروه‌ها مسابقات مراحل زیر، انجام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1 ـ با مراجعه به سوابق افراد یا تیم‌هایی که در دوره‌های قبل عناوینی به دست آورده‌اند. </a:t>
            </a:r>
            <a:endParaRPr lang="en-US" dirty="0">
              <a:cs typeface="B Mitra" panose="00000400000000000000" pitchFamily="2" charset="-78"/>
            </a:endParaRPr>
          </a:p>
          <a:p>
            <a:pPr marL="0" indent="0" algn="just" rtl="1">
              <a:buNone/>
            </a:pPr>
            <a:r>
              <a:rPr lang="fa-IR" dirty="0">
                <a:cs typeface="B Mitra" panose="00000400000000000000" pitchFamily="2" charset="-78"/>
              </a:rPr>
              <a:t>2 ـ بر اساس تشخیص مسئولین فنی و نظرات کارشناسان مربوطه عمل می‌شود.</a:t>
            </a:r>
            <a:endParaRPr lang="en-US" dirty="0">
              <a:cs typeface="B Mitra" panose="00000400000000000000" pitchFamily="2" charset="-78"/>
            </a:endParaRPr>
          </a:p>
          <a:p>
            <a:pPr marL="0" indent="0" algn="just" rtl="1">
              <a:buNone/>
            </a:pPr>
            <a:r>
              <a:rPr lang="fa-IR" dirty="0">
                <a:cs typeface="B Mitra" panose="00000400000000000000" pitchFamily="2" charset="-78"/>
              </a:rPr>
              <a:t>3 ـ سهمیه‌بندی و سرگروه گذاری منطقه­ای و قاره­ای بر اساس پیشرفت تکنیکی آن مناطق و قدرت مهارت تیمی که در مسابقات مربوطه از خود نشان داده­اند، نمونه‌ای از این گونه سرگروه گذاری را می‌توان در مسابقات جام جهانی فوتبال مشاهده کرد. </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425522526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a:t>
            </a:r>
            <a:r>
              <a:rPr lang="fa-IR" b="1" dirty="0" smtClean="0"/>
              <a:t>المپیکی</a:t>
            </a:r>
            <a:endParaRPr lang="en-US" dirty="0"/>
          </a:p>
        </p:txBody>
      </p:sp>
      <p:sp>
        <p:nvSpPr>
          <p:cNvPr id="3" name="Content Placeholder 2"/>
          <p:cNvSpPr>
            <a:spLocks noGrp="1"/>
          </p:cNvSpPr>
          <p:nvPr>
            <p:ph idx="1"/>
          </p:nvPr>
        </p:nvSpPr>
        <p:spPr/>
        <p:txBody>
          <a:bodyPr>
            <a:normAutofit fontScale="70000" lnSpcReduction="20000"/>
          </a:bodyPr>
          <a:lstStyle/>
          <a:p>
            <a:pPr marL="0" indent="0" algn="just" rtl="1">
              <a:buNone/>
            </a:pPr>
            <a:r>
              <a:rPr lang="fa-IR" dirty="0">
                <a:cs typeface="B Mitra" panose="00000400000000000000" pitchFamily="2" charset="-78"/>
              </a:rPr>
              <a:t>این جدول بیشتر زمانی مورد استفاده قرار می‌گیرد که تیم‌های شرکت‌کننده زیاد و زمان مسابقه کم باشد. در یک مسابقه المپیک، 32 تیم شرکت دارند که برای مشخص نمودن تیم‌های برتر به ترتیب زیر عمل می‌کنیم.</a:t>
            </a:r>
            <a:endParaRPr lang="en-US" dirty="0">
              <a:cs typeface="B Mitra" panose="00000400000000000000" pitchFamily="2" charset="-78"/>
            </a:endParaRPr>
          </a:p>
          <a:p>
            <a:pPr marL="0" indent="0" algn="just" rtl="1">
              <a:buNone/>
            </a:pPr>
            <a:r>
              <a:rPr lang="fa-IR" b="1" i="1" dirty="0">
                <a:cs typeface="B Mitra" panose="00000400000000000000" pitchFamily="2" charset="-78"/>
              </a:rPr>
              <a:t>الف) مرحله یک شانزدهم،</a:t>
            </a:r>
            <a:r>
              <a:rPr lang="fa-IR" dirty="0">
                <a:cs typeface="B Mitra" panose="00000400000000000000" pitchFamily="2" charset="-78"/>
              </a:rPr>
              <a:t> بر اساس قانون سیدینگ، در مرحله اول تمام تیم‌ها در 8 گروه چهار تیمی قرار می‌گیرند. در این دور بازی‌ها به‌صورت </a:t>
            </a:r>
            <a:r>
              <a:rPr lang="fa-IR" u="sng" dirty="0">
                <a:cs typeface="B Mitra" panose="00000400000000000000" pitchFamily="2" charset="-78"/>
              </a:rPr>
              <a:t>دوره­ای </a:t>
            </a:r>
            <a:r>
              <a:rPr lang="fa-IR" dirty="0">
                <a:cs typeface="B Mitra" panose="00000400000000000000" pitchFamily="2" charset="-78"/>
              </a:rPr>
              <a:t>انجام می‌شود و تیم‌های اول و دوم هر گروه جمعاً (16 تیم) به مرحله بعدی صعود کرده و تیم‌های سوم و چهارم از دور مسابقات حذف می‌شوند. </a:t>
            </a:r>
            <a:endParaRPr lang="en-US" dirty="0">
              <a:cs typeface="B Mitra" panose="00000400000000000000" pitchFamily="2" charset="-78"/>
            </a:endParaRPr>
          </a:p>
          <a:p>
            <a:pPr marL="0" indent="0" algn="just" rtl="1">
              <a:buNone/>
            </a:pPr>
            <a:r>
              <a:rPr lang="fa-IR" b="1" i="1" dirty="0">
                <a:cs typeface="B Mitra" panose="00000400000000000000" pitchFamily="2" charset="-78"/>
              </a:rPr>
              <a:t>ب) مرحله یک‌هشتم،</a:t>
            </a:r>
            <a:r>
              <a:rPr lang="fa-IR" dirty="0">
                <a:cs typeface="B Mitra" panose="00000400000000000000" pitchFamily="2" charset="-78"/>
              </a:rPr>
              <a:t> بر اساس یک ترتیب خاص مسابقات به‌صورت </a:t>
            </a:r>
            <a:r>
              <a:rPr lang="fa-IR" u="sng" dirty="0">
                <a:cs typeface="B Mitra" panose="00000400000000000000" pitchFamily="2" charset="-78"/>
              </a:rPr>
              <a:t>ضربدری </a:t>
            </a:r>
            <a:r>
              <a:rPr lang="fa-IR" dirty="0">
                <a:cs typeface="B Mitra" panose="00000400000000000000" pitchFamily="2" charset="-78"/>
              </a:rPr>
              <a:t>انجام می‌شود، که درنهایت برنده‌ها به مرحله بعدی صعود کرده و تیم‌های بازنده از جدول مسابقات حذف می‌شوند. </a:t>
            </a:r>
            <a:endParaRPr lang="fa-IR" dirty="0" smtClean="0">
              <a:cs typeface="B Mitra" panose="00000400000000000000" pitchFamily="2" charset="-78"/>
            </a:endParaRPr>
          </a:p>
          <a:p>
            <a:pPr marL="0" indent="0" algn="just" rtl="1">
              <a:buNone/>
            </a:pPr>
            <a:r>
              <a:rPr lang="fa-IR" b="1" i="1" dirty="0">
                <a:cs typeface="B Mitra" panose="00000400000000000000" pitchFamily="2" charset="-78"/>
              </a:rPr>
              <a:t>ج) مرحله چهارم.</a:t>
            </a:r>
            <a:r>
              <a:rPr lang="fa-IR" dirty="0">
                <a:cs typeface="B Mitra" panose="00000400000000000000" pitchFamily="2" charset="-78"/>
              </a:rPr>
              <a:t> پس از انجام مسابقات فوق، </a:t>
            </a:r>
            <a:r>
              <a:rPr lang="en-US" dirty="0">
                <a:cs typeface="B Mitra" panose="00000400000000000000" pitchFamily="2" charset="-78"/>
              </a:rPr>
              <a:t>8</a:t>
            </a:r>
            <a:r>
              <a:rPr lang="fa-IR" dirty="0">
                <a:cs typeface="B Mitra" panose="00000400000000000000" pitchFamily="2" charset="-78"/>
              </a:rPr>
              <a:t> تیم به مرحله بعدی صعود می‌کنند و دو گروه چهار تیمی تقسیم می‌شوند، و به‌صورت </a:t>
            </a:r>
            <a:r>
              <a:rPr lang="fa-IR" u="sng" dirty="0">
                <a:cs typeface="B Mitra" panose="00000400000000000000" pitchFamily="2" charset="-78"/>
              </a:rPr>
              <a:t>دوره­ای </a:t>
            </a:r>
            <a:r>
              <a:rPr lang="fa-IR" dirty="0">
                <a:cs typeface="B Mitra" panose="00000400000000000000" pitchFamily="2" charset="-78"/>
              </a:rPr>
              <a:t>با یکدیگر مسابقه می‌دهند. بدین ترتیب مقام‌های اول تا چهارم هر گروه مشخص می‌شوند. </a:t>
            </a:r>
            <a:endParaRPr lang="en-US" dirty="0">
              <a:cs typeface="B Mitra" panose="00000400000000000000" pitchFamily="2" charset="-78"/>
            </a:endParaRPr>
          </a:p>
          <a:p>
            <a:pPr marL="0" indent="0" algn="just" rtl="1">
              <a:buNone/>
            </a:pPr>
            <a:r>
              <a:rPr lang="fa-IR" b="1" i="1" dirty="0">
                <a:cs typeface="B Mitra" panose="00000400000000000000" pitchFamily="2" charset="-78"/>
              </a:rPr>
              <a:t>د) مرحله نیمه‌نهایی.</a:t>
            </a:r>
            <a:r>
              <a:rPr lang="fa-IR" dirty="0">
                <a:cs typeface="B Mitra" panose="00000400000000000000" pitchFamily="2" charset="-78"/>
              </a:rPr>
              <a:t> در این مرحله تیم‌های اول و دوم دو گروه چهار تیم به‌صورت </a:t>
            </a:r>
            <a:r>
              <a:rPr lang="fa-IR" u="sng" dirty="0">
                <a:cs typeface="B Mitra" panose="00000400000000000000" pitchFamily="2" charset="-78"/>
              </a:rPr>
              <a:t>ضربدری </a:t>
            </a:r>
            <a:r>
              <a:rPr lang="fa-IR" dirty="0">
                <a:cs typeface="B Mitra" panose="00000400000000000000" pitchFamily="2" charset="-78"/>
              </a:rPr>
              <a:t>باهم مسابقه می‌دهند. </a:t>
            </a:r>
            <a:endParaRPr lang="en-US" dirty="0">
              <a:cs typeface="B Mitra" panose="00000400000000000000" pitchFamily="2" charset="-78"/>
            </a:endParaRPr>
          </a:p>
          <a:p>
            <a:pPr marL="0" indent="0" algn="just" rtl="1">
              <a:buNone/>
            </a:pPr>
            <a:r>
              <a:rPr lang="fa-IR" b="1" i="1" dirty="0">
                <a:cs typeface="B Mitra" panose="00000400000000000000" pitchFamily="2" charset="-78"/>
              </a:rPr>
              <a:t>ه) مرحله رده‌بندی.</a:t>
            </a:r>
            <a:r>
              <a:rPr lang="fa-IR" dirty="0">
                <a:cs typeface="B Mitra" panose="00000400000000000000" pitchFamily="2" charset="-78"/>
              </a:rPr>
              <a:t> تیم‌های بازنده مرحله نیمه‌نهایی برای کسب مقام‌های سوم و چهارم باهم مسابقه می‌دهند. </a:t>
            </a:r>
            <a:endParaRPr lang="en-US" dirty="0">
              <a:cs typeface="B Mitra" panose="00000400000000000000" pitchFamily="2" charset="-78"/>
            </a:endParaRPr>
          </a:p>
          <a:p>
            <a:pPr marL="0" indent="0" algn="just" rtl="1">
              <a:buNone/>
            </a:pPr>
            <a:r>
              <a:rPr lang="fa-IR" b="1" i="1" dirty="0">
                <a:cs typeface="B Mitra" panose="00000400000000000000" pitchFamily="2" charset="-78"/>
              </a:rPr>
              <a:t>ت) مرحله فینال.</a:t>
            </a:r>
            <a:r>
              <a:rPr lang="fa-IR" dirty="0">
                <a:cs typeface="B Mitra" panose="00000400000000000000" pitchFamily="2" charset="-78"/>
              </a:rPr>
              <a:t> تیم‌های برنده مرحله نیمه‌نهایی برای کسب مقام‌های اول و دوم مسابقه برگزار می‌کنند</a:t>
            </a:r>
            <a:r>
              <a:rPr lang="fa-IR" dirty="0" smtClean="0">
                <a:cs typeface="B Mitra" panose="00000400000000000000" pitchFamily="2" charset="-78"/>
              </a:rPr>
              <a:t>.</a:t>
            </a:r>
          </a:p>
          <a:p>
            <a:pPr marL="0" indent="0" algn="just" rtl="1">
              <a:buNone/>
            </a:pPr>
            <a:endParaRPr lang="fa-IR" dirty="0">
              <a:cs typeface="B Mitra" panose="00000400000000000000" pitchFamily="2" charset="-78"/>
            </a:endParaRPr>
          </a:p>
          <a:p>
            <a:pPr algn="just"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مسابقات بر اساس جدول المپیکی با انجام 72 مسابقه به اتمام می‌رسد.</a:t>
            </a:r>
            <a:endParaRPr lang="en-US" dirty="0">
              <a:solidFill>
                <a:srgbClr val="FF0000"/>
              </a:solidFill>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897818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Zar" panose="00000400000000000000" pitchFamily="2" charset="-78"/>
              </a:rPr>
              <a:t>نظریه بوروکراسی وبر</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a:bodyPr>
          <a:lstStyle/>
          <a:p>
            <a:pPr algn="just" rtl="1"/>
            <a:r>
              <a:rPr lang="fa-IR" altLang="en-US" dirty="0">
                <a:cs typeface="B Zar" panose="00000400000000000000" pitchFamily="2" charset="-78"/>
              </a:rPr>
              <a:t>سومین تلاش عمده به وسیله نظریه پردازان کلاسیک ،ارائه ساختار سازمان نوع ایده آل پیشنهادی ، به وسیله مارکس وبر آلمانی بود. او این ساختار ایده آل را بروکراسی نام نهاد . </a:t>
            </a:r>
            <a:endParaRPr lang="fa-IR" altLang="en-US" dirty="0" smtClean="0">
              <a:cs typeface="B Zar" panose="00000400000000000000" pitchFamily="2" charset="-78"/>
            </a:endParaRPr>
          </a:p>
          <a:p>
            <a:pPr algn="just" rtl="1"/>
            <a:r>
              <a:rPr lang="fa-IR" altLang="en-US" dirty="0" smtClean="0">
                <a:cs typeface="B Zar" panose="00000400000000000000" pitchFamily="2" charset="-78"/>
              </a:rPr>
              <a:t>بروکراسی </a:t>
            </a:r>
            <a:r>
              <a:rPr lang="fa-IR" altLang="en-US" dirty="0">
                <a:cs typeface="B Zar" panose="00000400000000000000" pitchFamily="2" charset="-78"/>
              </a:rPr>
              <a:t>وی ، به وسیله تقسیم کار ، سلسه مراتب اختیار روشن، رویه های رسمی انتخاب، قوانین و مقررات مفصل و روابط رسمی شناخته  می شود. </a:t>
            </a:r>
            <a:endParaRPr lang="fa-IR" altLang="en-US" dirty="0" smtClean="0">
              <a:cs typeface="B Zar" panose="00000400000000000000" pitchFamily="2" charset="-78"/>
            </a:endParaRPr>
          </a:p>
          <a:p>
            <a:pPr algn="just" rtl="1"/>
            <a:r>
              <a:rPr lang="fa-IR" sz="2200" dirty="0">
                <a:cs typeface="B Zar" panose="00000400000000000000" pitchFamily="2" charset="-78"/>
              </a:rPr>
              <a:t>بوروکراسی (</a:t>
            </a:r>
            <a:r>
              <a:rPr lang="en-US" sz="2200" dirty="0">
                <a:cs typeface="B Zar" panose="00000400000000000000" pitchFamily="2" charset="-78"/>
              </a:rPr>
              <a:t>Bureaucracy</a:t>
            </a:r>
            <a:r>
              <a:rPr lang="fa-IR" sz="2200" dirty="0">
                <a:cs typeface="B Zar" panose="00000400000000000000" pitchFamily="2" charset="-78"/>
              </a:rPr>
              <a:t>)</a:t>
            </a:r>
            <a:r>
              <a:rPr lang="en-US" sz="2200" dirty="0">
                <a:cs typeface="B Zar" panose="00000400000000000000" pitchFamily="2" charset="-78"/>
              </a:rPr>
              <a:t> </a:t>
            </a:r>
            <a:r>
              <a:rPr lang="fa-IR" sz="2200" dirty="0">
                <a:cs typeface="B Zar" panose="00000400000000000000" pitchFamily="2" charset="-78"/>
              </a:rPr>
              <a:t>از دو کلمه </a:t>
            </a:r>
            <a:r>
              <a:rPr lang="en-US" sz="2200" dirty="0">
                <a:cs typeface="B Zar" panose="00000400000000000000" pitchFamily="2" charset="-78"/>
              </a:rPr>
              <a:t>Bureau</a:t>
            </a:r>
            <a:r>
              <a:rPr lang="fa-IR" sz="2200" dirty="0">
                <a:cs typeface="B Zar" panose="00000400000000000000" pitchFamily="2" charset="-78"/>
              </a:rPr>
              <a:t> به معنی دفتر و میزکشودار ، </a:t>
            </a:r>
            <a:r>
              <a:rPr lang="en-US" sz="2200" dirty="0" err="1">
                <a:cs typeface="B Zar" panose="00000400000000000000" pitchFamily="2" charset="-78"/>
              </a:rPr>
              <a:t>Cracy</a:t>
            </a:r>
            <a:r>
              <a:rPr lang="fa-IR" sz="2200" dirty="0">
                <a:cs typeface="B Zar" panose="00000400000000000000" pitchFamily="2" charset="-78"/>
              </a:rPr>
              <a:t>کلمه پسوندی است که نوع حکومت یا اداره را نشان می دهد. شاید به طور تحت الفظی بروکراسی معنی اداره کردن به کمک دفتر و بایگانی را بدهد ، ولی اصطلاحاً به اداره کردن به کمک قانون و مقررات مشهور گردیده و در ایران نیز از آن بعضاً به عنوان دیوانسالاری یاد شده است.</a:t>
            </a:r>
          </a:p>
          <a:p>
            <a:pPr marL="0" indent="0" algn="ctr" rtl="1">
              <a:buNone/>
            </a:pPr>
            <a:r>
              <a:rPr lang="fa-IR" sz="2200" b="1" dirty="0">
                <a:solidFill>
                  <a:srgbClr val="FF0000"/>
                </a:solidFill>
                <a:cs typeface="B Zar" panose="00000400000000000000" pitchFamily="2" charset="-78"/>
              </a:rPr>
              <a:t>تعریف بوروکراسی</a:t>
            </a:r>
            <a:r>
              <a:rPr lang="fa-IR" sz="2200" dirty="0">
                <a:cs typeface="B Zar" panose="00000400000000000000" pitchFamily="2" charset="-78"/>
              </a:rPr>
              <a:t>:</a:t>
            </a:r>
          </a:p>
          <a:p>
            <a:pPr algn="just" rtl="1"/>
            <a:r>
              <a:rPr lang="fa-IR" dirty="0" smtClean="0">
                <a:cs typeface="B Zar" panose="00000400000000000000" pitchFamily="2" charset="-78"/>
              </a:rPr>
              <a:t>گاهی </a:t>
            </a:r>
            <a:r>
              <a:rPr lang="fa-IR" dirty="0">
                <a:cs typeface="B Zar" panose="00000400000000000000" pitchFamily="2" charset="-78"/>
              </a:rPr>
              <a:t>به معنای تشریفات زائد بکار میرود یعنی کاغذ بازی و مقررات </a:t>
            </a:r>
            <a:r>
              <a:rPr lang="fa-IR" dirty="0" smtClean="0">
                <a:cs typeface="B Zar" panose="00000400000000000000" pitchFamily="2" charset="-78"/>
              </a:rPr>
              <a:t>اضافی</a:t>
            </a:r>
          </a:p>
          <a:p>
            <a:pPr algn="just" rtl="1"/>
            <a:r>
              <a:rPr lang="fa-IR" dirty="0" smtClean="0">
                <a:cs typeface="B Zar" panose="00000400000000000000" pitchFamily="2" charset="-78"/>
              </a:rPr>
              <a:t>گاهی </a:t>
            </a:r>
            <a:r>
              <a:rPr lang="fa-IR" dirty="0">
                <a:cs typeface="B Zar" panose="00000400000000000000" pitchFamily="2" charset="-78"/>
              </a:rPr>
              <a:t>به معنای دستگاه اداری است؛ یعنی همه ابزار و امکانات دولت مرکزی و </a:t>
            </a:r>
            <a:r>
              <a:rPr lang="fa-IR" dirty="0" smtClean="0">
                <a:cs typeface="B Zar" panose="00000400000000000000" pitchFamily="2" charset="-78"/>
              </a:rPr>
              <a:t>محلی</a:t>
            </a:r>
            <a:r>
              <a:rPr lang="fa-IR" dirty="0">
                <a:cs typeface="B Zar" panose="00000400000000000000" pitchFamily="2" charset="-78"/>
              </a:rPr>
              <a:t> </a:t>
            </a:r>
            <a:r>
              <a:rPr lang="fa-IR" dirty="0" smtClean="0">
                <a:cs typeface="B Zar" panose="00000400000000000000" pitchFamily="2" charset="-78"/>
              </a:rPr>
              <a:t>و </a:t>
            </a:r>
            <a:r>
              <a:rPr lang="fa-IR" dirty="0">
                <a:cs typeface="B Zar" panose="00000400000000000000" pitchFamily="2" charset="-78"/>
              </a:rPr>
              <a:t>گاهی نوعی خاصی از شکل سازمانی که دارای ویژگی های مشخصی چون سلسه </a:t>
            </a:r>
            <a:r>
              <a:rPr lang="fa-IR" dirty="0" smtClean="0">
                <a:cs typeface="B Zar" panose="00000400000000000000" pitchFamily="2" charset="-78"/>
              </a:rPr>
              <a:t>مراتب اختیار </a:t>
            </a:r>
            <a:r>
              <a:rPr lang="fa-IR" dirty="0">
                <a:cs typeface="B Zar" panose="00000400000000000000" pitchFamily="2" charset="-78"/>
              </a:rPr>
              <a:t>و نظام مقرارت </a:t>
            </a:r>
            <a:r>
              <a:rPr lang="fa-IR" dirty="0" smtClean="0">
                <a:cs typeface="B Zar" panose="00000400000000000000" pitchFamily="2" charset="-78"/>
              </a:rPr>
              <a:t>است.</a:t>
            </a:r>
          </a:p>
        </p:txBody>
      </p:sp>
      <p:sp>
        <p:nvSpPr>
          <p:cNvPr id="4" name="Rectangle 3"/>
          <p:cNvSpPr/>
          <p:nvPr/>
        </p:nvSpPr>
        <p:spPr>
          <a:xfrm>
            <a:off x="223267" y="6311900"/>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383385548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جام جهانی </a:t>
            </a:r>
            <a:endParaRPr lang="en-US" dirty="0"/>
          </a:p>
        </p:txBody>
      </p:sp>
      <p:sp>
        <p:nvSpPr>
          <p:cNvPr id="3" name="Content Placeholder 2"/>
          <p:cNvSpPr>
            <a:spLocks noGrp="1"/>
          </p:cNvSpPr>
          <p:nvPr>
            <p:ph idx="1"/>
          </p:nvPr>
        </p:nvSpPr>
        <p:spPr/>
        <p:txBody>
          <a:bodyPr>
            <a:normAutofit fontScale="77500" lnSpcReduction="20000"/>
          </a:bodyPr>
          <a:lstStyle/>
          <a:p>
            <a:pPr marL="0" indent="0" algn="just" rtl="1">
              <a:buNone/>
            </a:pPr>
            <a:r>
              <a:rPr lang="fa-IR" dirty="0">
                <a:cs typeface="B Mitra" panose="00000400000000000000" pitchFamily="2" charset="-78"/>
              </a:rPr>
              <a:t>جدول جهانی، بیشتر مواقعی استفاده می‌شود که تعداد تیم‌های شرکت‌کننده زیاد و زمان برگزاری مسابقه تا حدودی محدود باشد. </a:t>
            </a:r>
            <a:endParaRPr lang="fa-IR" dirty="0" smtClean="0">
              <a:cs typeface="B Mitra" panose="00000400000000000000" pitchFamily="2" charset="-78"/>
            </a:endParaRPr>
          </a:p>
          <a:p>
            <a:pPr marL="0" indent="0" algn="just" rtl="1">
              <a:buNone/>
            </a:pPr>
            <a:r>
              <a:rPr lang="fa-IR" b="1" dirty="0" smtClean="0">
                <a:cs typeface="B Mitra" panose="00000400000000000000" pitchFamily="2" charset="-78"/>
              </a:rPr>
              <a:t>مرحله </a:t>
            </a:r>
            <a:r>
              <a:rPr lang="fa-IR" b="1" dirty="0">
                <a:cs typeface="B Mitra" panose="00000400000000000000" pitchFamily="2" charset="-78"/>
              </a:rPr>
              <a:t>اول: (شروع مسابقات</a:t>
            </a:r>
            <a:r>
              <a:rPr lang="fa-IR" b="1" dirty="0" smtClean="0">
                <a:cs typeface="B Mitra" panose="00000400000000000000" pitchFamily="2" charset="-78"/>
              </a:rPr>
              <a:t>):</a:t>
            </a:r>
            <a:r>
              <a:rPr lang="fa-IR" dirty="0" smtClean="0">
                <a:cs typeface="B Mitra" panose="00000400000000000000" pitchFamily="2" charset="-78"/>
              </a:rPr>
              <a:t>در </a:t>
            </a:r>
            <a:r>
              <a:rPr lang="fa-IR" dirty="0">
                <a:cs typeface="B Mitra" panose="00000400000000000000" pitchFamily="2" charset="-78"/>
              </a:rPr>
              <a:t>این مرحله، تیم‌ها بر اساس گروه‌بندی هشتگانه، مسابقات را به‌صورت دوره‌ای برگزار می‌کنند. پس از اتمام مسابقات در این دوره، تیم‌ها هرکدام مقام اول تا چهارم را به ترتیب در گروه‌های خود به دست می‌آورند. تیم‌های اول و دوم هر گروه به مرحله بعدی صعود کرده و تیم‌های سوم و چهارم هر گروه از ادامه مسابقات محروم </a:t>
            </a:r>
            <a:r>
              <a:rPr lang="fa-IR" dirty="0" smtClean="0">
                <a:cs typeface="B Mitra" panose="00000400000000000000" pitchFamily="2" charset="-78"/>
              </a:rPr>
              <a:t>می‌شوند.</a:t>
            </a:r>
          </a:p>
          <a:p>
            <a:pPr marL="0" indent="0" algn="just" rtl="1">
              <a:buNone/>
            </a:pPr>
            <a:r>
              <a:rPr lang="fa-IR" b="1" dirty="0">
                <a:cs typeface="B Mitra" panose="00000400000000000000" pitchFamily="2" charset="-78"/>
              </a:rPr>
              <a:t>مرحله دوم: یک‌هشتم نهایی (حذفی</a:t>
            </a:r>
            <a:r>
              <a:rPr lang="fa-IR" b="1" dirty="0" smtClean="0">
                <a:cs typeface="B Mitra" panose="00000400000000000000" pitchFamily="2" charset="-78"/>
              </a:rPr>
              <a:t>): </a:t>
            </a:r>
            <a:r>
              <a:rPr lang="fa-IR" dirty="0" smtClean="0">
                <a:cs typeface="B Mitra" panose="00000400000000000000" pitchFamily="2" charset="-78"/>
              </a:rPr>
              <a:t>در </a:t>
            </a:r>
            <a:r>
              <a:rPr lang="fa-IR" dirty="0">
                <a:cs typeface="B Mitra" panose="00000400000000000000" pitchFamily="2" charset="-78"/>
              </a:rPr>
              <a:t>این دور بازی‌ها به‌صورت ضربدری حذفی و به شکل زیر تعیین می‌شود</a:t>
            </a:r>
            <a:r>
              <a:rPr lang="fa-IR" dirty="0" smtClean="0">
                <a:cs typeface="B Mitra" panose="00000400000000000000" pitchFamily="2" charset="-78"/>
              </a:rPr>
              <a:t>.</a:t>
            </a:r>
          </a:p>
          <a:p>
            <a:pPr marL="0" indent="0" algn="just" rtl="1">
              <a:buNone/>
            </a:pPr>
            <a:r>
              <a:rPr lang="fa-IR" b="1" dirty="0">
                <a:cs typeface="B Mitra" panose="00000400000000000000" pitchFamily="2" charset="-78"/>
              </a:rPr>
              <a:t>مرحله سوم: یک‌چهارم نهایی (حذفی</a:t>
            </a:r>
            <a:r>
              <a:rPr lang="fa-IR" b="1" dirty="0" smtClean="0">
                <a:cs typeface="B Mitra" panose="00000400000000000000" pitchFamily="2" charset="-78"/>
              </a:rPr>
              <a:t>): </a:t>
            </a:r>
            <a:r>
              <a:rPr lang="fa-IR" dirty="0" smtClean="0">
                <a:cs typeface="B Mitra" panose="00000400000000000000" pitchFamily="2" charset="-78"/>
              </a:rPr>
              <a:t>مسابقات </a:t>
            </a:r>
            <a:r>
              <a:rPr lang="fa-IR" dirty="0">
                <a:cs typeface="B Mitra" panose="00000400000000000000" pitchFamily="2" charset="-78"/>
              </a:rPr>
              <a:t>در این مرحله به‌صورت ضربدری و یا (دبلیو ـ ام) </a:t>
            </a:r>
            <a:r>
              <a:rPr lang="en-US" dirty="0">
                <a:cs typeface="B Mitra" panose="00000400000000000000" pitchFamily="2" charset="-78"/>
              </a:rPr>
              <a:t>WM</a:t>
            </a:r>
            <a:r>
              <a:rPr lang="fa-IR" dirty="0">
                <a:cs typeface="B Mitra" panose="00000400000000000000" pitchFamily="2" charset="-78"/>
              </a:rPr>
              <a:t> بین برنده‌های ضربدری‌های اول دور </a:t>
            </a:r>
            <a:r>
              <a:rPr lang="fa-IR" dirty="0" smtClean="0">
                <a:cs typeface="B Mitra" panose="00000400000000000000" pitchFamily="2" charset="-78"/>
              </a:rPr>
              <a:t>برگزار می شود.</a:t>
            </a:r>
          </a:p>
          <a:p>
            <a:pPr marL="0" indent="0" algn="just" rtl="1">
              <a:buNone/>
            </a:pPr>
            <a:r>
              <a:rPr lang="fa-IR" b="1" dirty="0">
                <a:cs typeface="B Mitra" panose="00000400000000000000" pitchFamily="2" charset="-78"/>
              </a:rPr>
              <a:t>مرحله چهارم: </a:t>
            </a:r>
            <a:r>
              <a:rPr lang="fa-IR" b="1" dirty="0" smtClean="0">
                <a:cs typeface="B Mitra" panose="00000400000000000000" pitchFamily="2" charset="-78"/>
              </a:rPr>
              <a:t>نیمه‌نهایی: </a:t>
            </a:r>
            <a:r>
              <a:rPr lang="fa-IR" dirty="0" smtClean="0">
                <a:cs typeface="B Mitra" panose="00000400000000000000" pitchFamily="2" charset="-78"/>
              </a:rPr>
              <a:t>مسابقات </a:t>
            </a:r>
            <a:r>
              <a:rPr lang="fa-IR" dirty="0">
                <a:cs typeface="B Mitra" panose="00000400000000000000" pitchFamily="2" charset="-78"/>
              </a:rPr>
              <a:t>به </a:t>
            </a:r>
            <a:r>
              <a:rPr lang="fa-IR" dirty="0" smtClean="0">
                <a:cs typeface="B Mitra" panose="00000400000000000000" pitchFamily="2" charset="-78"/>
              </a:rPr>
              <a:t>این شکل برگزار می شود که 1ـ </a:t>
            </a:r>
            <a:r>
              <a:rPr lang="fa-IR" dirty="0">
                <a:cs typeface="B Mitra" panose="00000400000000000000" pitchFamily="2" charset="-78"/>
              </a:rPr>
              <a:t>برنده بازی اول با برنده بازی </a:t>
            </a:r>
            <a:r>
              <a:rPr lang="fa-IR" dirty="0" smtClean="0">
                <a:cs typeface="B Mitra" panose="00000400000000000000" pitchFamily="2" charset="-78"/>
              </a:rPr>
              <a:t>سوم؛ و 2ـ </a:t>
            </a:r>
            <a:r>
              <a:rPr lang="fa-IR" dirty="0">
                <a:cs typeface="B Mitra" panose="00000400000000000000" pitchFamily="2" charset="-78"/>
              </a:rPr>
              <a:t>برنده بازی دوم با برنده بازی </a:t>
            </a:r>
            <a:r>
              <a:rPr lang="fa-IR" dirty="0" smtClean="0">
                <a:cs typeface="B Mitra" panose="00000400000000000000" pitchFamily="2" charset="-78"/>
              </a:rPr>
              <a:t>چهارم بازی می کنند.</a:t>
            </a:r>
          </a:p>
          <a:p>
            <a:pPr marL="0" indent="0" algn="just" rtl="1">
              <a:buNone/>
            </a:pPr>
            <a:r>
              <a:rPr lang="fa-IR" b="1" dirty="0">
                <a:cs typeface="B Mitra" panose="00000400000000000000" pitchFamily="2" charset="-78"/>
              </a:rPr>
              <a:t>مرحله پنجم: بازی </a:t>
            </a:r>
            <a:r>
              <a:rPr lang="fa-IR" b="1" dirty="0" smtClean="0">
                <a:cs typeface="B Mitra" panose="00000400000000000000" pitchFamily="2" charset="-78"/>
              </a:rPr>
              <a:t>رده‌بندی:</a:t>
            </a:r>
            <a:r>
              <a:rPr lang="fa-IR" sz="2900" dirty="0">
                <a:cs typeface="B Mitra" panose="00000400000000000000" pitchFamily="2" charset="-78"/>
              </a:rPr>
              <a:t> بازده های نیمه نهایی باهم بازی می کنند.</a:t>
            </a:r>
          </a:p>
          <a:p>
            <a:pPr marL="0" indent="0" algn="just" rtl="1">
              <a:buNone/>
            </a:pPr>
            <a:r>
              <a:rPr lang="fa-IR" b="1" dirty="0" smtClean="0">
                <a:cs typeface="B Mitra" panose="00000400000000000000" pitchFamily="2" charset="-78"/>
              </a:rPr>
              <a:t>مرحله </a:t>
            </a:r>
            <a:r>
              <a:rPr lang="fa-IR" b="1" dirty="0">
                <a:cs typeface="B Mitra" panose="00000400000000000000" pitchFamily="2" charset="-78"/>
              </a:rPr>
              <a:t>ششم: بازی </a:t>
            </a:r>
            <a:r>
              <a:rPr lang="fa-IR" b="1" dirty="0" smtClean="0">
                <a:cs typeface="B Mitra" panose="00000400000000000000" pitchFamily="2" charset="-78"/>
              </a:rPr>
              <a:t>نهایی: </a:t>
            </a:r>
            <a:r>
              <a:rPr lang="fa-IR" dirty="0">
                <a:cs typeface="B Mitra" panose="00000400000000000000" pitchFamily="2" charset="-78"/>
              </a:rPr>
              <a:t>برنده های نیمه نهایی باهم بازی می کنند</a:t>
            </a:r>
            <a:r>
              <a:rPr lang="fa-IR" dirty="0" smtClean="0">
                <a:cs typeface="B Mitra" panose="00000400000000000000" pitchFamily="2" charset="-78"/>
              </a:rPr>
              <a:t>.</a:t>
            </a:r>
          </a:p>
          <a:p>
            <a:pPr marL="0" indent="0" algn="just" rtl="1">
              <a:buNone/>
            </a:pPr>
            <a:endParaRPr lang="en-US" dirty="0">
              <a:cs typeface="B Mitra" panose="00000400000000000000" pitchFamily="2" charset="-78"/>
            </a:endParaRPr>
          </a:p>
          <a:p>
            <a:pPr algn="r"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مسابقات جام جهانی با انجام 64 بازی به پایان می‌رسد.</a:t>
            </a:r>
            <a:endParaRPr lang="en-US" dirty="0">
              <a:solidFill>
                <a:srgbClr val="FF0000"/>
              </a:solidFill>
              <a:cs typeface="B Mitra" panose="00000400000000000000" pitchFamily="2" charset="-78"/>
            </a:endParaRPr>
          </a:p>
          <a:p>
            <a:pPr marL="0" indent="0" algn="just" rtl="1">
              <a:buNone/>
            </a:pPr>
            <a:endParaRPr lang="en-US" dirty="0">
              <a:cs typeface="B Mitra" panose="00000400000000000000" pitchFamily="2" charset="-78"/>
            </a:endParaRPr>
          </a:p>
          <a:p>
            <a:pPr marL="0" indent="0" algn="just" rtl="1">
              <a:buNone/>
            </a:pPr>
            <a:endParaRPr lang="en-US" dirty="0">
              <a:cs typeface="B Mitra" panose="00000400000000000000" pitchFamily="2" charset="-78"/>
            </a:endParaRPr>
          </a:p>
          <a:p>
            <a:pPr marL="0" indent="0" algn="just" rtl="1">
              <a:buNone/>
            </a:pPr>
            <a:endParaRPr lang="fa-IR" dirty="0" smtClean="0">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157960515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فیزو (</a:t>
            </a:r>
            <a:r>
              <a:rPr lang="en-US" b="1" dirty="0"/>
              <a:t>FISU</a:t>
            </a:r>
            <a:r>
              <a:rPr lang="fa-IR" b="1" dirty="0"/>
              <a:t>) </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این جدول در مسابقات جهانی دانشجویی که توسط فیزو برگزار می‌شود به کار برده می‌شود. جدول فیزو، ترکیبی از </a:t>
            </a:r>
            <a:r>
              <a:rPr lang="fa-IR" u="sng" dirty="0">
                <a:cs typeface="B Mitra" panose="00000400000000000000" pitchFamily="2" charset="-78"/>
              </a:rPr>
              <a:t>جدول‌های دوره­ای</a:t>
            </a:r>
            <a:r>
              <a:rPr lang="fa-IR" dirty="0">
                <a:cs typeface="B Mitra" panose="00000400000000000000" pitchFamily="2" charset="-78"/>
              </a:rPr>
              <a:t> و</a:t>
            </a:r>
            <a:r>
              <a:rPr lang="fa-IR" u="sng" dirty="0">
                <a:cs typeface="B Mitra" panose="00000400000000000000" pitchFamily="2" charset="-78"/>
              </a:rPr>
              <a:t> آسیایی</a:t>
            </a:r>
            <a:r>
              <a:rPr lang="fa-IR" dirty="0">
                <a:cs typeface="B Mitra" panose="00000400000000000000" pitchFamily="2" charset="-78"/>
              </a:rPr>
              <a:t> است. از ویژگی‌های جدول‌های فیزو این است که در </a:t>
            </a:r>
            <a:r>
              <a:rPr lang="fa-IR" u="sng" dirty="0">
                <a:cs typeface="B Mitra" panose="00000400000000000000" pitchFamily="2" charset="-78"/>
              </a:rPr>
              <a:t>زمان کوتاه</a:t>
            </a:r>
            <a:r>
              <a:rPr lang="fa-IR" dirty="0">
                <a:cs typeface="B Mitra" panose="00000400000000000000" pitchFamily="2" charset="-78"/>
              </a:rPr>
              <a:t> و </a:t>
            </a:r>
            <a:r>
              <a:rPr lang="fa-IR" u="sng" dirty="0">
                <a:cs typeface="B Mitra" panose="00000400000000000000" pitchFamily="2" charset="-78"/>
              </a:rPr>
              <a:t>صرف بودجه کمتر</a:t>
            </a:r>
            <a:r>
              <a:rPr lang="fa-IR" dirty="0">
                <a:cs typeface="B Mitra" panose="00000400000000000000" pitchFamily="2" charset="-78"/>
              </a:rPr>
              <a:t> امکان </a:t>
            </a:r>
            <a:r>
              <a:rPr lang="fa-IR" u="sng" dirty="0">
                <a:cs typeface="B Mitra" panose="00000400000000000000" pitchFamily="2" charset="-78"/>
              </a:rPr>
              <a:t>رده‌بندی کلیه تیم‌ها</a:t>
            </a:r>
            <a:r>
              <a:rPr lang="fa-IR" dirty="0">
                <a:cs typeface="B Mitra" panose="00000400000000000000" pitchFamily="2" charset="-78"/>
              </a:rPr>
              <a:t> وجود دارد.</a:t>
            </a:r>
            <a:endParaRPr lang="en-US" dirty="0">
              <a:cs typeface="B Mitra" panose="00000400000000000000" pitchFamily="2" charset="-78"/>
            </a:endParaRPr>
          </a:p>
          <a:p>
            <a:pPr algn="just" rtl="1"/>
            <a:endParaRPr lang="fa-IR" dirty="0" smtClean="0">
              <a:cs typeface="B Mitra" panose="00000400000000000000" pitchFamily="2" charset="-78"/>
            </a:endParaRPr>
          </a:p>
          <a:p>
            <a:pPr algn="just" rtl="1">
              <a:buFont typeface="Wingdings" panose="05000000000000000000" pitchFamily="2" charset="2"/>
              <a:buChar char="q"/>
            </a:pPr>
            <a:r>
              <a:rPr lang="fa-IR" b="1" dirty="0">
                <a:cs typeface="B Mitra" panose="00000400000000000000" pitchFamily="2" charset="-78"/>
              </a:rPr>
              <a:t>نکته:</a:t>
            </a:r>
            <a:r>
              <a:rPr lang="fa-IR" dirty="0">
                <a:cs typeface="B Mitra" panose="00000400000000000000" pitchFamily="2" charset="-78"/>
              </a:rPr>
              <a:t> تعداد بازی‌های جدول فیزو با حضور 16 تیم، 48 بازی است.</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272695514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rtl="1"/>
            <a:r>
              <a:rPr lang="fa-IR" b="1" dirty="0"/>
              <a:t>جدول ترکیبی </a:t>
            </a:r>
            <a:r>
              <a:rPr lang="en-US" b="1" dirty="0"/>
              <a:t>MW </a:t>
            </a:r>
            <a:r>
              <a:rPr lang="fa-IR" b="1" dirty="0"/>
              <a:t>و دو دوره‌ای</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در یک مسابقه 16 تیمی، ابتدا بر اساس چیدمان تیم‌ها به چهار گروه چهار تیمی تقسیم می‌شوند. در مرحله اول تیم‌ها به‌صورت دوره‌ای باهم مسابقه می‌دهند و تیم‌های اول تا چهارم هر گروه مشخص شده و تیم‌های اول و دوم هر گروه جمعاً هشت تیم به مرحله بعدی صعود می‌کنند.</a:t>
            </a:r>
            <a:endParaRPr lang="en-US" dirty="0">
              <a:cs typeface="B Mitra" panose="00000400000000000000" pitchFamily="2" charset="-78"/>
            </a:endParaRPr>
          </a:p>
          <a:p>
            <a:pPr algn="just" rtl="1"/>
            <a:r>
              <a:rPr lang="fa-IR" dirty="0">
                <a:cs typeface="B Mitra" panose="00000400000000000000" pitchFamily="2" charset="-78"/>
              </a:rPr>
              <a:t>در مرحله دوم هشت تیم صعود کرده به‌صورت زیگزاگ (</a:t>
            </a:r>
            <a:r>
              <a:rPr lang="en-US" dirty="0">
                <a:cs typeface="B Mitra" panose="00000400000000000000" pitchFamily="2" charset="-78"/>
              </a:rPr>
              <a:t>MW</a:t>
            </a:r>
            <a:r>
              <a:rPr lang="fa-IR" dirty="0">
                <a:cs typeface="B Mitra" panose="00000400000000000000" pitchFamily="2" charset="-78"/>
              </a:rPr>
              <a:t>) دو گروه چهار تیمی را تشکیل می‌دهند. که به‌صورت دوره‌ای باهم رقابت می‌کنند تا تیم‌های اول تا چهارم را مشخص کنند. در مرحله سوم (نیمه‌نهایی) تیم‌های اول و دوم دو گروه به‌صورت ضربدری باهم رقابت می‌کنند تا تیم‌های راه‌یافته به فینال و رده‌بندی را مشخص کنند. تیم‌های سوم و چهارم دو گروه برای تعیین مقام‌های پنجم و ششم به‌صورت ضربدری باهم رقابت می‌کنند.</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61195634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جدول ترکیبی فیزو و دو دوره‌ای </a:t>
            </a:r>
            <a:endParaRPr lang="en-US" dirty="0"/>
          </a:p>
        </p:txBody>
      </p:sp>
      <p:sp>
        <p:nvSpPr>
          <p:cNvPr id="3" name="Content Placeholder 2"/>
          <p:cNvSpPr>
            <a:spLocks noGrp="1"/>
          </p:cNvSpPr>
          <p:nvPr>
            <p:ph idx="1"/>
          </p:nvPr>
        </p:nvSpPr>
        <p:spPr/>
        <p:txBody>
          <a:bodyPr>
            <a:normAutofit fontScale="92500" lnSpcReduction="10000"/>
          </a:bodyPr>
          <a:lstStyle/>
          <a:p>
            <a:pPr algn="just" rtl="1"/>
            <a:r>
              <a:rPr lang="fa-IR" dirty="0">
                <a:cs typeface="B Mitra" panose="00000400000000000000" pitchFamily="2" charset="-78"/>
              </a:rPr>
              <a:t>در این جدول 32 تیمی، ابتدا تیم‌ها بر اساس قانون سیدینگ به 8 گروه چهار تیمی تقسیم می‌شوند. پس از برگزاری دوره مقدماتی که به‌صورت دوره‌ای انجام می‌شود، تیم‌ها در گروه خود رده‌بندی می‌شوند. تیم‌های اول و دوم گروه‌های هشت‌گانه به مرحله دوم صعود می‌کنند (16تیم) و تیم‌های سوم و چهارم به‌صورت جدول آسیایی، برای تعیین مقام‌های هفدهم تا سی و دوم باهم به رقابت می‌پردازند.</a:t>
            </a:r>
            <a:endParaRPr lang="en-US" dirty="0">
              <a:cs typeface="B Mitra" panose="00000400000000000000" pitchFamily="2" charset="-78"/>
            </a:endParaRPr>
          </a:p>
          <a:p>
            <a:pPr algn="just" rtl="1"/>
            <a:r>
              <a:rPr lang="fa-IR" dirty="0">
                <a:cs typeface="B Mitra" panose="00000400000000000000" pitchFamily="2" charset="-78"/>
              </a:rPr>
              <a:t>در مرحله دوم تیم‌های اول و دوم دوره مقدماتی در چهار گروه چهار تیمی به‌صورت دوره‌ای باهم به رقابت می‌پردازند. در این چهار گروه احتمال دارد که 2 تیم برای بار دوم در یک گروه قرار گیرند. </a:t>
            </a:r>
            <a:endParaRPr lang="en-US" dirty="0">
              <a:cs typeface="B Mitra" panose="00000400000000000000" pitchFamily="2" charset="-78"/>
            </a:endParaRPr>
          </a:p>
          <a:p>
            <a:pPr algn="just" rtl="1"/>
            <a:r>
              <a:rPr lang="fa-IR" dirty="0">
                <a:cs typeface="B Mitra" panose="00000400000000000000" pitchFamily="2" charset="-78"/>
              </a:rPr>
              <a:t>در مرحله سوم تیم‌های اول و دوم گروه‌های چهارگانه مرحله دوم برای کسب مقام‌های اول تا هشتم به‌صورت جدول دوره‌ای باهم به رقابت می‌پردازند. تیم‌های سوم گروه‌های چهارگانه نیز از طریق جدول آسیایی برای کسب مقام‌های نهم تا دوازدهم و تیم‌های چهارم گروه‌های چهارگانه نیز همانند روش بالا برای کسب مقام‌های سیزدهم تا شانزدهم به رقابت با همدیگر می‌پردازند.</a:t>
            </a:r>
            <a:endParaRPr lang="en-US" dirty="0">
              <a:cs typeface="B Mitra" panose="00000400000000000000" pitchFamily="2" charset="-78"/>
            </a:endParaRPr>
          </a:p>
          <a:p>
            <a:pPr algn="just" rtl="1">
              <a:buFont typeface="Wingdings" panose="05000000000000000000" pitchFamily="2" charset="2"/>
              <a:buChar char="q"/>
            </a:pPr>
            <a:r>
              <a:rPr lang="fa-IR" b="1" dirty="0">
                <a:solidFill>
                  <a:srgbClr val="FF0000"/>
                </a:solidFill>
                <a:cs typeface="B Mitra" panose="00000400000000000000" pitchFamily="2" charset="-78"/>
              </a:rPr>
              <a:t>نکته:</a:t>
            </a:r>
            <a:r>
              <a:rPr lang="fa-IR" dirty="0">
                <a:solidFill>
                  <a:srgbClr val="FF0000"/>
                </a:solidFill>
                <a:cs typeface="B Mitra" panose="00000400000000000000" pitchFamily="2" charset="-78"/>
              </a:rPr>
              <a:t> در این نوع جدول نتیجه بازی تیم‌های اول و دوم هشت گروه در مرحله مقدماتی، عیناً به بازی‌های گروه‌های چهارگانه مرحله دوم نیز منتقل و محسوب می‌شود. تا در مرحله دوم </a:t>
            </a:r>
            <a:r>
              <a:rPr lang="fa-IR" u="sng" dirty="0">
                <a:solidFill>
                  <a:srgbClr val="FF0000"/>
                </a:solidFill>
                <a:cs typeface="B Mitra" panose="00000400000000000000" pitchFamily="2" charset="-78"/>
              </a:rPr>
              <a:t>بازی تکراری </a:t>
            </a:r>
            <a:r>
              <a:rPr lang="fa-IR" dirty="0">
                <a:solidFill>
                  <a:srgbClr val="FF0000"/>
                </a:solidFill>
                <a:cs typeface="B Mitra" panose="00000400000000000000" pitchFamily="2" charset="-78"/>
              </a:rPr>
              <a:t>صورت نگیرد.</a:t>
            </a:r>
            <a:endParaRPr lang="en-US" dirty="0">
              <a:solidFill>
                <a:srgbClr val="FF0000"/>
              </a:solidFill>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134303916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a:t>جدول چالشی (مبارزه‌طلبی، انتقامی</a:t>
            </a:r>
            <a:r>
              <a:rPr lang="fa-IR" b="1" dirty="0" smtClean="0"/>
              <a:t>)</a:t>
            </a:r>
            <a:endParaRPr lang="en-US" dirty="0"/>
          </a:p>
        </p:txBody>
      </p:sp>
      <p:sp>
        <p:nvSpPr>
          <p:cNvPr id="3" name="Content Placeholder 2"/>
          <p:cNvSpPr>
            <a:spLocks noGrp="1"/>
          </p:cNvSpPr>
          <p:nvPr>
            <p:ph idx="1"/>
          </p:nvPr>
        </p:nvSpPr>
        <p:spPr/>
        <p:txBody>
          <a:bodyPr/>
          <a:lstStyle/>
          <a:p>
            <a:pPr algn="just" rtl="1"/>
            <a:r>
              <a:rPr lang="fa-IR" dirty="0">
                <a:cs typeface="B Mitra" panose="00000400000000000000" pitchFamily="2" charset="-78"/>
              </a:rPr>
              <a:t>در جدول‌های چالشی تأکید بیشتر بر </a:t>
            </a:r>
            <a:r>
              <a:rPr lang="fa-IR" u="sng" dirty="0">
                <a:cs typeface="B Mitra" panose="00000400000000000000" pitchFamily="2" charset="-78"/>
              </a:rPr>
              <a:t>کثرت شرکت‌کنندگان</a:t>
            </a:r>
            <a:r>
              <a:rPr lang="fa-IR" dirty="0">
                <a:cs typeface="B Mitra" panose="00000400000000000000" pitchFamily="2" charset="-78"/>
              </a:rPr>
              <a:t> است تا بر تعیین برنده یا بازنده. تیم‌ها یا ورزشکاران، حریفان رقابت‌های چالشی خود را در گفتگوهای رودررو انتخاب می‌کنند. حریفان در جدول‌های چالشی با هدف برد و صعود به بالای جدول رو به روی یکدیگر قرار می‌گیرند. در زمان واحد، تمامی شرکت‌کنندگان اعم از برنده و یا بازنده می‌توانند مسابقات خویش را ادامه دهند. جدول‌های چالشی معمولاً برای ورزش‌های انفرادی و یا دو نفره به کار می‌رود. </a:t>
            </a:r>
            <a:r>
              <a:rPr lang="fa-IR" u="sng" dirty="0">
                <a:cs typeface="B Mitra" panose="00000400000000000000" pitchFamily="2" charset="-78"/>
              </a:rPr>
              <a:t>مؤسسات ورزش‌های تفریحی و همگانی</a:t>
            </a:r>
            <a:r>
              <a:rPr lang="fa-IR" dirty="0">
                <a:cs typeface="B Mitra" panose="00000400000000000000" pitchFamily="2" charset="-78"/>
              </a:rPr>
              <a:t> اغلب از این نوع جدول‌ها استفاده می‌کنند و آن‌ها معتقدند که این جدول برای شرکت‌کنندگانی که با مشغله و برنامه‌های متنوع مواجه هستند مناسب است.</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92189073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b="1" dirty="0" smtClean="0">
                <a:cs typeface="B Mitra" panose="00000400000000000000" pitchFamily="2" charset="-78"/>
              </a:rPr>
              <a:t>جدول‌های چالشی شامل موارد زیر است: </a:t>
            </a:r>
            <a:endParaRPr lang="en-US" sz="2400" dirty="0">
              <a:cs typeface="B Mitra" panose="00000400000000000000" pitchFamily="2" charset="-78"/>
            </a:endParaRPr>
          </a:p>
          <a:p>
            <a:pPr marL="0" indent="0" algn="just" rtl="1">
              <a:buNone/>
            </a:pPr>
            <a:r>
              <a:rPr lang="fa-IR" sz="2400" b="1" i="1" dirty="0">
                <a:solidFill>
                  <a:srgbClr val="FF0000"/>
                </a:solidFill>
                <a:cs typeface="B Mitra" panose="00000400000000000000" pitchFamily="2" charset="-78"/>
              </a:rPr>
              <a:t>1ـ جدول </a:t>
            </a:r>
            <a:r>
              <a:rPr lang="fa-IR" sz="2400" b="1" i="1" dirty="0" smtClean="0">
                <a:solidFill>
                  <a:srgbClr val="FF0000"/>
                </a:solidFill>
                <a:cs typeface="B Mitra" panose="00000400000000000000" pitchFamily="2" charset="-78"/>
              </a:rPr>
              <a:t>نردبانی(</a:t>
            </a:r>
            <a:r>
              <a:rPr lang="en-US" sz="2400" b="1" i="1" dirty="0">
                <a:solidFill>
                  <a:srgbClr val="FF0000"/>
                </a:solidFill>
                <a:cs typeface="B Mitra" panose="00000400000000000000" pitchFamily="2" charset="-78"/>
              </a:rPr>
              <a:t>Ladder </a:t>
            </a:r>
            <a:r>
              <a:rPr lang="en-US" sz="2400" b="1" i="1" dirty="0" smtClean="0">
                <a:solidFill>
                  <a:srgbClr val="FF0000"/>
                </a:solidFill>
                <a:cs typeface="B Mitra" panose="00000400000000000000" pitchFamily="2" charset="-78"/>
              </a:rPr>
              <a:t>tournament</a:t>
            </a:r>
            <a:r>
              <a:rPr lang="fa-IR" sz="2400" b="1" i="1" dirty="0" smtClean="0">
                <a:solidFill>
                  <a:srgbClr val="FF0000"/>
                </a:solidFill>
                <a:cs typeface="B Mitra" panose="00000400000000000000" pitchFamily="2" charset="-78"/>
              </a:rPr>
              <a:t>)</a:t>
            </a:r>
            <a:endParaRPr lang="en-US" sz="2400" dirty="0">
              <a:solidFill>
                <a:srgbClr val="FF0000"/>
              </a:solidFill>
              <a:cs typeface="B Mitra" panose="00000400000000000000" pitchFamily="2" charset="-78"/>
            </a:endParaRPr>
          </a:p>
          <a:p>
            <a:pPr marL="0" indent="0" algn="just" rtl="1">
              <a:buNone/>
            </a:pPr>
            <a:r>
              <a:rPr lang="fa-IR" sz="2400" dirty="0">
                <a:cs typeface="B Mitra" panose="00000400000000000000" pitchFamily="2" charset="-78"/>
              </a:rPr>
              <a:t>این شیوه احتمالاً </a:t>
            </a:r>
            <a:r>
              <a:rPr lang="fa-IR" sz="2400" u="sng" dirty="0">
                <a:cs typeface="B Mitra" panose="00000400000000000000" pitchFamily="2" charset="-78"/>
              </a:rPr>
              <a:t>عمومی‌ترین شکل جدول‌های چالشی</a:t>
            </a:r>
            <a:r>
              <a:rPr lang="fa-IR" sz="2400" dirty="0">
                <a:cs typeface="B Mitra" panose="00000400000000000000" pitchFamily="2" charset="-78"/>
              </a:rPr>
              <a:t> است. در جدول نردبانی اسامی شرکت‌کنندگان در ردیف‌های افقی، مجموعاً در قالب یک ستون عمودی درج می‌گردد. بهترین بازیکن در ردیف پایین چیدمان می‌گردد. افراد برنده در جدول صعود می‌کند و از حالتی به حالت دیگر تغییر مکان خواهند داد. زمانی که مسابقات به اتمام رسید فرد قهرمان کسی است که ردیف بالای نردبان را به خود اختصاص داده است.</a:t>
            </a:r>
            <a:endParaRPr lang="en-US" sz="2400" dirty="0">
              <a:cs typeface="B Mitra" panose="00000400000000000000" pitchFamily="2" charset="-78"/>
            </a:endParaRPr>
          </a:p>
        </p:txBody>
      </p:sp>
      <p:pic>
        <p:nvPicPr>
          <p:cNvPr id="5" name="Picture 4"/>
          <p:cNvPicPr>
            <a:picLocks noChangeAspect="1"/>
          </p:cNvPicPr>
          <p:nvPr/>
        </p:nvPicPr>
        <p:blipFill>
          <a:blip r:embed="rId2"/>
          <a:stretch>
            <a:fillRect/>
          </a:stretch>
        </p:blipFill>
        <p:spPr>
          <a:xfrm>
            <a:off x="838200" y="4023360"/>
            <a:ext cx="5876925" cy="2510790"/>
          </a:xfrm>
          <a:prstGeom prst="rect">
            <a:avLst/>
          </a:prstGeom>
        </p:spPr>
      </p:pic>
    </p:spTree>
    <p:extLst>
      <p:ext uri="{BB962C8B-B14F-4D97-AF65-F5344CB8AC3E}">
        <p14:creationId xmlns:p14="http://schemas.microsoft.com/office/powerpoint/2010/main" val="79833410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b="1" i="1" dirty="0">
                <a:solidFill>
                  <a:srgbClr val="FF0000"/>
                </a:solidFill>
                <a:cs typeface="B Mitra" panose="00000400000000000000" pitchFamily="2" charset="-78"/>
              </a:rPr>
              <a:t>2ـ جدول هرمی یا </a:t>
            </a:r>
            <a:r>
              <a:rPr lang="fa-IR" sz="2400" b="1" i="1" dirty="0" smtClean="0">
                <a:solidFill>
                  <a:srgbClr val="FF0000"/>
                </a:solidFill>
                <a:cs typeface="B Mitra" panose="00000400000000000000" pitchFamily="2" charset="-78"/>
              </a:rPr>
              <a:t>پیرامیدی(</a:t>
            </a:r>
            <a:r>
              <a:rPr lang="en-US" sz="2400" b="1" i="1" dirty="0">
                <a:solidFill>
                  <a:srgbClr val="FF0000"/>
                </a:solidFill>
                <a:cs typeface="B Mitra" panose="00000400000000000000" pitchFamily="2" charset="-78"/>
              </a:rPr>
              <a:t>tournament Pyramid</a:t>
            </a:r>
            <a:r>
              <a:rPr lang="fa-IR" sz="2400" b="1" i="1" dirty="0" smtClean="0">
                <a:solidFill>
                  <a:srgbClr val="FF0000"/>
                </a:solidFill>
                <a:cs typeface="B Mitra" panose="00000400000000000000" pitchFamily="2" charset="-78"/>
              </a:rPr>
              <a:t>)</a:t>
            </a:r>
            <a:endParaRPr lang="en-US" sz="2400" dirty="0">
              <a:solidFill>
                <a:srgbClr val="FF0000"/>
              </a:solidFill>
              <a:cs typeface="B Mitra" panose="00000400000000000000" pitchFamily="2" charset="-78"/>
            </a:endParaRPr>
          </a:p>
          <a:p>
            <a:pPr marL="0" indent="0" algn="just" rtl="1">
              <a:buNone/>
            </a:pPr>
            <a:r>
              <a:rPr lang="fa-IR" sz="2400" dirty="0">
                <a:cs typeface="B Mitra" panose="00000400000000000000" pitchFamily="2" charset="-78"/>
              </a:rPr>
              <a:t>شیوۀ هرمی می‌تواند شرکت‌کنندگان زیادی را در خود جای دهد و به نسبت جدول نردبانی </a:t>
            </a:r>
            <a:r>
              <a:rPr lang="fa-IR" sz="2400" u="sng" dirty="0">
                <a:cs typeface="B Mitra" panose="00000400000000000000" pitchFamily="2" charset="-78"/>
              </a:rPr>
              <a:t>آزادی بیشتری در انتخاب حریفان</a:t>
            </a:r>
            <a:r>
              <a:rPr lang="fa-IR" sz="2400" dirty="0">
                <a:cs typeface="B Mitra" panose="00000400000000000000" pitchFamily="2" charset="-78"/>
              </a:rPr>
              <a:t> برای چالش به وجود می‌آورد.</a:t>
            </a:r>
            <a:endParaRPr lang="en-US" sz="2400" dirty="0">
              <a:effectLst/>
              <a:cs typeface="B Mitra" panose="00000400000000000000" pitchFamily="2" charset="-78"/>
            </a:endParaRPr>
          </a:p>
        </p:txBody>
      </p:sp>
      <p:grpSp>
        <p:nvGrpSpPr>
          <p:cNvPr id="40" name="Group 39"/>
          <p:cNvGrpSpPr>
            <a:grpSpLocks/>
          </p:cNvGrpSpPr>
          <p:nvPr/>
        </p:nvGrpSpPr>
        <p:grpSpPr bwMode="auto">
          <a:xfrm>
            <a:off x="2029968" y="3419374"/>
            <a:ext cx="4806857" cy="3127729"/>
            <a:chOff x="2216" y="10818"/>
            <a:chExt cx="6647" cy="4912"/>
          </a:xfrm>
        </p:grpSpPr>
        <p:grpSp>
          <p:nvGrpSpPr>
            <p:cNvPr id="41" name="Group 40"/>
            <p:cNvGrpSpPr>
              <a:grpSpLocks/>
            </p:cNvGrpSpPr>
            <p:nvPr/>
          </p:nvGrpSpPr>
          <p:grpSpPr bwMode="auto">
            <a:xfrm>
              <a:off x="2216" y="10818"/>
              <a:ext cx="6647" cy="3961"/>
              <a:chOff x="2362" y="11340"/>
              <a:chExt cx="6647" cy="3961"/>
            </a:xfrm>
          </p:grpSpPr>
          <p:grpSp>
            <p:nvGrpSpPr>
              <p:cNvPr id="43" name="Group 42"/>
              <p:cNvGrpSpPr>
                <a:grpSpLocks/>
              </p:cNvGrpSpPr>
              <p:nvPr/>
            </p:nvGrpSpPr>
            <p:grpSpPr bwMode="auto">
              <a:xfrm>
                <a:off x="2362" y="11340"/>
                <a:ext cx="6647" cy="3941"/>
                <a:chOff x="2822" y="11479"/>
                <a:chExt cx="5830" cy="3941"/>
              </a:xfrm>
            </p:grpSpPr>
            <p:sp>
              <p:nvSpPr>
                <p:cNvPr id="69" name="AutoShape 444"/>
                <p:cNvSpPr>
                  <a:spLocks noChangeArrowheads="1"/>
                </p:cNvSpPr>
                <p:nvPr/>
              </p:nvSpPr>
              <p:spPr bwMode="auto">
                <a:xfrm>
                  <a:off x="2822" y="11479"/>
                  <a:ext cx="5830" cy="3941"/>
                </a:xfrm>
                <a:prstGeom prst="triangle">
                  <a:avLst>
                    <a:gd name="adj" fmla="val 50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cxnSp>
              <p:nvCxnSpPr>
                <p:cNvPr id="70" name="AutoShape 445"/>
                <p:cNvCxnSpPr>
                  <a:cxnSpLocks noChangeShapeType="1"/>
                </p:cNvCxnSpPr>
                <p:nvPr/>
              </p:nvCxnSpPr>
              <p:spPr bwMode="auto">
                <a:xfrm>
                  <a:off x="3317" y="14815"/>
                  <a:ext cx="4896"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1" name="AutoShape 446"/>
                <p:cNvCxnSpPr>
                  <a:cxnSpLocks noChangeShapeType="1"/>
                </p:cNvCxnSpPr>
                <p:nvPr/>
              </p:nvCxnSpPr>
              <p:spPr bwMode="auto">
                <a:xfrm>
                  <a:off x="3893" y="14020"/>
                  <a:ext cx="368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2" name="AutoShape 447"/>
                <p:cNvCxnSpPr>
                  <a:cxnSpLocks noChangeShapeType="1"/>
                </p:cNvCxnSpPr>
                <p:nvPr/>
              </p:nvCxnSpPr>
              <p:spPr bwMode="auto">
                <a:xfrm>
                  <a:off x="4538" y="13144"/>
                  <a:ext cx="237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3" name="AutoShape 448"/>
                <p:cNvCxnSpPr>
                  <a:cxnSpLocks noChangeShapeType="1"/>
                </p:cNvCxnSpPr>
                <p:nvPr/>
              </p:nvCxnSpPr>
              <p:spPr bwMode="auto">
                <a:xfrm>
                  <a:off x="5103" y="12384"/>
                  <a:ext cx="127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44" name="Text Box 449"/>
              <p:cNvSpPr txBox="1">
                <a:spLocks noChangeArrowheads="1"/>
              </p:cNvSpPr>
              <p:nvPr/>
            </p:nvSpPr>
            <p:spPr bwMode="auto">
              <a:xfrm>
                <a:off x="5385" y="11728"/>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اشکان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45" name="AutoShape 450"/>
              <p:cNvCxnSpPr>
                <a:cxnSpLocks noChangeShapeType="1"/>
              </p:cNvCxnSpPr>
              <p:nvPr/>
            </p:nvCxnSpPr>
            <p:spPr bwMode="auto">
              <a:xfrm>
                <a:off x="5656" y="12245"/>
                <a:ext cx="0" cy="76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6" name="Text Box 451"/>
              <p:cNvSpPr txBox="1">
                <a:spLocks noChangeArrowheads="1"/>
              </p:cNvSpPr>
              <p:nvPr/>
            </p:nvSpPr>
            <p:spPr bwMode="auto">
              <a:xfrm>
                <a:off x="5747" y="12405"/>
                <a:ext cx="783"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محسن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7" name="Text Box 452"/>
              <p:cNvSpPr txBox="1">
                <a:spLocks noChangeArrowheads="1"/>
              </p:cNvSpPr>
              <p:nvPr/>
            </p:nvSpPr>
            <p:spPr bwMode="auto">
              <a:xfrm>
                <a:off x="4823" y="12405"/>
                <a:ext cx="62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رضا</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48" name="AutoShape 453"/>
              <p:cNvCxnSpPr>
                <a:cxnSpLocks noChangeShapeType="1"/>
              </p:cNvCxnSpPr>
              <p:nvPr/>
            </p:nvCxnSpPr>
            <p:spPr bwMode="auto">
              <a:xfrm>
                <a:off x="6209" y="12985"/>
                <a:ext cx="0" cy="87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9" name="AutoShape 454"/>
              <p:cNvCxnSpPr>
                <a:cxnSpLocks noChangeShapeType="1"/>
              </p:cNvCxnSpPr>
              <p:nvPr/>
            </p:nvCxnSpPr>
            <p:spPr bwMode="auto">
              <a:xfrm>
                <a:off x="4963" y="12989"/>
                <a:ext cx="0" cy="87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0" name="Text Box 455"/>
              <p:cNvSpPr txBox="1">
                <a:spLocks noChangeArrowheads="1"/>
              </p:cNvSpPr>
              <p:nvPr/>
            </p:nvSpPr>
            <p:spPr bwMode="auto">
              <a:xfrm>
                <a:off x="6336" y="13225"/>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فرید</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 Box 456"/>
              <p:cNvSpPr txBox="1">
                <a:spLocks noChangeArrowheads="1"/>
              </p:cNvSpPr>
              <p:nvPr/>
            </p:nvSpPr>
            <p:spPr bwMode="auto">
              <a:xfrm>
                <a:off x="5327" y="13225"/>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امیر</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2" name="Text Box 457"/>
              <p:cNvSpPr txBox="1">
                <a:spLocks noChangeArrowheads="1"/>
              </p:cNvSpPr>
              <p:nvPr/>
            </p:nvSpPr>
            <p:spPr bwMode="auto">
              <a:xfrm>
                <a:off x="4133" y="13225"/>
                <a:ext cx="611" cy="51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بهرام</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53" name="AutoShape 458"/>
              <p:cNvCxnSpPr>
                <a:cxnSpLocks noChangeShapeType="1"/>
              </p:cNvCxnSpPr>
              <p:nvPr/>
            </p:nvCxnSpPr>
            <p:spPr bwMode="auto">
              <a:xfrm>
                <a:off x="7661" y="14656"/>
                <a:ext cx="1" cy="62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4" name="AutoShape 459"/>
              <p:cNvCxnSpPr>
                <a:cxnSpLocks noChangeShapeType="1"/>
              </p:cNvCxnSpPr>
              <p:nvPr/>
            </p:nvCxnSpPr>
            <p:spPr bwMode="auto">
              <a:xfrm>
                <a:off x="4424" y="13861"/>
                <a:ext cx="1" cy="79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5" name="AutoShape 460"/>
              <p:cNvCxnSpPr>
                <a:cxnSpLocks noChangeShapeType="1"/>
              </p:cNvCxnSpPr>
              <p:nvPr/>
            </p:nvCxnSpPr>
            <p:spPr bwMode="auto">
              <a:xfrm>
                <a:off x="5747" y="13861"/>
                <a:ext cx="0" cy="79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6" name="AutoShape 461"/>
              <p:cNvCxnSpPr>
                <a:cxnSpLocks noChangeShapeType="1"/>
              </p:cNvCxnSpPr>
              <p:nvPr/>
            </p:nvCxnSpPr>
            <p:spPr bwMode="auto">
              <a:xfrm>
                <a:off x="7024" y="13881"/>
                <a:ext cx="0" cy="79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7" name="Text Box 462"/>
              <p:cNvSpPr txBox="1">
                <a:spLocks noChangeArrowheads="1"/>
              </p:cNvSpPr>
              <p:nvPr/>
            </p:nvSpPr>
            <p:spPr bwMode="auto">
              <a:xfrm>
                <a:off x="7407" y="14112"/>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فردین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8" name="Text Box 463"/>
              <p:cNvSpPr txBox="1">
                <a:spLocks noChangeArrowheads="1"/>
              </p:cNvSpPr>
              <p:nvPr/>
            </p:nvSpPr>
            <p:spPr bwMode="auto">
              <a:xfrm>
                <a:off x="3079" y="14760"/>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تقی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9" name="Text Box 464"/>
              <p:cNvSpPr txBox="1">
                <a:spLocks noChangeArrowheads="1"/>
              </p:cNvSpPr>
              <p:nvPr/>
            </p:nvSpPr>
            <p:spPr bwMode="auto">
              <a:xfrm>
                <a:off x="6076" y="14112"/>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کیا</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60" name="Text Box 465"/>
              <p:cNvSpPr txBox="1">
                <a:spLocks noChangeArrowheads="1"/>
              </p:cNvSpPr>
              <p:nvPr/>
            </p:nvSpPr>
            <p:spPr bwMode="auto">
              <a:xfrm>
                <a:off x="4823" y="14112"/>
                <a:ext cx="72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حسین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61" name="Text Box 466"/>
              <p:cNvSpPr txBox="1">
                <a:spLocks noChangeArrowheads="1"/>
              </p:cNvSpPr>
              <p:nvPr/>
            </p:nvSpPr>
            <p:spPr bwMode="auto">
              <a:xfrm>
                <a:off x="3690" y="14112"/>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هادی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62" name="AutoShape 467"/>
              <p:cNvCxnSpPr>
                <a:cxnSpLocks noChangeShapeType="1"/>
              </p:cNvCxnSpPr>
              <p:nvPr/>
            </p:nvCxnSpPr>
            <p:spPr bwMode="auto">
              <a:xfrm>
                <a:off x="3813" y="14656"/>
                <a:ext cx="1" cy="62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3" name="AutoShape 468"/>
              <p:cNvCxnSpPr>
                <a:cxnSpLocks noChangeShapeType="1"/>
              </p:cNvCxnSpPr>
              <p:nvPr/>
            </p:nvCxnSpPr>
            <p:spPr bwMode="auto">
              <a:xfrm>
                <a:off x="4962" y="14676"/>
                <a:ext cx="1" cy="62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 name="AutoShape 469"/>
              <p:cNvCxnSpPr>
                <a:cxnSpLocks noChangeShapeType="1"/>
              </p:cNvCxnSpPr>
              <p:nvPr/>
            </p:nvCxnSpPr>
            <p:spPr bwMode="auto">
              <a:xfrm>
                <a:off x="6208" y="14676"/>
                <a:ext cx="1" cy="62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5" name="Text Box 470"/>
              <p:cNvSpPr txBox="1">
                <a:spLocks noChangeArrowheads="1"/>
              </p:cNvSpPr>
              <p:nvPr/>
            </p:nvSpPr>
            <p:spPr bwMode="auto">
              <a:xfrm>
                <a:off x="4133" y="14760"/>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آرش</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66" name="Text Box 471"/>
              <p:cNvSpPr txBox="1">
                <a:spLocks noChangeArrowheads="1"/>
              </p:cNvSpPr>
              <p:nvPr/>
            </p:nvSpPr>
            <p:spPr bwMode="auto">
              <a:xfrm>
                <a:off x="5327" y="14760"/>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کاوه</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67" name="Text Box 472"/>
              <p:cNvSpPr txBox="1">
                <a:spLocks noChangeArrowheads="1"/>
              </p:cNvSpPr>
              <p:nvPr/>
            </p:nvSpPr>
            <p:spPr bwMode="auto">
              <a:xfrm>
                <a:off x="7897" y="14779"/>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مهدی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68" name="Text Box 473"/>
              <p:cNvSpPr txBox="1">
                <a:spLocks noChangeArrowheads="1"/>
              </p:cNvSpPr>
              <p:nvPr/>
            </p:nvSpPr>
            <p:spPr bwMode="auto">
              <a:xfrm>
                <a:off x="6600" y="14779"/>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800">
                    <a:effectLst/>
                    <a:latin typeface="Calibri" panose="020F0502020204030204" pitchFamily="34" charset="0"/>
                    <a:ea typeface="Calibri" panose="020F0502020204030204" pitchFamily="34" charset="0"/>
                    <a:cs typeface="B Nazanin" panose="00000400000000000000" pitchFamily="2" charset="-78"/>
                  </a:rPr>
                  <a:t>سامان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42" name="Text Box 474"/>
            <p:cNvSpPr txBox="1">
              <a:spLocks noChangeArrowheads="1"/>
            </p:cNvSpPr>
            <p:nvPr/>
          </p:nvSpPr>
          <p:spPr bwMode="auto">
            <a:xfrm>
              <a:off x="4598" y="15091"/>
              <a:ext cx="2119" cy="63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1000" b="1">
                  <a:effectLst/>
                  <a:latin typeface="Calibri" panose="020F0502020204030204" pitchFamily="34" charset="0"/>
                  <a:ea typeface="Calibri" panose="020F0502020204030204" pitchFamily="34" charset="0"/>
                  <a:cs typeface="B Titr" panose="00000700000000000000" pitchFamily="2" charset="-78"/>
                </a:rPr>
                <a:t>جدول چالشی هرمی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335542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b="1" i="1" dirty="0">
                <a:solidFill>
                  <a:srgbClr val="FF0000"/>
                </a:solidFill>
                <a:cs typeface="B Mitra" panose="00000400000000000000" pitchFamily="2" charset="-78"/>
              </a:rPr>
              <a:t>3 ـ جدول </a:t>
            </a:r>
            <a:r>
              <a:rPr lang="fa-IR" sz="2400" b="1" i="1" dirty="0" smtClean="0">
                <a:solidFill>
                  <a:srgbClr val="FF0000"/>
                </a:solidFill>
                <a:cs typeface="B Mitra" panose="00000400000000000000" pitchFamily="2" charset="-78"/>
              </a:rPr>
              <a:t>تاج(</a:t>
            </a:r>
            <a:r>
              <a:rPr lang="en-US" sz="2400" b="1" i="1" dirty="0">
                <a:solidFill>
                  <a:srgbClr val="FF0000"/>
                </a:solidFill>
                <a:cs typeface="B Mitra" panose="00000400000000000000" pitchFamily="2" charset="-78"/>
              </a:rPr>
              <a:t>Crown </a:t>
            </a:r>
            <a:r>
              <a:rPr lang="en-US" sz="2400" b="1" i="1" dirty="0" smtClean="0">
                <a:solidFill>
                  <a:srgbClr val="FF0000"/>
                </a:solidFill>
                <a:cs typeface="B Mitra" panose="00000400000000000000" pitchFamily="2" charset="-78"/>
              </a:rPr>
              <a:t>tournament</a:t>
            </a:r>
            <a:r>
              <a:rPr lang="fa-IR" sz="2400" b="1" i="1" dirty="0" smtClean="0">
                <a:solidFill>
                  <a:srgbClr val="FF0000"/>
                </a:solidFill>
                <a:cs typeface="B Mitra" panose="00000400000000000000" pitchFamily="2" charset="-78"/>
              </a:rPr>
              <a:t>)</a:t>
            </a:r>
            <a:endParaRPr lang="en-US" sz="2400" dirty="0">
              <a:solidFill>
                <a:srgbClr val="FF0000"/>
              </a:solidFill>
              <a:cs typeface="B Mitra" panose="00000400000000000000" pitchFamily="2" charset="-78"/>
            </a:endParaRPr>
          </a:p>
          <a:p>
            <a:pPr marL="0" indent="0" algn="just" rtl="1">
              <a:buNone/>
            </a:pPr>
            <a:r>
              <a:rPr lang="fa-IR" sz="2400" dirty="0">
                <a:cs typeface="B Mitra" panose="00000400000000000000" pitchFamily="2" charset="-78"/>
              </a:rPr>
              <a:t>همانند جدول نردبانی، در جدول هرمی نیز ممکن است شرکت‌کنندگان به علت کثرت نظرات، در چند جدول جداگانه قرار گیرند. این حالت </a:t>
            </a:r>
            <a:r>
              <a:rPr lang="fa-IR" sz="2400" u="sng" dirty="0">
                <a:cs typeface="B Mitra" panose="00000400000000000000" pitchFamily="2" charset="-78"/>
              </a:rPr>
              <a:t>تغییریافته جدول هرمی</a:t>
            </a:r>
            <a:r>
              <a:rPr lang="fa-IR" sz="2400" dirty="0">
                <a:cs typeface="B Mitra" panose="00000400000000000000" pitchFamily="2" charset="-78"/>
              </a:rPr>
              <a:t>، برای زمانی که تعداد شرکت‌کنندگان زیاد باشد مناسب است.</a:t>
            </a:r>
            <a:endParaRPr lang="en-US" sz="2400" dirty="0">
              <a:effectLst/>
              <a:cs typeface="B Mitra" panose="00000400000000000000" pitchFamily="2" charset="-78"/>
            </a:endParaRPr>
          </a:p>
        </p:txBody>
      </p:sp>
      <p:grpSp>
        <p:nvGrpSpPr>
          <p:cNvPr id="38" name="Group 37"/>
          <p:cNvGrpSpPr>
            <a:grpSpLocks/>
          </p:cNvGrpSpPr>
          <p:nvPr/>
        </p:nvGrpSpPr>
        <p:grpSpPr bwMode="auto">
          <a:xfrm>
            <a:off x="1568704" y="3909561"/>
            <a:ext cx="5141643" cy="2267402"/>
            <a:chOff x="2275" y="11568"/>
            <a:chExt cx="7530" cy="2772"/>
          </a:xfrm>
        </p:grpSpPr>
        <p:grpSp>
          <p:nvGrpSpPr>
            <p:cNvPr id="39" name="Group 38"/>
            <p:cNvGrpSpPr>
              <a:grpSpLocks/>
            </p:cNvGrpSpPr>
            <p:nvPr/>
          </p:nvGrpSpPr>
          <p:grpSpPr bwMode="auto">
            <a:xfrm>
              <a:off x="2275" y="11568"/>
              <a:ext cx="7530" cy="2772"/>
              <a:chOff x="437" y="5927"/>
              <a:chExt cx="10885" cy="3652"/>
            </a:xfrm>
          </p:grpSpPr>
          <p:grpSp>
            <p:nvGrpSpPr>
              <p:cNvPr id="80" name="Group 79"/>
              <p:cNvGrpSpPr>
                <a:grpSpLocks/>
              </p:cNvGrpSpPr>
              <p:nvPr/>
            </p:nvGrpSpPr>
            <p:grpSpPr bwMode="auto">
              <a:xfrm>
                <a:off x="437" y="5927"/>
                <a:ext cx="10885" cy="2646"/>
                <a:chOff x="1059" y="5795"/>
                <a:chExt cx="10885" cy="2646"/>
              </a:xfrm>
            </p:grpSpPr>
            <p:grpSp>
              <p:nvGrpSpPr>
                <p:cNvPr id="82" name="Group 81"/>
                <p:cNvGrpSpPr>
                  <a:grpSpLocks/>
                </p:cNvGrpSpPr>
                <p:nvPr/>
              </p:nvGrpSpPr>
              <p:grpSpPr bwMode="auto">
                <a:xfrm>
                  <a:off x="1059" y="5795"/>
                  <a:ext cx="10885" cy="2646"/>
                  <a:chOff x="1233" y="5795"/>
                  <a:chExt cx="9666" cy="2646"/>
                </a:xfrm>
              </p:grpSpPr>
              <p:grpSp>
                <p:nvGrpSpPr>
                  <p:cNvPr id="98" name="Group 97"/>
                  <p:cNvGrpSpPr>
                    <a:grpSpLocks/>
                  </p:cNvGrpSpPr>
                  <p:nvPr/>
                </p:nvGrpSpPr>
                <p:grpSpPr bwMode="auto">
                  <a:xfrm>
                    <a:off x="1233" y="5795"/>
                    <a:ext cx="9666" cy="2646"/>
                    <a:chOff x="1233" y="5795"/>
                    <a:chExt cx="9666" cy="2646"/>
                  </a:xfrm>
                </p:grpSpPr>
                <p:grpSp>
                  <p:nvGrpSpPr>
                    <p:cNvPr id="108" name="Group 107"/>
                    <p:cNvGrpSpPr>
                      <a:grpSpLocks/>
                    </p:cNvGrpSpPr>
                    <p:nvPr/>
                  </p:nvGrpSpPr>
                  <p:grpSpPr bwMode="auto">
                    <a:xfrm>
                      <a:off x="1233" y="5795"/>
                      <a:ext cx="9666" cy="2646"/>
                      <a:chOff x="1544" y="6079"/>
                      <a:chExt cx="9017" cy="2362"/>
                    </a:xfrm>
                  </p:grpSpPr>
                  <p:sp>
                    <p:nvSpPr>
                      <p:cNvPr id="113" name="AutoShape 623"/>
                      <p:cNvSpPr>
                        <a:spLocks noChangeArrowheads="1"/>
                      </p:cNvSpPr>
                      <p:nvPr/>
                    </p:nvSpPr>
                    <p:spPr bwMode="auto">
                      <a:xfrm>
                        <a:off x="1544" y="6103"/>
                        <a:ext cx="2834" cy="2304"/>
                      </a:xfrm>
                      <a:prstGeom prst="triangle">
                        <a:avLst>
                          <a:gd name="adj" fmla="val 50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14" name="AutoShape 624"/>
                      <p:cNvSpPr>
                        <a:spLocks noChangeArrowheads="1"/>
                      </p:cNvSpPr>
                      <p:nvPr/>
                    </p:nvSpPr>
                    <p:spPr bwMode="auto">
                      <a:xfrm>
                        <a:off x="4618" y="6137"/>
                        <a:ext cx="2834" cy="2304"/>
                      </a:xfrm>
                      <a:prstGeom prst="triangle">
                        <a:avLst>
                          <a:gd name="adj" fmla="val 50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15" name="AutoShape 625"/>
                      <p:cNvSpPr>
                        <a:spLocks noChangeArrowheads="1"/>
                      </p:cNvSpPr>
                      <p:nvPr/>
                    </p:nvSpPr>
                    <p:spPr bwMode="auto">
                      <a:xfrm>
                        <a:off x="7727" y="6079"/>
                        <a:ext cx="2834" cy="2304"/>
                      </a:xfrm>
                      <a:prstGeom prst="triangle">
                        <a:avLst>
                          <a:gd name="adj" fmla="val 50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cxnSp>
                    <p:nvCxnSpPr>
                      <p:cNvPr id="116" name="AutoShape 626"/>
                      <p:cNvCxnSpPr>
                        <a:cxnSpLocks noChangeShapeType="1"/>
                      </p:cNvCxnSpPr>
                      <p:nvPr/>
                    </p:nvCxnSpPr>
                    <p:spPr bwMode="auto">
                      <a:xfrm>
                        <a:off x="2408" y="7027"/>
                        <a:ext cx="109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7" name="AutoShape 627"/>
                      <p:cNvCxnSpPr>
                        <a:cxnSpLocks noChangeShapeType="1"/>
                      </p:cNvCxnSpPr>
                      <p:nvPr/>
                    </p:nvCxnSpPr>
                    <p:spPr bwMode="auto">
                      <a:xfrm>
                        <a:off x="8592" y="7003"/>
                        <a:ext cx="109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8" name="AutoShape 628"/>
                      <p:cNvCxnSpPr>
                        <a:cxnSpLocks noChangeShapeType="1"/>
                      </p:cNvCxnSpPr>
                      <p:nvPr/>
                    </p:nvCxnSpPr>
                    <p:spPr bwMode="auto">
                      <a:xfrm>
                        <a:off x="5480" y="7027"/>
                        <a:ext cx="109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9" name="AutoShape 629"/>
                      <p:cNvCxnSpPr>
                        <a:cxnSpLocks noChangeShapeType="1"/>
                      </p:cNvCxnSpPr>
                      <p:nvPr/>
                    </p:nvCxnSpPr>
                    <p:spPr bwMode="auto">
                      <a:xfrm>
                        <a:off x="1910" y="7788"/>
                        <a:ext cx="206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0" name="AutoShape 630"/>
                      <p:cNvCxnSpPr>
                        <a:cxnSpLocks noChangeShapeType="1"/>
                      </p:cNvCxnSpPr>
                      <p:nvPr/>
                    </p:nvCxnSpPr>
                    <p:spPr bwMode="auto">
                      <a:xfrm>
                        <a:off x="5007" y="7788"/>
                        <a:ext cx="206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1" name="AutoShape 631"/>
                      <p:cNvCxnSpPr>
                        <a:cxnSpLocks noChangeShapeType="1"/>
                      </p:cNvCxnSpPr>
                      <p:nvPr/>
                    </p:nvCxnSpPr>
                    <p:spPr bwMode="auto">
                      <a:xfrm>
                        <a:off x="8128" y="7764"/>
                        <a:ext cx="206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09" name="Group 108"/>
                    <p:cNvGrpSpPr>
                      <a:grpSpLocks/>
                    </p:cNvGrpSpPr>
                    <p:nvPr/>
                  </p:nvGrpSpPr>
                  <p:grpSpPr bwMode="auto">
                    <a:xfrm>
                      <a:off x="2458" y="6334"/>
                      <a:ext cx="7233" cy="508"/>
                      <a:chOff x="2458" y="6334"/>
                      <a:chExt cx="7233" cy="508"/>
                    </a:xfrm>
                  </p:grpSpPr>
                  <p:sp>
                    <p:nvSpPr>
                      <p:cNvPr id="110" name="Text Box 633"/>
                      <p:cNvSpPr txBox="1">
                        <a:spLocks noChangeArrowheads="1"/>
                      </p:cNvSpPr>
                      <p:nvPr/>
                    </p:nvSpPr>
                    <p:spPr bwMode="auto">
                      <a:xfrm>
                        <a:off x="2458" y="638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600">
                            <a:effectLst/>
                            <a:latin typeface="Calibri" panose="020F0502020204030204" pitchFamily="34" charset="0"/>
                            <a:ea typeface="Calibri" panose="020F0502020204030204" pitchFamily="34" charset="0"/>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11" name="Text Box 634"/>
                      <p:cNvSpPr txBox="1">
                        <a:spLocks noChangeArrowheads="1"/>
                      </p:cNvSpPr>
                      <p:nvPr/>
                    </p:nvSpPr>
                    <p:spPr bwMode="auto">
                      <a:xfrm>
                        <a:off x="5738" y="638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کاوه</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12" name="Text Box 635"/>
                      <p:cNvSpPr txBox="1">
                        <a:spLocks noChangeArrowheads="1"/>
                      </p:cNvSpPr>
                      <p:nvPr/>
                    </p:nvSpPr>
                    <p:spPr bwMode="auto">
                      <a:xfrm>
                        <a:off x="9080" y="6334"/>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آرش</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grpSp>
              <p:cxnSp>
                <p:nvCxnSpPr>
                  <p:cNvPr id="99" name="AutoShape 636"/>
                  <p:cNvCxnSpPr>
                    <a:cxnSpLocks noChangeShapeType="1"/>
                  </p:cNvCxnSpPr>
                  <p:nvPr/>
                </p:nvCxnSpPr>
                <p:spPr bwMode="auto">
                  <a:xfrm>
                    <a:off x="2673" y="6857"/>
                    <a:ext cx="0" cy="8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0" name="AutoShape 637"/>
                  <p:cNvCxnSpPr>
                    <a:cxnSpLocks noChangeShapeType="1"/>
                  </p:cNvCxnSpPr>
                  <p:nvPr/>
                </p:nvCxnSpPr>
                <p:spPr bwMode="auto">
                  <a:xfrm>
                    <a:off x="2159" y="7709"/>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1" name="AutoShape 638"/>
                  <p:cNvCxnSpPr>
                    <a:cxnSpLocks noChangeShapeType="1"/>
                  </p:cNvCxnSpPr>
                  <p:nvPr/>
                </p:nvCxnSpPr>
                <p:spPr bwMode="auto">
                  <a:xfrm>
                    <a:off x="3168" y="7709"/>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2" name="AutoShape 639"/>
                  <p:cNvCxnSpPr>
                    <a:cxnSpLocks noChangeShapeType="1"/>
                  </p:cNvCxnSpPr>
                  <p:nvPr/>
                </p:nvCxnSpPr>
                <p:spPr bwMode="auto">
                  <a:xfrm>
                    <a:off x="6463" y="7721"/>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3" name="AutoShape 640"/>
                  <p:cNvCxnSpPr>
                    <a:cxnSpLocks noChangeShapeType="1"/>
                  </p:cNvCxnSpPr>
                  <p:nvPr/>
                </p:nvCxnSpPr>
                <p:spPr bwMode="auto">
                  <a:xfrm>
                    <a:off x="5610" y="7731"/>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4" name="AutoShape 641"/>
                  <p:cNvCxnSpPr>
                    <a:cxnSpLocks noChangeShapeType="1"/>
                  </p:cNvCxnSpPr>
                  <p:nvPr/>
                </p:nvCxnSpPr>
                <p:spPr bwMode="auto">
                  <a:xfrm>
                    <a:off x="9792" y="7682"/>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5" name="AutoShape 642"/>
                  <p:cNvCxnSpPr>
                    <a:cxnSpLocks noChangeShapeType="1"/>
                  </p:cNvCxnSpPr>
                  <p:nvPr/>
                </p:nvCxnSpPr>
                <p:spPr bwMode="auto">
                  <a:xfrm>
                    <a:off x="8847" y="7682"/>
                    <a:ext cx="0" cy="69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6" name="AutoShape 643"/>
                  <p:cNvCxnSpPr>
                    <a:cxnSpLocks noChangeShapeType="1"/>
                  </p:cNvCxnSpPr>
                  <p:nvPr/>
                </p:nvCxnSpPr>
                <p:spPr bwMode="auto">
                  <a:xfrm>
                    <a:off x="6048" y="6869"/>
                    <a:ext cx="0" cy="8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7" name="AutoShape 644"/>
                  <p:cNvCxnSpPr>
                    <a:cxnSpLocks noChangeShapeType="1"/>
                  </p:cNvCxnSpPr>
                  <p:nvPr/>
                </p:nvCxnSpPr>
                <p:spPr bwMode="auto">
                  <a:xfrm>
                    <a:off x="9343" y="6831"/>
                    <a:ext cx="0" cy="8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83" name="Text Box 645"/>
                <p:cNvSpPr txBox="1">
                  <a:spLocks noChangeArrowheads="1"/>
                </p:cNvSpPr>
                <p:nvPr/>
              </p:nvSpPr>
              <p:spPr bwMode="auto">
                <a:xfrm>
                  <a:off x="2007" y="713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علی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4" name="Text Box 646"/>
                <p:cNvSpPr txBox="1">
                  <a:spLocks noChangeArrowheads="1"/>
                </p:cNvSpPr>
                <p:nvPr/>
              </p:nvSpPr>
              <p:spPr bwMode="auto">
                <a:xfrm>
                  <a:off x="2870" y="713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300">
                      <a:effectLst/>
                      <a:latin typeface="Calibri" panose="020F0502020204030204" pitchFamily="34" charset="0"/>
                      <a:ea typeface="Calibri" panose="020F0502020204030204" pitchFamily="34" charset="0"/>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5" name="Text Box 647"/>
                <p:cNvSpPr txBox="1">
                  <a:spLocks noChangeArrowheads="1"/>
                </p:cNvSpPr>
                <p:nvPr/>
              </p:nvSpPr>
              <p:spPr bwMode="auto">
                <a:xfrm>
                  <a:off x="3335" y="7843"/>
                  <a:ext cx="729"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امید</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6" name="Text Box 648"/>
                <p:cNvSpPr txBox="1">
                  <a:spLocks noChangeArrowheads="1"/>
                </p:cNvSpPr>
                <p:nvPr/>
              </p:nvSpPr>
              <p:spPr bwMode="auto">
                <a:xfrm>
                  <a:off x="2328" y="7843"/>
                  <a:ext cx="78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روزبه</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7" name="Text Box 649"/>
                <p:cNvSpPr txBox="1">
                  <a:spLocks noChangeArrowheads="1"/>
                </p:cNvSpPr>
                <p:nvPr/>
              </p:nvSpPr>
              <p:spPr bwMode="auto">
                <a:xfrm>
                  <a:off x="1501" y="7843"/>
                  <a:ext cx="586" cy="35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88" name="Text Box 650"/>
                <p:cNvSpPr txBox="1">
                  <a:spLocks noChangeArrowheads="1"/>
                </p:cNvSpPr>
                <p:nvPr/>
              </p:nvSpPr>
              <p:spPr bwMode="auto">
                <a:xfrm>
                  <a:off x="5810" y="713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89" name="Text Box 651"/>
                <p:cNvSpPr txBox="1">
                  <a:spLocks noChangeArrowheads="1"/>
                </p:cNvSpPr>
                <p:nvPr/>
              </p:nvSpPr>
              <p:spPr bwMode="auto">
                <a:xfrm>
                  <a:off x="6612" y="713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en-US" sz="300">
                      <a:effectLst/>
                      <a:latin typeface="Calibri" panose="020F0502020204030204" pitchFamily="34" charset="0"/>
                      <a:ea typeface="Calibri" panose="020F0502020204030204" pitchFamily="34" charset="0"/>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0" name="Text Box 652"/>
                <p:cNvSpPr txBox="1">
                  <a:spLocks noChangeArrowheads="1"/>
                </p:cNvSpPr>
                <p:nvPr/>
              </p:nvSpPr>
              <p:spPr bwMode="auto">
                <a:xfrm>
                  <a:off x="10768" y="7843"/>
                  <a:ext cx="729"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صادق</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1" name="Text Box 653"/>
                <p:cNvSpPr txBox="1">
                  <a:spLocks noChangeArrowheads="1"/>
                </p:cNvSpPr>
                <p:nvPr/>
              </p:nvSpPr>
              <p:spPr bwMode="auto">
                <a:xfrm>
                  <a:off x="9727" y="7843"/>
                  <a:ext cx="78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باقر</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2" name="Text Box 654"/>
                <p:cNvSpPr txBox="1">
                  <a:spLocks noChangeArrowheads="1"/>
                </p:cNvSpPr>
                <p:nvPr/>
              </p:nvSpPr>
              <p:spPr bwMode="auto">
                <a:xfrm>
                  <a:off x="6034" y="7862"/>
                  <a:ext cx="78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تقی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3" name="Text Box 655"/>
                <p:cNvSpPr txBox="1">
                  <a:spLocks noChangeArrowheads="1"/>
                </p:cNvSpPr>
                <p:nvPr/>
              </p:nvSpPr>
              <p:spPr bwMode="auto">
                <a:xfrm>
                  <a:off x="7001" y="7862"/>
                  <a:ext cx="729"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فرهاد</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4" name="Text Box 656"/>
                <p:cNvSpPr txBox="1">
                  <a:spLocks noChangeArrowheads="1"/>
                </p:cNvSpPr>
                <p:nvPr/>
              </p:nvSpPr>
              <p:spPr bwMode="auto">
                <a:xfrm>
                  <a:off x="5224" y="7945"/>
                  <a:ext cx="586" cy="35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0">
                    <a:lnSpc>
                      <a:spcPct val="115000"/>
                    </a:lnSpc>
                    <a:spcAft>
                      <a:spcPts val="100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5" name="Text Box 657"/>
                <p:cNvSpPr txBox="1">
                  <a:spLocks noChangeArrowheads="1"/>
                </p:cNvSpPr>
                <p:nvPr/>
              </p:nvSpPr>
              <p:spPr bwMode="auto">
                <a:xfrm>
                  <a:off x="8883" y="7862"/>
                  <a:ext cx="707" cy="35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فردین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6" name="Text Box 658"/>
                <p:cNvSpPr txBox="1">
                  <a:spLocks noChangeArrowheads="1"/>
                </p:cNvSpPr>
                <p:nvPr/>
              </p:nvSpPr>
              <p:spPr bwMode="auto">
                <a:xfrm>
                  <a:off x="10344" y="7131"/>
                  <a:ext cx="611"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رضا</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7" name="Text Box 659"/>
                <p:cNvSpPr txBox="1">
                  <a:spLocks noChangeArrowheads="1"/>
                </p:cNvSpPr>
                <p:nvPr/>
              </p:nvSpPr>
              <p:spPr bwMode="auto">
                <a:xfrm>
                  <a:off x="9373" y="7131"/>
                  <a:ext cx="746" cy="46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600">
                      <a:effectLst/>
                      <a:latin typeface="Calibri" panose="020F0502020204030204" pitchFamily="34" charset="0"/>
                      <a:ea typeface="Calibri" panose="020F0502020204030204" pitchFamily="34" charset="0"/>
                      <a:cs typeface="B Nazanin" panose="00000400000000000000" pitchFamily="2" charset="-78"/>
                    </a:rPr>
                    <a:t>کورش</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81" name="Text Box 660"/>
              <p:cNvSpPr txBox="1">
                <a:spLocks noChangeArrowheads="1"/>
              </p:cNvSpPr>
              <p:nvPr/>
            </p:nvSpPr>
            <p:spPr bwMode="auto">
              <a:xfrm>
                <a:off x="3695" y="8940"/>
                <a:ext cx="3873" cy="63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700" b="1">
                    <a:effectLst/>
                    <a:latin typeface="Calibri" panose="020F0502020204030204" pitchFamily="34" charset="0"/>
                    <a:ea typeface="Calibri" panose="020F0502020204030204" pitchFamily="34" charset="0"/>
                    <a:cs typeface="B Titr" panose="00000700000000000000" pitchFamily="2" charset="-78"/>
                  </a:rPr>
                  <a:t>جدول چالشی تاج (چند هرمی)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74" name="Text Box 661"/>
            <p:cNvSpPr txBox="1">
              <a:spLocks noChangeArrowheads="1"/>
            </p:cNvSpPr>
            <p:nvPr/>
          </p:nvSpPr>
          <p:spPr bwMode="auto">
            <a:xfrm>
              <a:off x="6058" y="12536"/>
              <a:ext cx="525" cy="466"/>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Arial" panose="020B0604020202020204" pitchFamily="34" charset="0"/>
                </a:rPr>
                <a:t>هادی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5" name="Text Box 662"/>
            <p:cNvSpPr txBox="1">
              <a:spLocks noChangeArrowheads="1"/>
            </p:cNvSpPr>
            <p:nvPr/>
          </p:nvSpPr>
          <p:spPr bwMode="auto">
            <a:xfrm>
              <a:off x="5488" y="12536"/>
              <a:ext cx="525" cy="466"/>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Arial" panose="020B0604020202020204" pitchFamily="34" charset="0"/>
                </a:rPr>
                <a:t>مهدی</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6" name="Text Box 663"/>
            <p:cNvSpPr txBox="1">
              <a:spLocks noChangeArrowheads="1"/>
            </p:cNvSpPr>
            <p:nvPr/>
          </p:nvSpPr>
          <p:spPr bwMode="auto">
            <a:xfrm>
              <a:off x="5118" y="13124"/>
              <a:ext cx="482" cy="405"/>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Arial" panose="020B0604020202020204" pitchFamily="34" charset="0"/>
                </a:rPr>
                <a:t>کاظم</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fa-IR" sz="6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sz="6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7" name="Text Box 664"/>
            <p:cNvSpPr txBox="1">
              <a:spLocks noChangeArrowheads="1"/>
            </p:cNvSpPr>
            <p:nvPr/>
          </p:nvSpPr>
          <p:spPr bwMode="auto">
            <a:xfrm>
              <a:off x="3220" y="11996"/>
              <a:ext cx="485" cy="314"/>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Arial" panose="020B0604020202020204" pitchFamily="34" charset="0"/>
                </a:rPr>
                <a:t>احمد</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8" name="Text Box 665"/>
            <p:cNvSpPr txBox="1">
              <a:spLocks noChangeArrowheads="1"/>
            </p:cNvSpPr>
            <p:nvPr/>
          </p:nvSpPr>
          <p:spPr bwMode="auto">
            <a:xfrm>
              <a:off x="3475" y="12535"/>
              <a:ext cx="525" cy="36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r" rtl="1">
                <a:lnSpc>
                  <a:spcPct val="115000"/>
                </a:lnSpc>
                <a:spcAft>
                  <a:spcPts val="1000"/>
                </a:spcAft>
              </a:pPr>
              <a:r>
                <a:rPr lang="fa-IR" sz="700">
                  <a:effectLst/>
                  <a:latin typeface="Calibri" panose="020F0502020204030204" pitchFamily="34" charset="0"/>
                  <a:ea typeface="Calibri" panose="020F0502020204030204" pitchFamily="34" charset="0"/>
                  <a:cs typeface="Arial" panose="020B0604020202020204" pitchFamily="34" charset="0"/>
                </a:rPr>
                <a:t>حسن</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79" name="Text Box 666"/>
            <p:cNvSpPr txBox="1">
              <a:spLocks noChangeArrowheads="1"/>
            </p:cNvSpPr>
            <p:nvPr/>
          </p:nvSpPr>
          <p:spPr bwMode="auto">
            <a:xfrm>
              <a:off x="2487" y="13186"/>
              <a:ext cx="490" cy="273"/>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l" rtl="1">
                <a:lnSpc>
                  <a:spcPct val="115000"/>
                </a:lnSpc>
                <a:spcAft>
                  <a:spcPts val="1000"/>
                </a:spcAft>
              </a:pPr>
              <a:r>
                <a:rPr lang="fa-IR" sz="700">
                  <a:effectLst/>
                  <a:latin typeface="Calibri" panose="020F0502020204030204" pitchFamily="34" charset="0"/>
                  <a:ea typeface="Calibri" panose="020F0502020204030204" pitchFamily="34" charset="0"/>
                  <a:cs typeface="B Nazanin" panose="00000400000000000000" pitchFamily="2" charset="-78"/>
                </a:rPr>
                <a:t>صفا</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16764430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a:xfrm>
            <a:off x="3831336" y="1825625"/>
            <a:ext cx="7522464" cy="4351338"/>
          </a:xfrm>
        </p:spPr>
        <p:txBody>
          <a:bodyPr>
            <a:normAutofit/>
          </a:bodyPr>
          <a:lstStyle/>
          <a:p>
            <a:pPr marL="0" indent="0" algn="just" rtl="1">
              <a:buNone/>
            </a:pPr>
            <a:r>
              <a:rPr lang="fa-IR" sz="2400" b="1" i="1" dirty="0">
                <a:solidFill>
                  <a:srgbClr val="FF0000"/>
                </a:solidFill>
                <a:cs typeface="B Mitra" panose="00000400000000000000" pitchFamily="2" charset="-78"/>
              </a:rPr>
              <a:t> </a:t>
            </a:r>
            <a:r>
              <a:rPr lang="fa-IR" sz="2400" b="1" i="1" dirty="0" smtClean="0">
                <a:solidFill>
                  <a:srgbClr val="FF0000"/>
                </a:solidFill>
                <a:cs typeface="B Mitra" panose="00000400000000000000" pitchFamily="2" charset="-78"/>
              </a:rPr>
              <a:t>4ـ </a:t>
            </a:r>
            <a:r>
              <a:rPr lang="fa-IR" sz="2400" b="1" i="1" dirty="0">
                <a:solidFill>
                  <a:srgbClr val="FF0000"/>
                </a:solidFill>
                <a:cs typeface="B Mitra" panose="00000400000000000000" pitchFamily="2" charset="-78"/>
              </a:rPr>
              <a:t>جدول دودکشی (قیفی)</a:t>
            </a:r>
            <a:r>
              <a:rPr lang="en-US" sz="2400" b="1" i="1" dirty="0">
                <a:solidFill>
                  <a:srgbClr val="FF0000"/>
                </a:solidFill>
                <a:cs typeface="B Mitra" panose="00000400000000000000" pitchFamily="2" charset="-78"/>
              </a:rPr>
              <a:t> Funnel tournament </a:t>
            </a:r>
            <a:endParaRPr lang="en-US" sz="2400" dirty="0">
              <a:solidFill>
                <a:srgbClr val="FF0000"/>
              </a:solidFill>
              <a:cs typeface="B Mitra" panose="00000400000000000000" pitchFamily="2" charset="-78"/>
            </a:endParaRPr>
          </a:p>
          <a:p>
            <a:pPr marL="0" indent="0" algn="just" rtl="1">
              <a:buNone/>
            </a:pPr>
            <a:r>
              <a:rPr lang="fa-IR" sz="2400" dirty="0">
                <a:cs typeface="B Mitra" panose="00000400000000000000" pitchFamily="2" charset="-78"/>
              </a:rPr>
              <a:t>جدول دودکشی ترکیبی از </a:t>
            </a:r>
            <a:r>
              <a:rPr lang="fa-IR" sz="2400" u="sng" dirty="0">
                <a:cs typeface="B Mitra" panose="00000400000000000000" pitchFamily="2" charset="-78"/>
              </a:rPr>
              <a:t>جدول هرمی </a:t>
            </a:r>
            <a:r>
              <a:rPr lang="fa-IR" sz="2400" dirty="0">
                <a:cs typeface="B Mitra" panose="00000400000000000000" pitchFamily="2" charset="-78"/>
              </a:rPr>
              <a:t>و</a:t>
            </a:r>
            <a:r>
              <a:rPr lang="fa-IR" sz="2400" u="sng" dirty="0">
                <a:cs typeface="B Mitra" panose="00000400000000000000" pitchFamily="2" charset="-78"/>
              </a:rPr>
              <a:t> جدول نردبانی</a:t>
            </a:r>
            <a:r>
              <a:rPr lang="fa-IR" sz="2400" dirty="0">
                <a:cs typeface="B Mitra" panose="00000400000000000000" pitchFamily="2" charset="-78"/>
              </a:rPr>
              <a:t> است. هفت رده بالای جدول مانند یک جدول نردبانی رقابت می‌کنند و شرکت‌کنندگان سطوح پایین‌تر طبق مقررات جدول هرمی رقابت می‌کنند. شرکت‌کنندگان جدید که در طول بازی‌ها به رقابت‌ها وارد می‌شوند و در پایین‌ترین ردیف بخش هرمی جدول مستقر می‌شوند. این جدول امکان شرکت افراد زیادی را فراهم می‌کند و همچنین امکان رتبه‌بندی افرادی را که در بخش نردبانی قرار می‌گیرند نیز فراهم می‌کند. </a:t>
            </a:r>
            <a:endParaRPr lang="en-US" sz="2400" dirty="0">
              <a:effectLst/>
              <a:cs typeface="B Mitra" panose="00000400000000000000" pitchFamily="2" charset="-78"/>
            </a:endParaRPr>
          </a:p>
        </p:txBody>
      </p:sp>
      <p:grpSp>
        <p:nvGrpSpPr>
          <p:cNvPr id="54" name="Group 53"/>
          <p:cNvGrpSpPr>
            <a:grpSpLocks/>
          </p:cNvGrpSpPr>
          <p:nvPr/>
        </p:nvGrpSpPr>
        <p:grpSpPr bwMode="auto">
          <a:xfrm>
            <a:off x="280852" y="2350008"/>
            <a:ext cx="3648466" cy="3898034"/>
            <a:chOff x="746" y="10541"/>
            <a:chExt cx="2616" cy="4334"/>
          </a:xfrm>
        </p:grpSpPr>
        <p:pic>
          <p:nvPicPr>
            <p:cNvPr id="55"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 y="10541"/>
              <a:ext cx="2350" cy="3375"/>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669"/>
            <p:cNvSpPr txBox="1">
              <a:spLocks noChangeArrowheads="1"/>
            </p:cNvSpPr>
            <p:nvPr/>
          </p:nvSpPr>
          <p:spPr bwMode="auto">
            <a:xfrm>
              <a:off x="746" y="14236"/>
              <a:ext cx="2616" cy="639"/>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800" b="1" dirty="0">
                  <a:effectLst/>
                  <a:latin typeface="Calibri" panose="020F0502020204030204" pitchFamily="34" charset="0"/>
                  <a:ea typeface="Calibri" panose="020F0502020204030204" pitchFamily="34" charset="0"/>
                  <a:cs typeface="B Titr" panose="00000700000000000000" pitchFamily="2" charset="-78"/>
                </a:rPr>
                <a:t>جدول چالشی دودکشی (قیفی)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46001133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a:xfrm>
            <a:off x="3831336" y="1825625"/>
            <a:ext cx="7522464" cy="4351338"/>
          </a:xfrm>
        </p:spPr>
        <p:txBody>
          <a:bodyPr>
            <a:normAutofit/>
          </a:bodyPr>
          <a:lstStyle/>
          <a:p>
            <a:pPr marL="0" indent="0" algn="just" rtl="1">
              <a:buNone/>
            </a:pPr>
            <a:r>
              <a:rPr lang="fa-IR" sz="2400" b="1" i="1" dirty="0">
                <a:solidFill>
                  <a:srgbClr val="FF0000"/>
                </a:solidFill>
                <a:cs typeface="B Mitra" panose="00000400000000000000" pitchFamily="2" charset="-78"/>
              </a:rPr>
              <a:t>5ـ جدول </a:t>
            </a:r>
            <a:r>
              <a:rPr lang="fa-IR" sz="2400" b="1" i="1" dirty="0" smtClean="0">
                <a:solidFill>
                  <a:srgbClr val="FF0000"/>
                </a:solidFill>
                <a:cs typeface="B Mitra" panose="00000400000000000000" pitchFamily="2" charset="-78"/>
              </a:rPr>
              <a:t>تارعنکبوتی(</a:t>
            </a:r>
            <a:r>
              <a:rPr lang="en-US" sz="2400" b="1" i="1" dirty="0" err="1">
                <a:solidFill>
                  <a:srgbClr val="FF0000"/>
                </a:solidFill>
                <a:cs typeface="B Mitra" panose="00000400000000000000" pitchFamily="2" charset="-78"/>
              </a:rPr>
              <a:t>Spiderwed</a:t>
            </a:r>
            <a:r>
              <a:rPr lang="en-US" sz="2400" b="1" i="1" dirty="0">
                <a:solidFill>
                  <a:srgbClr val="FF0000"/>
                </a:solidFill>
                <a:cs typeface="B Mitra" panose="00000400000000000000" pitchFamily="2" charset="-78"/>
              </a:rPr>
              <a:t> tournament </a:t>
            </a:r>
            <a:r>
              <a:rPr lang="fa-IR" sz="2400" b="1" i="1" dirty="0" smtClean="0">
                <a:solidFill>
                  <a:srgbClr val="FF0000"/>
                </a:solidFill>
                <a:cs typeface="B Mitra" panose="00000400000000000000" pitchFamily="2" charset="-78"/>
              </a:rPr>
              <a:t>)</a:t>
            </a:r>
          </a:p>
          <a:p>
            <a:pPr marL="0" indent="0" algn="just" rtl="1">
              <a:buNone/>
            </a:pPr>
            <a:r>
              <a:rPr lang="fa-IR" sz="2400" b="1" i="1" dirty="0" smtClean="0">
                <a:cs typeface="B Mitra" panose="00000400000000000000" pitchFamily="2" charset="-78"/>
              </a:rPr>
              <a:t> </a:t>
            </a:r>
            <a:r>
              <a:rPr lang="fa-IR" sz="2400" dirty="0" smtClean="0">
                <a:cs typeface="B Mitra" panose="00000400000000000000" pitchFamily="2" charset="-78"/>
              </a:rPr>
              <a:t>جدول </a:t>
            </a:r>
            <a:r>
              <a:rPr lang="fa-IR" sz="2400" dirty="0">
                <a:cs typeface="B Mitra" panose="00000400000000000000" pitchFamily="2" charset="-78"/>
              </a:rPr>
              <a:t>شش‌ضلعی به نسبت جدول‌های هرمی و نردبانی فرصت بیشتری را برای چالش شرکت‌کنندگان ایجاد می‌کند. اگرچه این طرح مطابق جدول هرمی به اجرا در می‌آید.</a:t>
            </a:r>
            <a:endParaRPr lang="en-US" sz="2400" dirty="0">
              <a:cs typeface="B Mitra" panose="00000400000000000000" pitchFamily="2" charset="-78"/>
            </a:endParaRPr>
          </a:p>
          <a:p>
            <a:pPr marL="0" indent="0" algn="just" rtl="1">
              <a:buNone/>
            </a:pPr>
            <a:r>
              <a:rPr lang="fa-IR" sz="2400" b="1" dirty="0">
                <a:cs typeface="B Mitra" panose="00000400000000000000" pitchFamily="2" charset="-78"/>
              </a:rPr>
              <a:t>نکته:</a:t>
            </a:r>
            <a:r>
              <a:rPr lang="fa-IR" sz="2400" dirty="0">
                <a:cs typeface="B Mitra" panose="00000400000000000000" pitchFamily="2" charset="-78"/>
              </a:rPr>
              <a:t> عیب این جدول است که بازیکن قهرمان به‌طور مداوم توسط شش بازیکن به رقابت فراخوانده می‌شود. برای کاهش دادن این نقیصه از بازیکنان و افراد هم‌سطحی هر ردیف بخواهید که فرد یا افراد سطح فوقانی خویش را قبل از اتمام زمان رقابت به مبارزه بطلبند.</a:t>
            </a:r>
            <a:endParaRPr lang="en-US" sz="2400" dirty="0">
              <a:effectLst/>
              <a:cs typeface="B Mitra" panose="00000400000000000000" pitchFamily="2" charset="-78"/>
            </a:endParaRPr>
          </a:p>
        </p:txBody>
      </p:sp>
      <p:pic>
        <p:nvPicPr>
          <p:cNvPr id="7" name="Picture 6" descr="Untitled-2"/>
          <p:cNvPicPr/>
          <p:nvPr/>
        </p:nvPicPr>
        <p:blipFill>
          <a:blip r:embed="rId2">
            <a:extLst>
              <a:ext uri="{28A0092B-C50C-407E-A947-70E740481C1C}">
                <a14:useLocalDpi xmlns:a14="http://schemas.microsoft.com/office/drawing/2010/main" val="0"/>
              </a:ext>
            </a:extLst>
          </a:blip>
          <a:srcRect/>
          <a:stretch>
            <a:fillRect/>
          </a:stretch>
        </p:blipFill>
        <p:spPr bwMode="auto">
          <a:xfrm>
            <a:off x="575627" y="3509518"/>
            <a:ext cx="2994025" cy="2801620"/>
          </a:xfrm>
          <a:prstGeom prst="rect">
            <a:avLst/>
          </a:prstGeom>
          <a:noFill/>
          <a:ln>
            <a:noFill/>
          </a:ln>
        </p:spPr>
      </p:pic>
    </p:spTree>
    <p:extLst>
      <p:ext uri="{BB962C8B-B14F-4D97-AF65-F5344CB8AC3E}">
        <p14:creationId xmlns:p14="http://schemas.microsoft.com/office/powerpoint/2010/main" val="1010182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60000"/>
              <a:lumOff val="40000"/>
            </a:schemeClr>
          </a:solidFill>
        </p:spPr>
        <p:txBody>
          <a:bodyPr/>
          <a:lstStyle/>
          <a:p>
            <a:pPr algn="ctr"/>
            <a:r>
              <a:rPr lang="fa-IR" b="1" dirty="0" smtClean="0">
                <a:cs typeface="B Zar" panose="00000400000000000000" pitchFamily="2" charset="-78"/>
              </a:rPr>
              <a:t>نظریه بوروکراسی وبر</a:t>
            </a:r>
            <a:endParaRPr lang="en-US" b="1" dirty="0">
              <a:cs typeface="B Zar" panose="00000400000000000000" pitchFamily="2" charset="-78"/>
            </a:endParaRPr>
          </a:p>
        </p:txBody>
      </p:sp>
      <p:sp>
        <p:nvSpPr>
          <p:cNvPr id="3" name="Content Placeholder 2"/>
          <p:cNvSpPr>
            <a:spLocks noGrp="1"/>
          </p:cNvSpPr>
          <p:nvPr>
            <p:ph idx="1"/>
          </p:nvPr>
        </p:nvSpPr>
        <p:spPr>
          <a:xfrm>
            <a:off x="911352" y="2379258"/>
            <a:ext cx="10515600" cy="4351338"/>
          </a:xfrm>
        </p:spPr>
        <p:txBody>
          <a:bodyPr>
            <a:noAutofit/>
          </a:bodyPr>
          <a:lstStyle/>
          <a:p>
            <a:pPr marL="0" indent="0" algn="just" rtl="1">
              <a:buNone/>
            </a:pPr>
            <a:r>
              <a:rPr lang="fa-IR" sz="2000" b="1" dirty="0">
                <a:cs typeface="B Zar" panose="00000400000000000000" pitchFamily="2" charset="-78"/>
              </a:rPr>
              <a:t>1. تقسیم کار روشن: </a:t>
            </a:r>
            <a:r>
              <a:rPr lang="fa-IR" sz="2000" dirty="0">
                <a:cs typeface="B Zar" panose="00000400000000000000" pitchFamily="2" charset="-78"/>
              </a:rPr>
              <a:t>مشاغل به خوبی تعریف می شوند و کارکنان در انجام آنها بسیار مهارت می یابند .</a:t>
            </a:r>
          </a:p>
          <a:p>
            <a:pPr marL="0" indent="0" algn="just" rtl="1">
              <a:buNone/>
            </a:pPr>
            <a:r>
              <a:rPr lang="fa-IR" sz="2000" b="1" dirty="0">
                <a:cs typeface="B Zar" panose="00000400000000000000" pitchFamily="2" charset="-78"/>
              </a:rPr>
              <a:t/>
            </a:r>
            <a:br>
              <a:rPr lang="fa-IR" sz="2000" b="1" dirty="0">
                <a:cs typeface="B Zar" panose="00000400000000000000" pitchFamily="2" charset="-78"/>
              </a:rPr>
            </a:br>
            <a:r>
              <a:rPr lang="fa-IR" sz="2000" b="1" dirty="0">
                <a:cs typeface="B Zar" panose="00000400000000000000" pitchFamily="2" charset="-78"/>
              </a:rPr>
              <a:t>2. سلسله مراتب واختیارات روشن: </a:t>
            </a:r>
            <a:r>
              <a:rPr lang="fa-IR" sz="2000" dirty="0">
                <a:cs typeface="B Zar" panose="00000400000000000000" pitchFamily="2" charset="-78"/>
              </a:rPr>
              <a:t>اختیار و مسئولیت برای هر منصب به خوبی تعریف می شود و هر مقامی به مقام بالاتر از خود گزارش می دهد.</a:t>
            </a:r>
          </a:p>
          <a:p>
            <a:pPr marL="0" indent="0" algn="just" rtl="1">
              <a:buNone/>
            </a:pPr>
            <a:r>
              <a:rPr lang="fa-IR" sz="2000" b="1" dirty="0">
                <a:cs typeface="B Zar" panose="00000400000000000000" pitchFamily="2" charset="-78"/>
              </a:rPr>
              <a:t/>
            </a:r>
            <a:br>
              <a:rPr lang="fa-IR" sz="2000" b="1" dirty="0">
                <a:cs typeface="B Zar" panose="00000400000000000000" pitchFamily="2" charset="-78"/>
              </a:rPr>
            </a:br>
            <a:r>
              <a:rPr lang="fa-IR" sz="2000" b="1" dirty="0">
                <a:cs typeface="B Zar" panose="00000400000000000000" pitchFamily="2" charset="-78"/>
              </a:rPr>
              <a:t>3. قواعد و رویه های رسمی: </a:t>
            </a:r>
            <a:r>
              <a:rPr lang="fa-IR" sz="2000" dirty="0">
                <a:cs typeface="B Zar" panose="00000400000000000000" pitchFamily="2" charset="-78"/>
              </a:rPr>
              <a:t>دستورالعمل های مکتوب ، رفتار و تصمیم ها را هدایت می کند و سوابق پرونده ها به طور مکتوب نگهداری می شوند.</a:t>
            </a:r>
          </a:p>
          <a:p>
            <a:pPr marL="0" indent="0" algn="just" rtl="1">
              <a:buNone/>
            </a:pPr>
            <a:r>
              <a:rPr lang="fa-IR" sz="2000" b="1" dirty="0">
                <a:cs typeface="B Zar" panose="00000400000000000000" pitchFamily="2" charset="-78"/>
              </a:rPr>
              <a:t/>
            </a:r>
            <a:br>
              <a:rPr lang="fa-IR" sz="2000" b="1" dirty="0">
                <a:cs typeface="B Zar" panose="00000400000000000000" pitchFamily="2" charset="-78"/>
              </a:rPr>
            </a:br>
            <a:r>
              <a:rPr lang="fa-IR" sz="2000" b="1" dirty="0">
                <a:cs typeface="B Zar" panose="00000400000000000000" pitchFamily="2" charset="-78"/>
              </a:rPr>
              <a:t>4. برخورد غیر شخصی:</a:t>
            </a:r>
            <a:r>
              <a:rPr lang="fa-IR" sz="2000" dirty="0">
                <a:cs typeface="B Zar" panose="00000400000000000000" pitchFamily="2" charset="-78"/>
              </a:rPr>
              <a:t> قواعد و رویه ها به طور یکسان و بدون استثناء در مورد همه رعایت می شود و با هیچ کس برخورد ویژه صورت نمی پذیرد</a:t>
            </a:r>
            <a:r>
              <a:rPr lang="fa-IR" sz="2000" b="1" dirty="0">
                <a:cs typeface="B Zar" panose="00000400000000000000" pitchFamily="2" charset="-78"/>
              </a:rPr>
              <a:t>.</a:t>
            </a:r>
          </a:p>
          <a:p>
            <a:pPr marL="0" indent="0" algn="just" rtl="1">
              <a:buNone/>
            </a:pPr>
            <a:r>
              <a:rPr lang="fa-IR" sz="2000" b="1" dirty="0">
                <a:cs typeface="B Zar" panose="00000400000000000000" pitchFamily="2" charset="-78"/>
              </a:rPr>
              <a:t/>
            </a:r>
            <a:br>
              <a:rPr lang="fa-IR" sz="2000" b="1" dirty="0">
                <a:cs typeface="B Zar" panose="00000400000000000000" pitchFamily="2" charset="-78"/>
              </a:rPr>
            </a:br>
            <a:r>
              <a:rPr lang="fa-IR" sz="2000" b="1" dirty="0">
                <a:cs typeface="B Zar" panose="00000400000000000000" pitchFamily="2" charset="-78"/>
              </a:rPr>
              <a:t>5. مسیر ترقی مبتنی بر شایستگی: </a:t>
            </a:r>
            <a:r>
              <a:rPr lang="fa-IR" sz="2000" dirty="0">
                <a:cs typeface="B Zar" panose="00000400000000000000" pitchFamily="2" charset="-78"/>
              </a:rPr>
              <a:t>انتخاب و ارتقا کارکنان بار مبنای توانایی و عملکرد آنان صورت می پذیرد. </a:t>
            </a:r>
          </a:p>
          <a:p>
            <a:pPr marL="0" indent="0" algn="just" rtl="1">
              <a:buNone/>
            </a:pPr>
            <a:r>
              <a:rPr lang="fa-IR" sz="2000" dirty="0">
                <a:cs typeface="B Zar" panose="00000400000000000000" pitchFamily="2" charset="-78"/>
              </a:rPr>
              <a:t/>
            </a:r>
            <a:br>
              <a:rPr lang="fa-IR" sz="2000" dirty="0">
                <a:cs typeface="B Zar" panose="00000400000000000000" pitchFamily="2" charset="-78"/>
              </a:rPr>
            </a:br>
            <a:endParaRPr lang="en-US" sz="2000" dirty="0">
              <a:cs typeface="B Zar" panose="00000400000000000000" pitchFamily="2" charset="-78"/>
            </a:endParaRPr>
          </a:p>
        </p:txBody>
      </p:sp>
      <p:sp>
        <p:nvSpPr>
          <p:cNvPr id="2" name="Rectangle 1"/>
          <p:cNvSpPr/>
          <p:nvPr/>
        </p:nvSpPr>
        <p:spPr>
          <a:xfrm>
            <a:off x="4273502" y="1725569"/>
            <a:ext cx="3501280" cy="461665"/>
          </a:xfrm>
          <a:prstGeom prst="rect">
            <a:avLst/>
          </a:prstGeom>
          <a:solidFill>
            <a:schemeClr val="tx1"/>
          </a:solidFill>
        </p:spPr>
        <p:txBody>
          <a:bodyPr wrap="none">
            <a:spAutoFit/>
          </a:bodyPr>
          <a:lstStyle/>
          <a:p>
            <a:r>
              <a:rPr lang="fa-IR" sz="2400" b="1" dirty="0">
                <a:solidFill>
                  <a:srgbClr val="FF0000"/>
                </a:solidFill>
                <a:cs typeface="B Zar" panose="00000400000000000000" pitchFamily="2" charset="-78"/>
              </a:rPr>
              <a:t>ویژگی های خاص بوروکراسی</a:t>
            </a:r>
            <a:endParaRPr lang="en-US" sz="2400" dirty="0"/>
          </a:p>
        </p:txBody>
      </p:sp>
    </p:spTree>
    <p:extLst>
      <p:ext uri="{BB962C8B-B14F-4D97-AF65-F5344CB8AC3E}">
        <p14:creationId xmlns:p14="http://schemas.microsoft.com/office/powerpoint/2010/main" val="204773407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fa-IR" b="1" dirty="0" smtClean="0"/>
              <a:t>انواع جدول های چالشی</a:t>
            </a:r>
            <a:endParaRPr lang="en-US" dirty="0"/>
          </a:p>
        </p:txBody>
      </p:sp>
      <p:sp>
        <p:nvSpPr>
          <p:cNvPr id="3" name="Content Placeholder 2"/>
          <p:cNvSpPr>
            <a:spLocks noGrp="1"/>
          </p:cNvSpPr>
          <p:nvPr>
            <p:ph idx="1"/>
          </p:nvPr>
        </p:nvSpPr>
        <p:spPr>
          <a:xfrm>
            <a:off x="3831336" y="1825625"/>
            <a:ext cx="7522464" cy="4351338"/>
          </a:xfrm>
        </p:spPr>
        <p:txBody>
          <a:bodyPr>
            <a:normAutofit/>
          </a:bodyPr>
          <a:lstStyle/>
          <a:p>
            <a:pPr marL="0" indent="0" algn="just" rtl="1">
              <a:buNone/>
            </a:pPr>
            <a:r>
              <a:rPr lang="fa-IR" sz="2400" b="1" i="1" dirty="0">
                <a:solidFill>
                  <a:srgbClr val="FF0000"/>
                </a:solidFill>
                <a:cs typeface="B Mitra" panose="00000400000000000000" pitchFamily="2" charset="-78"/>
              </a:rPr>
              <a:t>6 ـ جدول ساعتی </a:t>
            </a:r>
            <a:r>
              <a:rPr lang="fa-IR" sz="2400" b="1" i="1" dirty="0" smtClean="0">
                <a:solidFill>
                  <a:srgbClr val="FF0000"/>
                </a:solidFill>
                <a:cs typeface="B Mitra" panose="00000400000000000000" pitchFamily="2" charset="-78"/>
              </a:rPr>
              <a:t>(</a:t>
            </a:r>
            <a:r>
              <a:rPr lang="en-US" sz="2400" b="1" i="1" dirty="0">
                <a:solidFill>
                  <a:srgbClr val="FF0000"/>
                </a:solidFill>
                <a:cs typeface="B Mitra" panose="00000400000000000000" pitchFamily="2" charset="-78"/>
              </a:rPr>
              <a:t>tournament Round – The – clock </a:t>
            </a:r>
            <a:r>
              <a:rPr lang="fa-IR" sz="2400" b="1" i="1" dirty="0" smtClean="0">
                <a:solidFill>
                  <a:srgbClr val="FF0000"/>
                </a:solidFill>
                <a:cs typeface="B Mitra" panose="00000400000000000000" pitchFamily="2" charset="-78"/>
              </a:rPr>
              <a:t>) </a:t>
            </a:r>
          </a:p>
          <a:p>
            <a:pPr marL="0" indent="0" algn="just" rtl="1">
              <a:buNone/>
            </a:pPr>
            <a:r>
              <a:rPr lang="fa-IR" sz="2400" dirty="0" smtClean="0">
                <a:cs typeface="B Mitra" panose="00000400000000000000" pitchFamily="2" charset="-78"/>
              </a:rPr>
              <a:t>این </a:t>
            </a:r>
            <a:r>
              <a:rPr lang="fa-IR" sz="2400" dirty="0">
                <a:cs typeface="B Mitra" panose="00000400000000000000" pitchFamily="2" charset="-78"/>
              </a:rPr>
              <a:t>جدول مانند صفحۀ یک ساعت است. به هر یک از شرکت‌کنندگان یکی از شماره‌های ساعت تعلق می‌گیرد. هر شرکت‌کننده باید بتواند در جهت حرکت عقربۀ ساعت، یک دور صفحۀ ساعت را طی کند و در پایان مسابقه به‌جای اول خود برگردد. در این جدول هر فرد می‌تواند </a:t>
            </a:r>
            <a:r>
              <a:rPr lang="fa-IR" sz="2400" u="sng" dirty="0">
                <a:cs typeface="B Mitra" panose="00000400000000000000" pitchFamily="2" charset="-78"/>
              </a:rPr>
              <a:t>حداکثر بازیکن دو شماره جلوتر خود را به رقابت بطلبد</a:t>
            </a:r>
            <a:r>
              <a:rPr lang="fa-IR" sz="2400" dirty="0">
                <a:cs typeface="B Mitra" panose="00000400000000000000" pitchFamily="2" charset="-78"/>
              </a:rPr>
              <a:t>. </a:t>
            </a:r>
            <a:endParaRPr lang="en-US" sz="2400" dirty="0">
              <a:cs typeface="B Mitra" panose="00000400000000000000" pitchFamily="2" charset="-78"/>
            </a:endParaRPr>
          </a:p>
          <a:p>
            <a:pPr marL="0" indent="0" algn="just" rtl="1">
              <a:buNone/>
            </a:pPr>
            <a:r>
              <a:rPr lang="fa-IR" sz="2400" dirty="0">
                <a:cs typeface="B Mitra" panose="00000400000000000000" pitchFamily="2" charset="-78"/>
              </a:rPr>
              <a:t>برندۀ ساعت‌ها درنهایت می‌توانند در یک جدول یک حذفی به رقابت بپردازند تا قهرمان جدول‌ها تعیین گردد. </a:t>
            </a:r>
            <a:endParaRPr lang="en-US" sz="2400" dirty="0">
              <a:cs typeface="B Mitra" panose="00000400000000000000" pitchFamily="2" charset="-78"/>
            </a:endParaRPr>
          </a:p>
          <a:p>
            <a:pPr marL="0" indent="0" algn="just" rtl="1">
              <a:buNone/>
            </a:pPr>
            <a:r>
              <a:rPr lang="fa-IR" sz="2400" dirty="0">
                <a:cs typeface="B Mitra" panose="00000400000000000000" pitchFamily="2" charset="-78"/>
              </a:rPr>
              <a:t>البته در برخی از منابع، فردی را قهرمان هر ساعت می‌دانند که به عدد دوازده برسد. البته در این حالت قبل از شروع مسابقات، قوی‌ترین تیم‌ها در شماره‌های یک و دو و ضعیف‌ترین تیم‌ها در شماره‌های یازده و دوازده چیدمان می‌گردند.</a:t>
            </a:r>
            <a:endParaRPr lang="en-US" sz="2400" dirty="0">
              <a:effectLst/>
              <a:cs typeface="B Mitra" panose="00000400000000000000" pitchFamily="2" charset="-78"/>
            </a:endParaRPr>
          </a:p>
        </p:txBody>
      </p:sp>
      <p:grpSp>
        <p:nvGrpSpPr>
          <p:cNvPr id="5" name="Group 4"/>
          <p:cNvGrpSpPr>
            <a:grpSpLocks/>
          </p:cNvGrpSpPr>
          <p:nvPr/>
        </p:nvGrpSpPr>
        <p:grpSpPr bwMode="auto">
          <a:xfrm>
            <a:off x="502920" y="3001208"/>
            <a:ext cx="2703576" cy="2850952"/>
            <a:chOff x="1999" y="12267"/>
            <a:chExt cx="2946" cy="3532"/>
          </a:xfrm>
        </p:grpSpPr>
        <p:sp>
          <p:nvSpPr>
            <p:cNvPr id="6" name="Text Box 530"/>
            <p:cNvSpPr txBox="1">
              <a:spLocks noChangeArrowheads="1"/>
            </p:cNvSpPr>
            <p:nvPr/>
          </p:nvSpPr>
          <p:spPr bwMode="auto">
            <a:xfrm>
              <a:off x="1999" y="15188"/>
              <a:ext cx="2593" cy="611"/>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algn="ctr" rtl="1">
                <a:lnSpc>
                  <a:spcPct val="115000"/>
                </a:lnSpc>
                <a:spcAft>
                  <a:spcPts val="1000"/>
                </a:spcAft>
              </a:pPr>
              <a:r>
                <a:rPr lang="fa-IR" sz="1100" b="1">
                  <a:effectLst/>
                  <a:latin typeface="Calibri" panose="020F0502020204030204" pitchFamily="34" charset="0"/>
                  <a:ea typeface="Calibri" panose="020F0502020204030204" pitchFamily="34" charset="0"/>
                  <a:cs typeface="B Titr" panose="00000700000000000000" pitchFamily="2" charset="-78"/>
                </a:rPr>
                <a:t>جدول چالشی ساعتی</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 y="12267"/>
              <a:ext cx="2946" cy="27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48694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680" y="1063625"/>
            <a:ext cx="10515600" cy="4351338"/>
          </a:xfrm>
        </p:spPr>
        <p:txBody>
          <a:bodyPr>
            <a:normAutofit/>
          </a:bodyPr>
          <a:lstStyle/>
          <a:p>
            <a:pPr marL="0" indent="0" algn="ctr" rtl="1">
              <a:buNone/>
            </a:pPr>
            <a:endParaRPr lang="fa-IR" sz="9600" b="1" dirty="0" smtClean="0">
              <a:cs typeface="B Mitra" panose="00000400000000000000" pitchFamily="2" charset="-78"/>
            </a:endParaRPr>
          </a:p>
          <a:p>
            <a:pPr marL="0" indent="0" algn="ctr" rtl="1">
              <a:buNone/>
            </a:pPr>
            <a:r>
              <a:rPr lang="fa-IR" sz="9600" b="1" dirty="0" smtClean="0">
                <a:cs typeface="B Mitra" panose="00000400000000000000" pitchFamily="2" charset="-78"/>
              </a:rPr>
              <a:t>پایان</a:t>
            </a:r>
            <a:endParaRPr lang="en-US" sz="9600" b="1" dirty="0">
              <a:cs typeface="B Mitra" panose="00000400000000000000" pitchFamily="2" charset="-78"/>
            </a:endParaRPr>
          </a:p>
        </p:txBody>
      </p:sp>
    </p:spTree>
    <p:extLst>
      <p:ext uri="{BB962C8B-B14F-4D97-AF65-F5344CB8AC3E}">
        <p14:creationId xmlns:p14="http://schemas.microsoft.com/office/powerpoint/2010/main" val="43476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اول:</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مبانی و نظریه های سازمان و مدیریت</a:t>
            </a:r>
            <a:endParaRPr lang="en-US" sz="5400" b="1" dirty="0">
              <a:cs typeface="B Mitra" panose="00000400000000000000" pitchFamily="2" charset="-78"/>
            </a:endParaRPr>
          </a:p>
        </p:txBody>
      </p:sp>
    </p:spTree>
    <p:extLst>
      <p:ext uri="{BB962C8B-B14F-4D97-AF65-F5344CB8AC3E}">
        <p14:creationId xmlns:p14="http://schemas.microsoft.com/office/powerpoint/2010/main" val="1781773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639441"/>
            <a:ext cx="10515600" cy="4351338"/>
          </a:xfrm>
        </p:spPr>
        <p:txBody>
          <a:bodyPr>
            <a:noAutofit/>
          </a:bodyPr>
          <a:lstStyle/>
          <a:p>
            <a:pPr algn="just" rtl="1">
              <a:buFont typeface="Wingdings" panose="05000000000000000000" pitchFamily="2" charset="2"/>
              <a:buChar char="q"/>
            </a:pPr>
            <a:r>
              <a:rPr lang="fa-IR" sz="2000" b="1" dirty="0">
                <a:cs typeface="B Zar" panose="00000400000000000000" pitchFamily="2" charset="-78"/>
              </a:rPr>
              <a:t>تخصص گرایی: </a:t>
            </a:r>
            <a:r>
              <a:rPr lang="fa-IR" sz="2000" dirty="0">
                <a:cs typeface="B Zar" panose="00000400000000000000" pitchFamily="2" charset="-78"/>
              </a:rPr>
              <a:t>تعارض بین واحدهای فرعی سازمان را ایجاد می کند اهداف واحدهای وظیفه ای، اهداف کلی سازمان را تحت الشعاع قرار می دهند.</a:t>
            </a:r>
          </a:p>
          <a:p>
            <a:pPr algn="just" rtl="1">
              <a:buFont typeface="Wingdings" panose="05000000000000000000" pitchFamily="2" charset="2"/>
              <a:buChar char="q"/>
            </a:pPr>
            <a:r>
              <a:rPr lang="fa-IR" sz="2000" b="1" dirty="0">
                <a:cs typeface="B Zar" panose="00000400000000000000" pitchFamily="2" charset="-78"/>
              </a:rPr>
              <a:t>جابجایی هدف: </a:t>
            </a:r>
            <a:r>
              <a:rPr lang="fa-IR" sz="2000" dirty="0">
                <a:cs typeface="B Zar" panose="00000400000000000000" pitchFamily="2" charset="-78"/>
              </a:rPr>
              <a:t>قوانین و مقررات چنان مورد تاکید واقع می شوند که معنایی نمادین و سمبلیک به خود میگیرند، قوانینی که برای تسهیل و تحقق هدف وضع می شوند خود بیش از هدف مورد تاکید و توجه قرار می گیرند.</a:t>
            </a:r>
          </a:p>
          <a:p>
            <a:pPr algn="just" rtl="1">
              <a:buFont typeface="Wingdings" panose="05000000000000000000" pitchFamily="2" charset="2"/>
              <a:buChar char="q"/>
            </a:pPr>
            <a:r>
              <a:rPr lang="fa-IR" sz="2000" b="1" dirty="0">
                <a:cs typeface="B Zar" panose="00000400000000000000" pitchFamily="2" charset="-78"/>
              </a:rPr>
              <a:t>کاربرد نامناسب قوانین و مقررات: </a:t>
            </a:r>
            <a:r>
              <a:rPr lang="fa-IR" sz="2000" dirty="0">
                <a:cs typeface="B Zar" panose="00000400000000000000" pitchFamily="2" charset="-78"/>
              </a:rPr>
              <a:t>مرتون مطرح کرد که بروکراسی در طی زمان وابستگی شدیدی بین اعضا سازمان و قوانین ایجاد می کنند که به تبع آن اعضا کورکورانه تصمیمات و اقدامات تکراری را که قبلاً اتخاذ کرده اند بدون توجه به اینکه شرایط تغییر کرده مکرراً به کار می گیرند.</a:t>
            </a:r>
          </a:p>
          <a:p>
            <a:pPr algn="just" rtl="1">
              <a:buFont typeface="Wingdings" panose="05000000000000000000" pitchFamily="2" charset="2"/>
              <a:buChar char="q"/>
            </a:pPr>
            <a:r>
              <a:rPr lang="fa-IR" sz="2000" b="1" dirty="0">
                <a:cs typeface="B Zar" panose="00000400000000000000" pitchFamily="2" charset="-78"/>
              </a:rPr>
              <a:t>از خود بیگانگی کارکنان: </a:t>
            </a:r>
            <a:r>
              <a:rPr lang="fa-IR" sz="2000" dirty="0">
                <a:cs typeface="B Zar" panose="00000400000000000000" pitchFamily="2" charset="-78"/>
              </a:rPr>
              <a:t>اعضا سازمان ، غیر شخصی بودن سازمان را به عنوان پدیده ای درک می کنند که بین آنان و کارشان فاصله می اندازد آنان خود را به م ابه دندانه های یک چرخ بزرگ می بابند.</a:t>
            </a:r>
          </a:p>
          <a:p>
            <a:pPr algn="just" rtl="1">
              <a:buFont typeface="Wingdings" panose="05000000000000000000" pitchFamily="2" charset="2"/>
              <a:buChar char="q"/>
            </a:pPr>
            <a:r>
              <a:rPr lang="fa-IR" sz="2000" b="1" dirty="0">
                <a:cs typeface="B Zar" panose="00000400000000000000" pitchFamily="2" charset="-78"/>
              </a:rPr>
              <a:t>تمرکز قدرت: </a:t>
            </a:r>
            <a:r>
              <a:rPr lang="fa-IR" sz="2000" dirty="0">
                <a:cs typeface="B Zar" panose="00000400000000000000" pitchFamily="2" charset="-78"/>
              </a:rPr>
              <a:t>اینکه بروکراسی قدرت زیادی را در دست معدود افرادی متمرکز می سازد.</a:t>
            </a:r>
          </a:p>
        </p:txBody>
      </p:sp>
      <p:sp>
        <p:nvSpPr>
          <p:cNvPr id="5" name="Title 1"/>
          <p:cNvSpPr txBox="1">
            <a:spLocks/>
          </p:cNvSpPr>
          <p:nvPr/>
        </p:nvSpPr>
        <p:spPr>
          <a:xfrm>
            <a:off x="838200" y="365126"/>
            <a:ext cx="10515600" cy="1325563"/>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b="1">
                <a:cs typeface="B Zar" panose="00000400000000000000" pitchFamily="2" charset="-78"/>
              </a:rPr>
              <a:t>نظریه بوروکراسی وبر</a:t>
            </a:r>
            <a:endParaRPr lang="en-US" b="1" dirty="0">
              <a:cs typeface="B Zar" panose="00000400000000000000" pitchFamily="2" charset="-78"/>
            </a:endParaRPr>
          </a:p>
        </p:txBody>
      </p:sp>
      <p:sp>
        <p:nvSpPr>
          <p:cNvPr id="6" name="Rectangle 5"/>
          <p:cNvSpPr/>
          <p:nvPr/>
        </p:nvSpPr>
        <p:spPr>
          <a:xfrm>
            <a:off x="4758135" y="1773034"/>
            <a:ext cx="3058851" cy="523220"/>
          </a:xfrm>
          <a:prstGeom prst="rect">
            <a:avLst/>
          </a:prstGeom>
          <a:solidFill>
            <a:schemeClr val="accent4">
              <a:lumMod val="60000"/>
              <a:lumOff val="40000"/>
            </a:schemeClr>
          </a:solidFill>
        </p:spPr>
        <p:txBody>
          <a:bodyPr wrap="none">
            <a:spAutoFit/>
          </a:bodyPr>
          <a:lstStyle/>
          <a:p>
            <a:r>
              <a:rPr lang="fa-IR" sz="2800" b="1" dirty="0">
                <a:cs typeface="B Zar" panose="00000400000000000000" pitchFamily="2" charset="-78"/>
              </a:rPr>
              <a:t>نقاط ضعف بوروکراسی</a:t>
            </a:r>
            <a:endParaRPr lang="en-US" sz="2800" dirty="0"/>
          </a:p>
        </p:txBody>
      </p:sp>
    </p:spTree>
    <p:extLst>
      <p:ext uri="{BB962C8B-B14F-4D97-AF65-F5344CB8AC3E}">
        <p14:creationId xmlns:p14="http://schemas.microsoft.com/office/powerpoint/2010/main" val="2724075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accent6">
              <a:lumMod val="60000"/>
              <a:lumOff val="40000"/>
            </a:schemeClr>
          </a:solidFill>
        </p:spPr>
        <p:txBody>
          <a:bodyPr/>
          <a:lstStyle/>
          <a:p>
            <a:pPr algn="ctr" rtl="1" eaLnBrk="1" hangingPunct="1"/>
            <a:r>
              <a:rPr lang="fa-IR" altLang="en-US" b="1" dirty="0" smtClean="0">
                <a:solidFill>
                  <a:srgbClr val="AA1C1F"/>
                </a:solidFill>
                <a:cs typeface="B Zar" panose="00000400000000000000" pitchFamily="2" charset="-78"/>
              </a:rPr>
              <a:t>دیویس و  برنامه ریزی عقلایی </a:t>
            </a:r>
            <a:endParaRPr lang="en-US" altLang="en-US" b="1" dirty="0" smtClean="0">
              <a:solidFill>
                <a:srgbClr val="AA1C1F"/>
              </a:solidFill>
              <a:cs typeface="B Zar" panose="00000400000000000000" pitchFamily="2" charset="-78"/>
            </a:endParaRPr>
          </a:p>
        </p:txBody>
      </p:sp>
      <p:sp>
        <p:nvSpPr>
          <p:cNvPr id="16387" name="Rectangle 3"/>
          <p:cNvSpPr>
            <a:spLocks noGrp="1" noChangeArrowheads="1"/>
          </p:cNvSpPr>
          <p:nvPr>
            <p:ph type="body" idx="1"/>
          </p:nvPr>
        </p:nvSpPr>
        <p:spPr/>
        <p:txBody>
          <a:bodyPr>
            <a:normAutofit/>
          </a:bodyPr>
          <a:lstStyle/>
          <a:p>
            <a:pPr algn="just" rtl="1" eaLnBrk="1" hangingPunct="1"/>
            <a:r>
              <a:rPr lang="fa-IR" altLang="en-US" dirty="0">
                <a:cs typeface="B Zar" panose="00000400000000000000" pitchFamily="2" charset="-78"/>
              </a:rPr>
              <a:t>آخرین تلاش نظریه پردازان کلاسیک دیدگاه برنامه ریزی عقلایی است که چنین پیشنهاد می کند </a:t>
            </a:r>
            <a:r>
              <a:rPr lang="fa-IR" altLang="en-US" dirty="0">
                <a:solidFill>
                  <a:srgbClr val="FF0000"/>
                </a:solidFill>
                <a:cs typeface="B Zar" panose="00000400000000000000" pitchFamily="2" charset="-78"/>
              </a:rPr>
              <a:t>ساختار پیامد منطقی اهداف سازمان </a:t>
            </a:r>
            <a:r>
              <a:rPr lang="fa-IR" altLang="en-US" dirty="0">
                <a:cs typeface="B Zar" panose="00000400000000000000" pitchFamily="2" charset="-78"/>
              </a:rPr>
              <a:t>است. </a:t>
            </a:r>
          </a:p>
          <a:p>
            <a:pPr algn="just" rtl="1" eaLnBrk="1" hangingPunct="1"/>
            <a:r>
              <a:rPr lang="fa-IR" altLang="en-US" dirty="0">
                <a:cs typeface="B Zar" panose="00000400000000000000" pitchFamily="2" charset="-78"/>
              </a:rPr>
              <a:t>دیویس بیان داشت که هدف اولیه هر شرکت تجاری، ارائه خدمات اقتصادی است. </a:t>
            </a:r>
          </a:p>
          <a:p>
            <a:pPr algn="just" rtl="1" eaLnBrk="1" hangingPunct="1"/>
            <a:r>
              <a:rPr lang="fa-IR" altLang="en-US" dirty="0">
                <a:cs typeface="B Zar" panose="00000400000000000000" pitchFamily="2" charset="-78"/>
              </a:rPr>
              <a:t>هیچ نوع شرکت تجاری نمی تواند بقاء یابد ، اگر ارزش اقتصادی ایجاد نکند. این ارزش اقتصادی به وسیله فعالیت های اعضاء در تولید کالا و خدمات سازمان، ایجاد می شود. این فعالیت ها سپس، اهداف سازمانها را به نتایج حاصله پیوند می دهند. کار مدیریت این است که این فعالیتها را به شیوه ای گروه بندی نماید که ساختار سازمان را شکل دهند. </a:t>
            </a:r>
          </a:p>
          <a:p>
            <a:pPr algn="just" rtl="1" eaLnBrk="1" hangingPunct="1">
              <a:buFont typeface="Wingdings" panose="05000000000000000000" pitchFamily="2" charset="2"/>
              <a:buChar char="q"/>
            </a:pPr>
            <a:r>
              <a:rPr lang="fa-IR" altLang="en-US" b="1" dirty="0">
                <a:cs typeface="B Zar" panose="00000400000000000000" pitchFamily="2" charset="-78"/>
              </a:rPr>
              <a:t>نکته: دیویس نتیجه گرفت که ساختار سازمان برآیند اهداف سازمان است.</a:t>
            </a:r>
            <a:endParaRPr lang="en-US" altLang="en-US" b="1" dirty="0">
              <a:cs typeface="B Zar" panose="00000400000000000000" pitchFamily="2" charset="-78"/>
            </a:endParaRPr>
          </a:p>
        </p:txBody>
      </p:sp>
    </p:spTree>
    <p:extLst>
      <p:ext uri="{BB962C8B-B14F-4D97-AF65-F5344CB8AC3E}">
        <p14:creationId xmlns:p14="http://schemas.microsoft.com/office/powerpoint/2010/main" val="406485343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نظریه های نئوکلاسیک</a:t>
            </a:r>
            <a:endParaRPr lang="en-US" sz="4400" b="1" dirty="0"/>
          </a:p>
        </p:txBody>
      </p:sp>
    </p:spTree>
    <p:extLst>
      <p:ext uri="{BB962C8B-B14F-4D97-AF65-F5344CB8AC3E}">
        <p14:creationId xmlns:p14="http://schemas.microsoft.com/office/powerpoint/2010/main" val="210494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smtClean="0">
                <a:cs typeface="B Zar" panose="00000400000000000000" pitchFamily="2" charset="-78"/>
              </a:rPr>
              <a:t>نظریه های نئوکلاسیک</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just" rtl="1"/>
            <a:r>
              <a:rPr lang="fa-IR" dirty="0" smtClean="0">
                <a:cs typeface="B Zar" panose="00000400000000000000" pitchFamily="2" charset="-78"/>
              </a:rPr>
              <a:t>مکتب </a:t>
            </a:r>
            <a:r>
              <a:rPr lang="fa-IR" dirty="0">
                <a:cs typeface="B Zar" panose="00000400000000000000" pitchFamily="2" charset="-78"/>
              </a:rPr>
              <a:t>نئوکلاسیک به عنوان « مکتب روابط انسانی» </a:t>
            </a:r>
            <a:r>
              <a:rPr lang="fa-IR" dirty="0" smtClean="0">
                <a:cs typeface="B Zar" panose="00000400000000000000" pitchFamily="2" charset="-78"/>
              </a:rPr>
              <a:t>(</a:t>
            </a:r>
            <a:r>
              <a:rPr lang="en-US" dirty="0">
                <a:cs typeface="B Zar" panose="00000400000000000000" pitchFamily="2" charset="-78"/>
              </a:rPr>
              <a:t>Human Relations</a:t>
            </a:r>
            <a:r>
              <a:rPr lang="fa-IR" dirty="0" smtClean="0">
                <a:cs typeface="B Zar" panose="00000400000000000000" pitchFamily="2" charset="-78"/>
              </a:rPr>
              <a:t>) یا مکتب </a:t>
            </a:r>
            <a:r>
              <a:rPr lang="fa-IR" dirty="0">
                <a:cs typeface="B Zar" panose="00000400000000000000" pitchFamily="2" charset="-78"/>
              </a:rPr>
              <a:t>رفتار گرایان هم نامیده می شود. همچنان که </a:t>
            </a:r>
            <a:r>
              <a:rPr lang="fa-IR" dirty="0" smtClean="0">
                <a:cs typeface="B Zar" panose="00000400000000000000" pitchFamily="2" charset="-78"/>
              </a:rPr>
              <a:t>از نام </a:t>
            </a:r>
            <a:r>
              <a:rPr lang="fa-IR" dirty="0">
                <a:cs typeface="B Zar" panose="00000400000000000000" pitchFamily="2" charset="-78"/>
              </a:rPr>
              <a:t>آن پیداست </a:t>
            </a:r>
            <a:r>
              <a:rPr lang="fa-IR" dirty="0" smtClean="0">
                <a:cs typeface="B Zar" panose="00000400000000000000" pitchFamily="2" charset="-78"/>
              </a:rPr>
              <a:t>این نظریه برپایه نظریه های کلاسیک </a:t>
            </a:r>
            <a:r>
              <a:rPr lang="fa-IR" dirty="0">
                <a:cs typeface="B Zar" panose="00000400000000000000" pitchFamily="2" charset="-78"/>
              </a:rPr>
              <a:t>بناشده است. </a:t>
            </a:r>
            <a:endParaRPr lang="fa-IR" dirty="0" smtClean="0">
              <a:cs typeface="B Zar" panose="00000400000000000000" pitchFamily="2" charset="-78"/>
            </a:endParaRPr>
          </a:p>
          <a:p>
            <a:pPr algn="r" rtl="1"/>
            <a:r>
              <a:rPr lang="fa-IR" dirty="0" smtClean="0">
                <a:cs typeface="B Zar" panose="00000400000000000000" pitchFamily="2" charset="-78"/>
              </a:rPr>
              <a:t>به </a:t>
            </a:r>
            <a:r>
              <a:rPr lang="fa-IR" dirty="0">
                <a:cs typeface="B Zar" panose="00000400000000000000" pitchFamily="2" charset="-78"/>
              </a:rPr>
              <a:t>زبان ساده تراین نظریه همان </a:t>
            </a:r>
            <a:r>
              <a:rPr lang="fa-IR" dirty="0" smtClean="0">
                <a:cs typeface="B Zar" panose="00000400000000000000" pitchFamily="2" charset="-78"/>
              </a:rPr>
              <a:t>نظریه کلاسیک </a:t>
            </a:r>
            <a:r>
              <a:rPr lang="fa-IR" dirty="0">
                <a:cs typeface="B Zar" panose="00000400000000000000" pitchFamily="2" charset="-78"/>
              </a:rPr>
              <a:t>اصلاح شده وتوسعه یافته </a:t>
            </a:r>
            <a:r>
              <a:rPr lang="fa-IR" dirty="0" smtClean="0">
                <a:cs typeface="B Zar" panose="00000400000000000000" pitchFamily="2" charset="-78"/>
              </a:rPr>
              <a:t>است.</a:t>
            </a:r>
            <a:r>
              <a:rPr lang="fa-IR" dirty="0">
                <a:cs typeface="B Zar" panose="00000400000000000000" pitchFamily="2" charset="-78"/>
              </a:rPr>
              <a:t/>
            </a:r>
            <a:br>
              <a:rPr lang="fa-IR" dirty="0">
                <a:cs typeface="B Zar" panose="00000400000000000000" pitchFamily="2" charset="-78"/>
              </a:rPr>
            </a:br>
            <a:endParaRPr lang="en-US" dirty="0">
              <a:cs typeface="B Za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1" y="3886200"/>
            <a:ext cx="4857750" cy="2559050"/>
          </a:xfrm>
          <a:prstGeom prst="rect">
            <a:avLst/>
          </a:prstGeom>
        </p:spPr>
      </p:pic>
    </p:spTree>
    <p:extLst>
      <p:ext uri="{BB962C8B-B14F-4D97-AF65-F5344CB8AC3E}">
        <p14:creationId xmlns:p14="http://schemas.microsoft.com/office/powerpoint/2010/main" val="2061065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r>
              <a:rPr lang="fa-IR" dirty="0" smtClean="0">
                <a:cs typeface="B Zar" panose="00000400000000000000" pitchFamily="2" charset="-78"/>
              </a:rPr>
              <a:t>نظریه روابط </a:t>
            </a:r>
            <a:r>
              <a:rPr lang="fa-IR" dirty="0">
                <a:cs typeface="B Zar" panose="00000400000000000000" pitchFamily="2" charset="-78"/>
              </a:rPr>
              <a:t>انساني ازتضادهايي كه فلسفه تئوري كلاسيك باروح وروان </a:t>
            </a:r>
            <a:r>
              <a:rPr lang="fa-IR" dirty="0" smtClean="0">
                <a:cs typeface="B Zar" panose="00000400000000000000" pitchFamily="2" charset="-78"/>
              </a:rPr>
              <a:t>انسان داشت</a:t>
            </a:r>
            <a:r>
              <a:rPr lang="fa-IR" dirty="0">
                <a:cs typeface="B Zar" panose="00000400000000000000" pitchFamily="2" charset="-78"/>
              </a:rPr>
              <a:t>، سرچشمه گرفته </a:t>
            </a:r>
            <a:r>
              <a:rPr lang="fa-IR" dirty="0" smtClean="0">
                <a:cs typeface="B Zar" panose="00000400000000000000" pitchFamily="2" charset="-78"/>
              </a:rPr>
              <a:t>و بيشتر </a:t>
            </a:r>
            <a:r>
              <a:rPr lang="fa-IR" dirty="0">
                <a:cs typeface="B Zar" panose="00000400000000000000" pitchFamily="2" charset="-78"/>
              </a:rPr>
              <a:t>بروجود انسان </a:t>
            </a:r>
            <a:r>
              <a:rPr lang="fa-IR" dirty="0" smtClean="0">
                <a:cs typeface="B Zar" panose="00000400000000000000" pitchFamily="2" charset="-78"/>
              </a:rPr>
              <a:t>و شخصيت </a:t>
            </a:r>
            <a:r>
              <a:rPr lang="fa-IR" dirty="0">
                <a:cs typeface="B Zar" panose="00000400000000000000" pitchFamily="2" charset="-78"/>
              </a:rPr>
              <a:t>انساني پايه </a:t>
            </a:r>
            <a:r>
              <a:rPr lang="fa-IR" dirty="0" smtClean="0">
                <a:cs typeface="B Zar" panose="00000400000000000000" pitchFamily="2" charset="-78"/>
              </a:rPr>
              <a:t>گذاري شده </a:t>
            </a:r>
            <a:r>
              <a:rPr lang="fa-IR" dirty="0">
                <a:cs typeface="B Zar" panose="00000400000000000000" pitchFamily="2" charset="-78"/>
              </a:rPr>
              <a:t>است. </a:t>
            </a:r>
            <a:endParaRPr lang="fa-IR" dirty="0" smtClean="0">
              <a:cs typeface="B Zar" panose="00000400000000000000" pitchFamily="2" charset="-78"/>
            </a:endParaRPr>
          </a:p>
          <a:p>
            <a:pPr algn="just" rtl="1"/>
            <a:r>
              <a:rPr lang="fa-IR" dirty="0" smtClean="0">
                <a:cs typeface="B Zar" panose="00000400000000000000" pitchFamily="2" charset="-78"/>
              </a:rPr>
              <a:t>به </a:t>
            </a:r>
            <a:r>
              <a:rPr lang="fa-IR" dirty="0">
                <a:cs typeface="B Zar" panose="00000400000000000000" pitchFamily="2" charset="-78"/>
              </a:rPr>
              <a:t>طور </a:t>
            </a:r>
            <a:r>
              <a:rPr lang="fa-IR" dirty="0" smtClean="0">
                <a:cs typeface="B Zar" panose="00000400000000000000" pitchFamily="2" charset="-78"/>
              </a:rPr>
              <a:t>كلي، </a:t>
            </a:r>
            <a:r>
              <a:rPr lang="fa-IR" dirty="0">
                <a:cs typeface="B Zar" panose="00000400000000000000" pitchFamily="2" charset="-78"/>
              </a:rPr>
              <a:t>نئوكلاسيك </a:t>
            </a:r>
            <a:r>
              <a:rPr lang="fa-IR" dirty="0" smtClean="0">
                <a:cs typeface="B Zar" panose="00000400000000000000" pitchFamily="2" charset="-78"/>
              </a:rPr>
              <a:t>ها، </a:t>
            </a:r>
            <a:r>
              <a:rPr lang="fa-IR" dirty="0">
                <a:cs typeface="B Zar" panose="00000400000000000000" pitchFamily="2" charset="-78"/>
              </a:rPr>
              <a:t>نظريه كلاسيك ها رابه كلي رد نمي</a:t>
            </a:r>
            <a:br>
              <a:rPr lang="fa-IR" dirty="0">
                <a:cs typeface="B Zar" panose="00000400000000000000" pitchFamily="2" charset="-78"/>
              </a:rPr>
            </a:br>
            <a:r>
              <a:rPr lang="fa-IR" dirty="0">
                <a:cs typeface="B Zar" panose="00000400000000000000" pitchFamily="2" charset="-78"/>
              </a:rPr>
              <a:t>كنند بلکه بر جنبه هاي انساني مديريت تأكيد مي كردند. </a:t>
            </a:r>
            <a:endParaRPr lang="fa-IR" dirty="0" smtClean="0">
              <a:cs typeface="B Zar" panose="00000400000000000000" pitchFamily="2" charset="-78"/>
            </a:endParaRPr>
          </a:p>
          <a:p>
            <a:pPr algn="just" rtl="1"/>
            <a:r>
              <a:rPr lang="fa-IR" dirty="0" smtClean="0">
                <a:cs typeface="B Zar" panose="00000400000000000000" pitchFamily="2" charset="-78"/>
              </a:rPr>
              <a:t>طرفداران </a:t>
            </a:r>
            <a:r>
              <a:rPr lang="fa-IR" dirty="0">
                <a:cs typeface="B Zar" panose="00000400000000000000" pitchFamily="2" charset="-78"/>
              </a:rPr>
              <a:t>اين </a:t>
            </a:r>
            <a:r>
              <a:rPr lang="fa-IR" dirty="0" smtClean="0">
                <a:cs typeface="B Zar" panose="00000400000000000000" pitchFamily="2" charset="-78"/>
              </a:rPr>
              <a:t>روش معتقد </a:t>
            </a:r>
            <a:r>
              <a:rPr lang="fa-IR" dirty="0">
                <a:cs typeface="B Zar" panose="00000400000000000000" pitchFamily="2" charset="-78"/>
              </a:rPr>
              <a:t>بودند كه مديريت بايد توجه خود را بر افراد متمركز كند؛ به بيان </a:t>
            </a:r>
            <a:r>
              <a:rPr lang="fa-IR" dirty="0" smtClean="0">
                <a:cs typeface="B Zar" panose="00000400000000000000" pitchFamily="2" charset="-78"/>
              </a:rPr>
              <a:t>ديگر متغيرهاي </a:t>
            </a:r>
            <a:r>
              <a:rPr lang="fa-IR" dirty="0">
                <a:cs typeface="B Zar" panose="00000400000000000000" pitchFamily="2" charset="-78"/>
              </a:rPr>
              <a:t>اجتماعي را مؤثرتر از متغيرهاي فيزيکي مي دانستند. </a:t>
            </a:r>
            <a:endParaRPr lang="fa-IR" dirty="0" smtClean="0">
              <a:cs typeface="B Zar" panose="00000400000000000000" pitchFamily="2" charset="-78"/>
            </a:endParaRPr>
          </a:p>
          <a:p>
            <a:pPr algn="just" rtl="1"/>
            <a:r>
              <a:rPr lang="fa-IR" dirty="0" smtClean="0">
                <a:cs typeface="B Zar" panose="00000400000000000000" pitchFamily="2" charset="-78"/>
              </a:rPr>
              <a:t>اين مکتب انسان </a:t>
            </a:r>
            <a:r>
              <a:rPr lang="fa-IR" dirty="0">
                <a:cs typeface="B Zar" panose="00000400000000000000" pitchFamily="2" charset="-78"/>
              </a:rPr>
              <a:t>را به عنوان يکي از عوامل توليد (نيروي كار ) قلمداد کرده و آن را در </a:t>
            </a:r>
            <a:r>
              <a:rPr lang="fa-IR" dirty="0" smtClean="0">
                <a:cs typeface="B Zar" panose="00000400000000000000" pitchFamily="2" charset="-78"/>
              </a:rPr>
              <a:t>زمره ی </a:t>
            </a:r>
            <a:r>
              <a:rPr lang="fa-IR" dirty="0">
                <a:cs typeface="B Zar" panose="00000400000000000000" pitchFamily="2" charset="-78"/>
              </a:rPr>
              <a:t>عناصری نظیر زمین و سرمایه قرار داده </a:t>
            </a:r>
            <a:r>
              <a:rPr lang="fa-IR" dirty="0" smtClean="0">
                <a:cs typeface="B Zar" panose="00000400000000000000" pitchFamily="2" charset="-78"/>
              </a:rPr>
              <a:t>است</a:t>
            </a:r>
            <a:r>
              <a:rPr lang="fa-IR" dirty="0" smtClean="0">
                <a:cs typeface="B Zar" panose="00000400000000000000" pitchFamily="2" charset="-78"/>
              </a:rPr>
              <a:t>.</a:t>
            </a:r>
            <a:endParaRPr lang="en-US" dirty="0">
              <a:cs typeface="B Zar" panose="00000400000000000000" pitchFamily="2" charset="-78"/>
            </a:endParaRPr>
          </a:p>
        </p:txBody>
      </p:sp>
      <p:sp>
        <p:nvSpPr>
          <p:cNvPr id="5" name="Title 1"/>
          <p:cNvSpPr>
            <a:spLocks noGrp="1"/>
          </p:cNvSpPr>
          <p:nvPr>
            <p:ph type="title"/>
          </p:nvPr>
        </p:nvSpPr>
        <p:spPr>
          <a:xfrm>
            <a:off x="2152650" y="365127"/>
            <a:ext cx="7886700" cy="1325563"/>
          </a:xfrm>
          <a:solidFill>
            <a:schemeClr val="accent4">
              <a:lumMod val="40000"/>
              <a:lumOff val="60000"/>
            </a:schemeClr>
          </a:solidFill>
        </p:spPr>
        <p:txBody>
          <a:bodyPr/>
          <a:lstStyle/>
          <a:p>
            <a:pPr algn="ctr"/>
            <a:r>
              <a:rPr lang="fa-IR" b="1" dirty="0" smtClean="0">
                <a:cs typeface="B Zar" panose="00000400000000000000" pitchFamily="2" charset="-78"/>
              </a:rPr>
              <a:t>نظریه های نئوکلاسیک</a:t>
            </a:r>
            <a:endParaRPr lang="en-US" b="1" dirty="0">
              <a:cs typeface="B Zar" panose="00000400000000000000" pitchFamily="2" charset="-78"/>
            </a:endParaRPr>
          </a:p>
        </p:txBody>
      </p:sp>
      <p:sp>
        <p:nvSpPr>
          <p:cNvPr id="4" name="Rectangle 3"/>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65056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smtClean="0">
                <a:cs typeface="B Zar" panose="00000400000000000000" pitchFamily="2" charset="-78"/>
              </a:rPr>
              <a:t>روند شکل گیری مکتب نئوکلاسیک</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q"/>
            </a:pPr>
            <a:r>
              <a:rPr lang="fa-IR" b="1" dirty="0" smtClean="0">
                <a:cs typeface="B Zar" panose="00000400000000000000" pitchFamily="2" charset="-78"/>
              </a:rPr>
              <a:t>نگاه </a:t>
            </a:r>
            <a:r>
              <a:rPr lang="fa-IR" b="1" dirty="0">
                <a:cs typeface="B Zar" panose="00000400000000000000" pitchFamily="2" charset="-78"/>
              </a:rPr>
              <a:t>مکانیکی وابزاري صاحب نظران مدیریت کلاسیک به </a:t>
            </a:r>
            <a:r>
              <a:rPr lang="fa-IR" b="1" dirty="0" smtClean="0">
                <a:cs typeface="B Zar" panose="00000400000000000000" pitchFamily="2" charset="-78"/>
              </a:rPr>
              <a:t>انسان ها</a:t>
            </a:r>
          </a:p>
          <a:p>
            <a:pPr algn="r" rtl="1">
              <a:buFont typeface="Wingdings" panose="05000000000000000000" pitchFamily="2" charset="2"/>
              <a:buChar char="q"/>
            </a:pPr>
            <a:r>
              <a:rPr lang="fa-IR" b="1" dirty="0" smtClean="0">
                <a:cs typeface="B Zar" panose="00000400000000000000" pitchFamily="2" charset="-78"/>
              </a:rPr>
              <a:t>عدم </a:t>
            </a:r>
            <a:r>
              <a:rPr lang="fa-IR" b="1" dirty="0">
                <a:cs typeface="B Zar" panose="00000400000000000000" pitchFamily="2" charset="-78"/>
              </a:rPr>
              <a:t>توجه به روانشناسی وشخصیت، عواطف، نیازهاي روانی، </a:t>
            </a:r>
            <a:r>
              <a:rPr lang="fa-IR" b="1" dirty="0" smtClean="0">
                <a:cs typeface="B Zar" panose="00000400000000000000" pitchFamily="2" charset="-78"/>
              </a:rPr>
              <a:t>گرایش ها و </a:t>
            </a:r>
            <a:r>
              <a:rPr lang="fa-IR" b="1" dirty="0">
                <a:cs typeface="B Zar" panose="00000400000000000000" pitchFamily="2" charset="-78"/>
              </a:rPr>
              <a:t>نگرشهاي کارکنان وکارگران ازطرف مکتب </a:t>
            </a:r>
            <a:r>
              <a:rPr lang="fa-IR" b="1" dirty="0" smtClean="0">
                <a:cs typeface="B Zar" panose="00000400000000000000" pitchFamily="2" charset="-78"/>
              </a:rPr>
              <a:t>کلاسیک</a:t>
            </a:r>
          </a:p>
          <a:p>
            <a:pPr algn="r" rtl="1">
              <a:buFont typeface="Wingdings" panose="05000000000000000000" pitchFamily="2" charset="2"/>
              <a:buChar char="q"/>
            </a:pPr>
            <a:r>
              <a:rPr lang="fa-IR" b="1" dirty="0" smtClean="0">
                <a:cs typeface="B Zar" panose="00000400000000000000" pitchFamily="2" charset="-78"/>
              </a:rPr>
              <a:t>ازخودبیگانگی </a:t>
            </a:r>
            <a:r>
              <a:rPr lang="fa-IR" b="1" dirty="0">
                <a:cs typeface="B Zar" panose="00000400000000000000" pitchFamily="2" charset="-78"/>
              </a:rPr>
              <a:t>انسان درمیان چرخهاي </a:t>
            </a:r>
            <a:r>
              <a:rPr lang="fa-IR" b="1" dirty="0" smtClean="0">
                <a:cs typeface="B Zar" panose="00000400000000000000" pitchFamily="2" charset="-78"/>
              </a:rPr>
              <a:t>صنعت تدوین و اکران </a:t>
            </a:r>
            <a:r>
              <a:rPr lang="fa-IR" b="1" dirty="0">
                <a:cs typeface="B Zar" panose="00000400000000000000" pitchFamily="2" charset="-78"/>
              </a:rPr>
              <a:t>فیلم تکان دهنده عصرجدید اثردرخشان چارلی </a:t>
            </a:r>
            <a:r>
              <a:rPr lang="fa-IR" b="1" dirty="0" smtClean="0">
                <a:cs typeface="B Zar" panose="00000400000000000000" pitchFamily="2" charset="-78"/>
              </a:rPr>
              <a:t>چاپلین و </a:t>
            </a:r>
            <a:r>
              <a:rPr lang="fa-IR" b="1" dirty="0">
                <a:cs typeface="B Zar" panose="00000400000000000000" pitchFamily="2" charset="-78"/>
              </a:rPr>
              <a:t>زیر سوال بردن سرمایه </a:t>
            </a:r>
            <a:r>
              <a:rPr lang="fa-IR" b="1" dirty="0" smtClean="0">
                <a:cs typeface="B Zar" panose="00000400000000000000" pitchFamily="2" charset="-78"/>
              </a:rPr>
              <a:t>داري</a:t>
            </a:r>
          </a:p>
          <a:p>
            <a:pPr algn="r" rtl="1">
              <a:buFont typeface="Wingdings" panose="05000000000000000000" pitchFamily="2" charset="2"/>
              <a:buChar char="q"/>
            </a:pPr>
            <a:r>
              <a:rPr lang="fa-IR" b="1" dirty="0" smtClean="0">
                <a:cs typeface="B Zar" panose="00000400000000000000" pitchFamily="2" charset="-78"/>
              </a:rPr>
              <a:t>رکوداقتصادي </a:t>
            </a:r>
            <a:r>
              <a:rPr lang="fa-IR" b="1" dirty="0">
                <a:cs typeface="B Zar" panose="00000400000000000000" pitchFamily="2" charset="-78"/>
              </a:rPr>
              <a:t>دنیاي سرمایه </a:t>
            </a:r>
            <a:r>
              <a:rPr lang="fa-IR" b="1" dirty="0" smtClean="0">
                <a:cs typeface="B Zar" panose="00000400000000000000" pitchFamily="2" charset="-78"/>
              </a:rPr>
              <a:t>داري(1930 میلادی)</a:t>
            </a:r>
          </a:p>
          <a:p>
            <a:pPr algn="r" rtl="1">
              <a:buFont typeface="Wingdings" panose="05000000000000000000" pitchFamily="2" charset="2"/>
              <a:buChar char="q"/>
            </a:pPr>
            <a:r>
              <a:rPr lang="fa-IR" b="1" dirty="0" smtClean="0">
                <a:cs typeface="B Zar" panose="00000400000000000000" pitchFamily="2" charset="-78"/>
              </a:rPr>
              <a:t>جنبش کارگري</a:t>
            </a:r>
          </a:p>
          <a:p>
            <a:pPr algn="r" rtl="1">
              <a:buFont typeface="Wingdings" panose="05000000000000000000" pitchFamily="2" charset="2"/>
              <a:buChar char="q"/>
            </a:pPr>
            <a:r>
              <a:rPr lang="fa-IR" b="1" dirty="0" smtClean="0">
                <a:cs typeface="B Zar" panose="00000400000000000000" pitchFamily="2" charset="-78"/>
              </a:rPr>
              <a:t>مطالعات </a:t>
            </a:r>
            <a:r>
              <a:rPr lang="fa-IR" b="1" dirty="0">
                <a:cs typeface="B Zar" panose="00000400000000000000" pitchFamily="2" charset="-78"/>
              </a:rPr>
              <a:t>هاثورن</a:t>
            </a:r>
            <a:r>
              <a:rPr lang="fa-IR" dirty="0">
                <a:cs typeface="B Zar" panose="00000400000000000000" pitchFamily="2" charset="-78"/>
              </a:rPr>
              <a:t> </a:t>
            </a:r>
            <a:br>
              <a:rPr lang="fa-IR" dirty="0">
                <a:cs typeface="B Zar" panose="00000400000000000000" pitchFamily="2" charset="-78"/>
              </a:rPr>
            </a:br>
            <a:endParaRPr lang="en-US" dirty="0">
              <a:cs typeface="B Zar" panose="00000400000000000000" pitchFamily="2" charset="-78"/>
            </a:endParaRPr>
          </a:p>
        </p:txBody>
      </p:sp>
    </p:spTree>
    <p:extLst>
      <p:ext uri="{BB962C8B-B14F-4D97-AF65-F5344CB8AC3E}">
        <p14:creationId xmlns:p14="http://schemas.microsoft.com/office/powerpoint/2010/main" val="260880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pPr algn="ctr"/>
            <a:r>
              <a:rPr lang="fa-IR" b="1" dirty="0" smtClean="0">
                <a:cs typeface="B Zar" panose="00000400000000000000" pitchFamily="2" charset="-78"/>
              </a:rPr>
              <a:t>اصول نئوکلاسیک ها</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rtl="1"/>
            <a:r>
              <a:rPr lang="fa-IR" b="1" dirty="0">
                <a:cs typeface="B Zar" panose="00000400000000000000" pitchFamily="2" charset="-78"/>
              </a:rPr>
              <a:t>افراد اجتماعی و خودشکوفا هستند: </a:t>
            </a:r>
            <a:r>
              <a:rPr lang="fa-IR" dirty="0">
                <a:cs typeface="B Zar" panose="00000400000000000000" pitchFamily="2" charset="-78"/>
              </a:rPr>
              <a:t>انسان اجتماعي به دنبال ارضاء </a:t>
            </a:r>
            <a:r>
              <a:rPr lang="fa-IR" dirty="0" smtClean="0">
                <a:cs typeface="B Zar" panose="00000400000000000000" pitchFamily="2" charset="-78"/>
              </a:rPr>
              <a:t>روابط اجتماعي </a:t>
            </a:r>
            <a:r>
              <a:rPr lang="fa-IR" dirty="0">
                <a:cs typeface="B Zar" panose="00000400000000000000" pitchFamily="2" charset="-78"/>
              </a:rPr>
              <a:t>است و به فشارهاي گروهي پاسخ داده و مي خواهد خود شکوفا </a:t>
            </a:r>
            <a:r>
              <a:rPr lang="fa-IR" dirty="0" smtClean="0">
                <a:cs typeface="B Zar" panose="00000400000000000000" pitchFamily="2" charset="-78"/>
              </a:rPr>
              <a:t>شود.</a:t>
            </a:r>
          </a:p>
          <a:p>
            <a:pPr algn="just" rtl="1"/>
            <a:r>
              <a:rPr lang="fa-IR" b="1" dirty="0" smtClean="0">
                <a:cs typeface="B Zar" panose="00000400000000000000" pitchFamily="2" charset="-78"/>
              </a:rPr>
              <a:t>سازمان </a:t>
            </a:r>
            <a:r>
              <a:rPr lang="fa-IR" b="1" dirty="0">
                <a:cs typeface="B Zar" panose="00000400000000000000" pitchFamily="2" charset="-78"/>
              </a:rPr>
              <a:t>هاي غیر رسمی: </a:t>
            </a:r>
            <a:r>
              <a:rPr lang="fa-IR" dirty="0">
                <a:cs typeface="B Zar" panose="00000400000000000000" pitchFamily="2" charset="-78"/>
              </a:rPr>
              <a:t>سازمان غيررسمي زماني تشکيل مي شود كه </a:t>
            </a:r>
            <a:r>
              <a:rPr lang="fa-IR" dirty="0" smtClean="0">
                <a:cs typeface="B Zar" panose="00000400000000000000" pitchFamily="2" charset="-78"/>
              </a:rPr>
              <a:t>شاغل يا </a:t>
            </a:r>
            <a:r>
              <a:rPr lang="fa-IR" dirty="0">
                <a:cs typeface="B Zar" panose="00000400000000000000" pitchFamily="2" charset="-78"/>
              </a:rPr>
              <a:t>متصدي يك شغل به برقراري روابط اجتماعي با افراد مي پردازد. اين </a:t>
            </a:r>
            <a:r>
              <a:rPr lang="fa-IR" dirty="0" smtClean="0">
                <a:cs typeface="B Zar" panose="00000400000000000000" pitchFamily="2" charset="-78"/>
              </a:rPr>
              <a:t>سازمان در </a:t>
            </a:r>
            <a:r>
              <a:rPr lang="fa-IR" dirty="0">
                <a:cs typeface="B Zar" panose="00000400000000000000" pitchFamily="2" charset="-78"/>
              </a:rPr>
              <a:t>نتيجه تعامل اجتماعي متصديان كاركنان سازمان ايجاد مي شود. نمي </a:t>
            </a:r>
            <a:r>
              <a:rPr lang="fa-IR" dirty="0" smtClean="0">
                <a:cs typeface="B Zar" panose="00000400000000000000" pitchFamily="2" charset="-78"/>
              </a:rPr>
              <a:t>توانيم از به وجود </a:t>
            </a:r>
            <a:r>
              <a:rPr lang="fa-IR" dirty="0">
                <a:cs typeface="B Zar" panose="00000400000000000000" pitchFamily="2" charset="-78"/>
              </a:rPr>
              <a:t>آمدنش جلوگيري كنيم. نمي توانيم آن را از بين ببريم. اين </a:t>
            </a:r>
            <a:r>
              <a:rPr lang="fa-IR" dirty="0" smtClean="0">
                <a:cs typeface="B Zar" panose="00000400000000000000" pitchFamily="2" charset="-78"/>
              </a:rPr>
              <a:t>سازمان، سازمان </a:t>
            </a:r>
            <a:r>
              <a:rPr lang="fa-IR" dirty="0">
                <a:cs typeface="B Zar" panose="00000400000000000000" pitchFamily="2" charset="-78"/>
              </a:rPr>
              <a:t>رسمي را تعديل كرده، قوت بخشيده و آن راتوسعه مي </a:t>
            </a:r>
            <a:r>
              <a:rPr lang="fa-IR" dirty="0" smtClean="0">
                <a:cs typeface="B Zar" panose="00000400000000000000" pitchFamily="2" charset="-78"/>
              </a:rPr>
              <a:t>دهد. </a:t>
            </a:r>
          </a:p>
          <a:p>
            <a:pPr algn="just" rtl="1"/>
            <a:r>
              <a:rPr lang="fa-IR" b="1" dirty="0" smtClean="0">
                <a:cs typeface="B Zar" panose="00000400000000000000" pitchFamily="2" charset="-78"/>
              </a:rPr>
              <a:t>تاکید </a:t>
            </a:r>
            <a:r>
              <a:rPr lang="fa-IR" b="1" dirty="0">
                <a:cs typeface="B Zar" panose="00000400000000000000" pitchFamily="2" charset="-78"/>
              </a:rPr>
              <a:t>بر انگیزش </a:t>
            </a:r>
            <a:r>
              <a:rPr lang="fa-IR" b="1" dirty="0" smtClean="0">
                <a:cs typeface="B Zar" panose="00000400000000000000" pitchFamily="2" charset="-78"/>
              </a:rPr>
              <a:t>کارکنان</a:t>
            </a:r>
            <a:endParaRPr lang="fa-IR" b="1" dirty="0">
              <a:cs typeface="B Zar" panose="00000400000000000000" pitchFamily="2" charset="-78"/>
            </a:endParaRPr>
          </a:p>
          <a:p>
            <a:pPr algn="just" rtl="1"/>
            <a:r>
              <a:rPr lang="fa-IR" b="1" dirty="0" smtClean="0">
                <a:cs typeface="B Zar" panose="00000400000000000000" pitchFamily="2" charset="-78"/>
              </a:rPr>
              <a:t>تصمیم </a:t>
            </a:r>
            <a:r>
              <a:rPr lang="fa-IR" b="1" dirty="0">
                <a:cs typeface="B Zar" panose="00000400000000000000" pitchFamily="2" charset="-78"/>
              </a:rPr>
              <a:t>گیري مشارکتی: </a:t>
            </a:r>
            <a:r>
              <a:rPr lang="fa-IR" dirty="0">
                <a:cs typeface="B Zar" panose="00000400000000000000" pitchFamily="2" charset="-78"/>
              </a:rPr>
              <a:t>تصميم گيري يا مدريت مشاركتي عبارت است </a:t>
            </a:r>
            <a:r>
              <a:rPr lang="fa-IR" dirty="0" smtClean="0">
                <a:cs typeface="B Zar" panose="00000400000000000000" pitchFamily="2" charset="-78"/>
              </a:rPr>
              <a:t>از بحث </a:t>
            </a:r>
            <a:r>
              <a:rPr lang="fa-IR" dirty="0">
                <a:cs typeface="B Zar" panose="00000400000000000000" pitchFamily="2" charset="-78"/>
              </a:rPr>
              <a:t>و تبادل نظر كاركنان با سرپرستان در تعيين اهداف، برنامه ريزي، </a:t>
            </a:r>
            <a:r>
              <a:rPr lang="fa-IR" dirty="0" smtClean="0">
                <a:cs typeface="B Zar" panose="00000400000000000000" pitchFamily="2" charset="-78"/>
              </a:rPr>
              <a:t>واتخاذ تصميمي </a:t>
            </a:r>
            <a:r>
              <a:rPr lang="fa-IR" dirty="0">
                <a:cs typeface="B Zar" panose="00000400000000000000" pitchFamily="2" charset="-78"/>
              </a:rPr>
              <a:t>كه درامور آنان تاثيرگذار است. در اين مدريت به منظور هر </a:t>
            </a:r>
            <a:r>
              <a:rPr lang="fa-IR" dirty="0" smtClean="0">
                <a:cs typeface="B Zar" panose="00000400000000000000" pitchFamily="2" charset="-78"/>
              </a:rPr>
              <a:t>تغييري در </a:t>
            </a:r>
            <a:r>
              <a:rPr lang="fa-IR" dirty="0">
                <a:cs typeface="B Zar" panose="00000400000000000000" pitchFamily="2" charset="-78"/>
              </a:rPr>
              <a:t>برنامه ريزي سازمان، نيروي انساني مورد مشورت قرار مي گيرد . اين </a:t>
            </a:r>
            <a:r>
              <a:rPr lang="fa-IR" dirty="0" smtClean="0">
                <a:cs typeface="B Zar" panose="00000400000000000000" pitchFamily="2" charset="-78"/>
              </a:rPr>
              <a:t>شيوه افزايش </a:t>
            </a:r>
            <a:r>
              <a:rPr lang="fa-IR" dirty="0">
                <a:cs typeface="B Zar" panose="00000400000000000000" pitchFamily="2" charset="-78"/>
              </a:rPr>
              <a:t>بهره وري را تضمين مي </a:t>
            </a:r>
            <a:r>
              <a:rPr lang="fa-IR" dirty="0" smtClean="0">
                <a:cs typeface="B Zar" panose="00000400000000000000" pitchFamily="2" charset="-78"/>
              </a:rPr>
              <a:t>كند.</a:t>
            </a:r>
          </a:p>
          <a:p>
            <a:pPr algn="just" rtl="1"/>
            <a:endParaRPr lang="en-US" dirty="0">
              <a:cs typeface="B Zar" panose="00000400000000000000" pitchFamily="2" charset="-78"/>
            </a:endParaRPr>
          </a:p>
        </p:txBody>
      </p:sp>
    </p:spTree>
    <p:extLst>
      <p:ext uri="{BB962C8B-B14F-4D97-AF65-F5344CB8AC3E}">
        <p14:creationId xmlns:p14="http://schemas.microsoft.com/office/powerpoint/2010/main" val="3269295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solidFill>
            <a:schemeClr val="accent1">
              <a:lumMod val="40000"/>
              <a:lumOff val="60000"/>
            </a:schemeClr>
          </a:solidFill>
        </p:spPr>
        <p:txBody>
          <a:bodyPr/>
          <a:lstStyle/>
          <a:p>
            <a:pPr algn="ctr" eaLnBrk="1" hangingPunct="1">
              <a:defRPr/>
            </a:pPr>
            <a:r>
              <a:rPr lang="fa-IR" b="1" dirty="0" smtClean="0">
                <a:cs typeface="B Zar" panose="00000400000000000000" pitchFamily="2" charset="-78"/>
              </a:rPr>
              <a:t>مکتب نئوکلاسیک</a:t>
            </a:r>
            <a:endParaRPr lang="en-US" b="1" dirty="0" smtClean="0">
              <a:cs typeface="B Zar" panose="00000400000000000000" pitchFamily="2" charset="-78"/>
            </a:endParaRPr>
          </a:p>
        </p:txBody>
      </p:sp>
      <p:sp>
        <p:nvSpPr>
          <p:cNvPr id="9219" name="Content Placeholder 2"/>
          <p:cNvSpPr>
            <a:spLocks noGrp="1"/>
          </p:cNvSpPr>
          <p:nvPr>
            <p:ph idx="1"/>
          </p:nvPr>
        </p:nvSpPr>
        <p:spPr/>
        <p:txBody>
          <a:bodyPr/>
          <a:lstStyle/>
          <a:p>
            <a:pPr algn="r" rtl="1">
              <a:buNone/>
            </a:pPr>
            <a:r>
              <a:rPr lang="fa-IR" dirty="0" smtClean="0">
                <a:cs typeface="B Zar" panose="00000400000000000000" pitchFamily="2" charset="-78"/>
              </a:rPr>
              <a:t>مکتب نئوکلاسیک </a:t>
            </a:r>
            <a:r>
              <a:rPr lang="fa-IR" dirty="0">
                <a:cs typeface="B Zar" panose="00000400000000000000" pitchFamily="2" charset="-78"/>
              </a:rPr>
              <a:t>بر چهار نظریه استوار </a:t>
            </a:r>
            <a:r>
              <a:rPr lang="fa-IR" dirty="0" smtClean="0">
                <a:cs typeface="B Zar" panose="00000400000000000000" pitchFamily="2" charset="-78"/>
              </a:rPr>
              <a:t>است:</a:t>
            </a:r>
            <a:endParaRPr lang="fa-IR" altLang="en-US" dirty="0" smtClean="0">
              <a:cs typeface="B Zar" panose="00000400000000000000" pitchFamily="2" charset="-78"/>
            </a:endParaRPr>
          </a:p>
          <a:p>
            <a:pPr algn="r" rtl="1"/>
            <a:r>
              <a:rPr lang="fa-IR" altLang="en-US" dirty="0" smtClean="0">
                <a:cs typeface="B Zar" panose="00000400000000000000" pitchFamily="2" charset="-78"/>
              </a:rPr>
              <a:t>نظریه روابط انسانی آلتون مایو(مطالعات هاثورن)</a:t>
            </a:r>
          </a:p>
          <a:p>
            <a:pPr algn="r" rtl="1"/>
            <a:r>
              <a:rPr lang="fa-IR" altLang="en-US" dirty="0">
                <a:cs typeface="B Zar" panose="00000400000000000000" pitchFamily="2" charset="-78"/>
              </a:rPr>
              <a:t>نظریه نیازهای انسانی آبراهام </a:t>
            </a:r>
            <a:r>
              <a:rPr lang="fa-IR" altLang="en-US" dirty="0" smtClean="0">
                <a:cs typeface="B Zar" panose="00000400000000000000" pitchFamily="2" charset="-78"/>
              </a:rPr>
              <a:t>مزلو</a:t>
            </a:r>
          </a:p>
          <a:p>
            <a:pPr algn="r" rtl="1"/>
            <a:r>
              <a:rPr lang="fa-IR" altLang="en-US" dirty="0">
                <a:cs typeface="B Zar" panose="00000400000000000000" pitchFamily="2" charset="-78"/>
              </a:rPr>
              <a:t>نظریه </a:t>
            </a:r>
            <a:r>
              <a:rPr lang="en-US" altLang="en-US" dirty="0">
                <a:cs typeface="B Zar" panose="00000400000000000000" pitchFamily="2" charset="-78"/>
              </a:rPr>
              <a:t>x</a:t>
            </a:r>
            <a:r>
              <a:rPr lang="fa-IR" altLang="en-US" dirty="0">
                <a:cs typeface="B Zar" panose="00000400000000000000" pitchFamily="2" charset="-78"/>
              </a:rPr>
              <a:t> و </a:t>
            </a:r>
            <a:r>
              <a:rPr lang="en-US" altLang="en-US" dirty="0">
                <a:cs typeface="B Zar" panose="00000400000000000000" pitchFamily="2" charset="-78"/>
              </a:rPr>
              <a:t>y</a:t>
            </a:r>
            <a:r>
              <a:rPr lang="fa-IR" altLang="en-US" dirty="0">
                <a:cs typeface="B Zar" panose="00000400000000000000" pitchFamily="2" charset="-78"/>
              </a:rPr>
              <a:t> مک گریگور</a:t>
            </a:r>
          </a:p>
          <a:p>
            <a:pPr algn="r" rtl="1"/>
            <a:r>
              <a:rPr lang="fa-IR" altLang="en-US" dirty="0" smtClean="0">
                <a:cs typeface="B Zar" panose="00000400000000000000" pitchFamily="2" charset="-78"/>
              </a:rPr>
              <a:t>نظریه شخصیت بالغ و نابالغ کریس آرجریس</a:t>
            </a:r>
          </a:p>
          <a:p>
            <a:pPr algn="r" eaLnBrk="1" hangingPunct="1">
              <a:buFontTx/>
              <a:buNone/>
            </a:pPr>
            <a:endParaRPr lang="fa-IR" altLang="en-US" dirty="0" smtClean="0">
              <a:cs typeface="B Zar" panose="00000400000000000000" pitchFamily="2" charset="-78"/>
            </a:endParaRPr>
          </a:p>
          <a:p>
            <a:pPr eaLnBrk="1" hangingPunct="1"/>
            <a:endParaRPr lang="en-US" altLang="en-US" dirty="0" smtClean="0">
              <a:cs typeface="B Zar" panose="00000400000000000000" pitchFamily="2" charset="-78"/>
            </a:endParaRPr>
          </a:p>
        </p:txBody>
      </p:sp>
    </p:spTree>
    <p:extLst>
      <p:ext uri="{BB962C8B-B14F-4D97-AF65-F5344CB8AC3E}">
        <p14:creationId xmlns:p14="http://schemas.microsoft.com/office/powerpoint/2010/main" val="2216548063"/>
      </p:ext>
    </p:extLst>
  </p:cSld>
  <p:clrMapOvr>
    <a:masterClrMapping/>
  </p:clrMapOvr>
  <p:transition spd="slow">
    <p:wheel spokes="3"/>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pPr algn="ctr"/>
            <a:r>
              <a:rPr lang="fa-IR" altLang="en-US" sz="3600" b="1" dirty="0">
                <a:cs typeface="B Zar" panose="00000400000000000000" pitchFamily="2" charset="-78"/>
              </a:rPr>
              <a:t>نظریه روابط انسانی آلتون مایو(مطالعات هاثورن)</a:t>
            </a:r>
            <a:endParaRPr lang="en-US" sz="3600" b="1" dirty="0">
              <a:cs typeface="B Zar"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a:cs typeface="B Zar" panose="00000400000000000000" pitchFamily="2" charset="-78"/>
              </a:rPr>
              <a:t>د</a:t>
            </a:r>
            <a:r>
              <a:rPr lang="fa-IR" dirty="0" smtClean="0">
                <a:cs typeface="B Zar" panose="00000400000000000000" pitchFamily="2" charset="-78"/>
              </a:rPr>
              <a:t>ر </a:t>
            </a:r>
            <a:r>
              <a:rPr lang="fa-IR" dirty="0">
                <a:cs typeface="B Zar" panose="00000400000000000000" pitchFamily="2" charset="-78"/>
              </a:rPr>
              <a:t>طول سالهای اواخر دهه 1920میلادی مجموعه مطالعاتی </a:t>
            </a:r>
            <a:r>
              <a:rPr lang="fa-IR" dirty="0" smtClean="0">
                <a:cs typeface="B Zar" panose="00000400000000000000" pitchFamily="2" charset="-78"/>
              </a:rPr>
              <a:t>در کارخانه </a:t>
            </a:r>
            <a:r>
              <a:rPr lang="fa-IR" dirty="0">
                <a:cs typeface="B Zar" panose="00000400000000000000" pitchFamily="2" charset="-78"/>
              </a:rPr>
              <a:t>شرکت وسترن الکتریک در شهر هاثورن صورت </a:t>
            </a:r>
            <a:r>
              <a:rPr lang="fa-IR" dirty="0" smtClean="0">
                <a:cs typeface="B Zar" panose="00000400000000000000" pitchFamily="2" charset="-78"/>
              </a:rPr>
              <a:t>پذیرفت، </a:t>
            </a:r>
            <a:r>
              <a:rPr lang="fa-IR" dirty="0">
                <a:cs typeface="B Zar" panose="00000400000000000000" pitchFamily="2" charset="-78"/>
              </a:rPr>
              <a:t>این بررسی ها که به مطالعات هاثورن مشهور شد ، سرانجام </a:t>
            </a:r>
            <a:r>
              <a:rPr lang="fa-IR" dirty="0" smtClean="0">
                <a:cs typeface="B Zar" panose="00000400000000000000" pitchFamily="2" charset="-78"/>
              </a:rPr>
              <a:t>به جنبش </a:t>
            </a:r>
            <a:r>
              <a:rPr lang="fa-IR" dirty="0">
                <a:cs typeface="B Zar" panose="00000400000000000000" pitchFamily="2" charset="-78"/>
              </a:rPr>
              <a:t>روابط انسانی در مدیریت منجر </a:t>
            </a:r>
            <a:r>
              <a:rPr lang="fa-IR" dirty="0" smtClean="0">
                <a:cs typeface="B Zar" panose="00000400000000000000" pitchFamily="2" charset="-78"/>
              </a:rPr>
              <a:t>گردید.</a:t>
            </a:r>
          </a:p>
          <a:p>
            <a:pPr marL="0" indent="0" algn="r" rtl="1">
              <a:buNone/>
            </a:pPr>
            <a:r>
              <a:rPr lang="fa-IR" sz="2200" b="1" dirty="0">
                <a:cs typeface="B Zar" panose="00000400000000000000" pitchFamily="2" charset="-78"/>
              </a:rPr>
              <a:t>این مطالعات به سه مرحله کلی قابل تقسیم هستند :</a:t>
            </a:r>
          </a:p>
          <a:p>
            <a:pPr algn="r" rtl="1"/>
            <a:r>
              <a:rPr lang="fa-IR" sz="2200" b="1" dirty="0">
                <a:cs typeface="B Zar" panose="00000400000000000000" pitchFamily="2" charset="-78"/>
              </a:rPr>
              <a:t>آزمایشات روشنایی </a:t>
            </a:r>
          </a:p>
          <a:p>
            <a:pPr algn="r" rtl="1"/>
            <a:r>
              <a:rPr lang="fa-IR" sz="2200" b="1" dirty="0">
                <a:cs typeface="B Zar" panose="00000400000000000000" pitchFamily="2" charset="-78"/>
              </a:rPr>
              <a:t>آزمایشات اتاق نصب و اتصال تقویت کننده های الکتریکی</a:t>
            </a:r>
          </a:p>
          <a:p>
            <a:pPr algn="r" rtl="1"/>
            <a:r>
              <a:rPr lang="fa-IR" sz="2200" b="1" dirty="0">
                <a:cs typeface="B Zar" panose="00000400000000000000" pitchFamily="2" charset="-78"/>
              </a:rPr>
              <a:t>آزمایش اطاق سیم پیچی کلید های تبدیل کننده تلفن</a:t>
            </a:r>
            <a:r>
              <a:rPr lang="fa-IR" sz="2200" dirty="0">
                <a:cs typeface="B Zar" panose="00000400000000000000" pitchFamily="2" charset="-78"/>
              </a:rPr>
              <a:t> </a:t>
            </a:r>
            <a:r>
              <a:rPr lang="fa-IR" dirty="0">
                <a:cs typeface="B Zar" panose="00000400000000000000" pitchFamily="2" charset="-78"/>
              </a:rPr>
              <a:t/>
            </a:r>
            <a:br>
              <a:rPr lang="fa-IR" dirty="0">
                <a:cs typeface="B Zar" panose="00000400000000000000" pitchFamily="2" charset="-78"/>
              </a:rPr>
            </a:br>
            <a:r>
              <a:rPr lang="fa-IR" dirty="0">
                <a:cs typeface="B Zar" panose="00000400000000000000" pitchFamily="2" charset="-78"/>
              </a:rPr>
              <a:t> </a:t>
            </a:r>
            <a:br>
              <a:rPr lang="fa-IR" dirty="0">
                <a:cs typeface="B Zar" panose="00000400000000000000" pitchFamily="2" charset="-78"/>
              </a:rPr>
            </a:br>
            <a:endParaRPr lang="en-US" dirty="0">
              <a:cs typeface="B Zar" panose="00000400000000000000" pitchFamily="2" charset="-78"/>
            </a:endParaRPr>
          </a:p>
        </p:txBody>
      </p:sp>
      <p:pic>
        <p:nvPicPr>
          <p:cNvPr id="4" name="Picture 3" descr="I:\نئو کلاسیک\bfski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 y="3169402"/>
            <a:ext cx="220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32611" y="6081067"/>
            <a:ext cx="1709915" cy="461665"/>
          </a:xfrm>
          <a:prstGeom prst="rect">
            <a:avLst/>
          </a:prstGeom>
        </p:spPr>
        <p:txBody>
          <a:bodyPr wrap="square">
            <a:spAutoFit/>
          </a:bodyPr>
          <a:lstStyle/>
          <a:p>
            <a:pPr algn="r" rtl="1"/>
            <a:r>
              <a:rPr lang="fa-IR" altLang="en-US" sz="2400" b="1" dirty="0">
                <a:cs typeface="B Zar" panose="00000400000000000000" pitchFamily="2" charset="-78"/>
              </a:rPr>
              <a:t>(ادامه) ...</a:t>
            </a:r>
            <a:endParaRPr lang="en-US" sz="2400" dirty="0"/>
          </a:p>
        </p:txBody>
      </p:sp>
    </p:spTree>
    <p:extLst>
      <p:ext uri="{BB962C8B-B14F-4D97-AF65-F5344CB8AC3E}">
        <p14:creationId xmlns:p14="http://schemas.microsoft.com/office/powerpoint/2010/main" val="42771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normAutofit/>
          </a:bodyPr>
          <a:lstStyle/>
          <a:p>
            <a:pPr algn="ctr" rtl="1"/>
            <a:r>
              <a:rPr lang="fa-IR" sz="3600" b="1" dirty="0">
                <a:cs typeface="B Zar" panose="00000400000000000000" pitchFamily="2" charset="-78"/>
              </a:rPr>
              <a:t>نظریه نیازهای انسانی 1980-1970</a:t>
            </a:r>
            <a:br>
              <a:rPr lang="fa-IR" sz="3600" b="1" dirty="0">
                <a:cs typeface="B Zar" panose="00000400000000000000" pitchFamily="2" charset="-78"/>
              </a:rPr>
            </a:br>
            <a:r>
              <a:rPr lang="fa-IR" sz="3600" b="1" dirty="0">
                <a:cs typeface="B Zar" panose="00000400000000000000" pitchFamily="2" charset="-78"/>
              </a:rPr>
              <a:t>(آبراهام مازلو)</a:t>
            </a:r>
            <a:endParaRPr lang="en-US" sz="3600" b="1" dirty="0">
              <a:cs typeface="B Zar"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885" y="1825625"/>
            <a:ext cx="7252230" cy="4351338"/>
          </a:xfrm>
        </p:spPr>
      </p:pic>
    </p:spTree>
    <p:extLst>
      <p:ext uri="{BB962C8B-B14F-4D97-AF65-F5344CB8AC3E}">
        <p14:creationId xmlns:p14="http://schemas.microsoft.com/office/powerpoint/2010/main" val="2862983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تعریف سازمان</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مدیران در جاهایی کار می‌کنند که آن را </a:t>
            </a:r>
            <a:r>
              <a:rPr lang="fa-IR" dirty="0" smtClean="0">
                <a:cs typeface="B Mitra" panose="00000400000000000000" pitchFamily="2" charset="-78"/>
              </a:rPr>
              <a:t>سازمان(</a:t>
            </a:r>
            <a:r>
              <a:rPr lang="en-US" dirty="0">
                <a:cs typeface="B Mitra" panose="00000400000000000000" pitchFamily="2" charset="-78"/>
              </a:rPr>
              <a:t>Organization</a:t>
            </a:r>
            <a:r>
              <a:rPr lang="fa-IR" dirty="0" smtClean="0">
                <a:cs typeface="B Mitra" panose="00000400000000000000" pitchFamily="2" charset="-78"/>
              </a:rPr>
              <a:t>) </a:t>
            </a:r>
            <a:r>
              <a:rPr lang="fa-IR" dirty="0">
                <a:cs typeface="B Mitra" panose="00000400000000000000" pitchFamily="2" charset="-78"/>
              </a:rPr>
              <a:t>می‌نامیم. یک سازمان، آرایشی سیستماتیک از افرادی است که به‌منظور دستیابی به اهدافی خاص گرد هم آمده‌اند</a:t>
            </a:r>
            <a:r>
              <a:rPr lang="fa-IR" dirty="0" smtClean="0">
                <a:cs typeface="B Mitra" panose="00000400000000000000" pitchFamily="2" charset="-78"/>
              </a:rPr>
              <a:t>.</a:t>
            </a:r>
          </a:p>
          <a:p>
            <a:pPr marL="0" indent="0" algn="just" rtl="1">
              <a:buNone/>
            </a:pPr>
            <a:endParaRPr lang="fa-IR" dirty="0">
              <a:cs typeface="B Mitra" panose="00000400000000000000" pitchFamily="2" charset="-78"/>
            </a:endParaRPr>
          </a:p>
          <a:p>
            <a:pPr marL="0" indent="0" algn="just" rtl="1">
              <a:buNone/>
            </a:pPr>
            <a:r>
              <a:rPr lang="fa-IR" dirty="0" smtClean="0">
                <a:cs typeface="B Mitra" panose="00000400000000000000" pitchFamily="2" charset="-78"/>
              </a:rPr>
              <a:t> </a:t>
            </a:r>
            <a:r>
              <a:rPr lang="fa-IR" dirty="0">
                <a:cs typeface="B Mitra" panose="00000400000000000000" pitchFamily="2" charset="-78"/>
              </a:rPr>
              <a:t>تعاریف دیگری که در زمینه‌ی سازمان وجود دارد شامل موارد زیر است: </a:t>
            </a:r>
            <a:endParaRPr lang="fa-IR" dirty="0" smtClean="0">
              <a:cs typeface="B Mitra" panose="00000400000000000000" pitchFamily="2" charset="-78"/>
            </a:endParaRPr>
          </a:p>
          <a:p>
            <a:pPr algn="just" rtl="1"/>
            <a:r>
              <a:rPr lang="fa-IR" dirty="0" smtClean="0">
                <a:cs typeface="B Mitra" panose="00000400000000000000" pitchFamily="2" charset="-78"/>
              </a:rPr>
              <a:t>- </a:t>
            </a:r>
            <a:r>
              <a:rPr lang="fa-IR" b="1" dirty="0">
                <a:cs typeface="B Mitra" panose="00000400000000000000" pitchFamily="2" charset="-78"/>
              </a:rPr>
              <a:t>پارسونز و اتزیونی</a:t>
            </a:r>
            <a:r>
              <a:rPr lang="fa-IR" dirty="0">
                <a:cs typeface="B Mitra" panose="00000400000000000000" pitchFamily="2" charset="-78"/>
              </a:rPr>
              <a:t>: سازمان عبارت است از </a:t>
            </a:r>
            <a:r>
              <a:rPr lang="fa-IR" dirty="0" smtClean="0">
                <a:cs typeface="B Mitra" panose="00000400000000000000" pitchFamily="2" charset="-78"/>
              </a:rPr>
              <a:t>یک واحد </a:t>
            </a:r>
            <a:r>
              <a:rPr lang="fa-IR" dirty="0">
                <a:cs typeface="B Mitra" panose="00000400000000000000" pitchFamily="2" charset="-78"/>
              </a:rPr>
              <a:t>اجتماعی خاص که ساختار </a:t>
            </a:r>
            <a:r>
              <a:rPr lang="fa-IR" dirty="0" smtClean="0">
                <a:cs typeface="B Mitra" panose="00000400000000000000" pitchFamily="2" charset="-78"/>
              </a:rPr>
              <a:t>آن مبتنی بر تعهد است و به منظور رسیدن به اهداف بارها </a:t>
            </a:r>
            <a:r>
              <a:rPr lang="fa-IR" dirty="0">
                <a:cs typeface="B Mitra" panose="00000400000000000000" pitchFamily="2" charset="-78"/>
              </a:rPr>
              <a:t>مورد دوباره‌سازی‌های مجدد </a:t>
            </a:r>
            <a:r>
              <a:rPr lang="fa-IR" dirty="0" smtClean="0">
                <a:cs typeface="B Mitra" panose="00000400000000000000" pitchFamily="2" charset="-78"/>
              </a:rPr>
              <a:t>قرار می گیرد.</a:t>
            </a:r>
            <a:endParaRPr lang="en-US" dirty="0">
              <a:cs typeface="B Mitra" panose="00000400000000000000" pitchFamily="2" charset="-78"/>
            </a:endParaRPr>
          </a:p>
          <a:p>
            <a:pPr algn="just" rtl="1"/>
            <a:r>
              <a:rPr lang="fa-IR" dirty="0">
                <a:cs typeface="B Mitra" panose="00000400000000000000" pitchFamily="2" charset="-78"/>
              </a:rPr>
              <a:t>- </a:t>
            </a:r>
            <a:r>
              <a:rPr lang="fa-IR" b="1" dirty="0">
                <a:cs typeface="B Mitra" panose="00000400000000000000" pitchFamily="2" charset="-78"/>
              </a:rPr>
              <a:t>گودمن</a:t>
            </a:r>
            <a:r>
              <a:rPr lang="fa-IR" dirty="0">
                <a:cs typeface="B Mitra" panose="00000400000000000000" pitchFamily="2" charset="-78"/>
              </a:rPr>
              <a:t>: </a:t>
            </a:r>
            <a:r>
              <a:rPr lang="fa-IR" dirty="0" smtClean="0">
                <a:cs typeface="B Mitra" panose="00000400000000000000" pitchFamily="2" charset="-78"/>
              </a:rPr>
              <a:t>سازمان‌ </a:t>
            </a:r>
            <a:r>
              <a:rPr lang="fa-IR" dirty="0">
                <a:cs typeface="B Mitra" panose="00000400000000000000" pitchFamily="2" charset="-78"/>
              </a:rPr>
              <a:t>عمدتاً وسیله‌ای برای عقلایی ساختن برنامه‌های </a:t>
            </a:r>
            <a:r>
              <a:rPr lang="fa-IR" dirty="0" smtClean="0">
                <a:cs typeface="B Mitra" panose="00000400000000000000" pitchFamily="2" charset="-78"/>
              </a:rPr>
              <a:t>پیچیده، قانونمند</a:t>
            </a:r>
            <a:r>
              <a:rPr lang="fa-IR" dirty="0">
                <a:cs typeface="B Mitra" panose="00000400000000000000" pitchFamily="2" charset="-78"/>
              </a:rPr>
              <a:t>، کارا و منظم‌تر ساختن و تحت کنترل متخصص قرار دادن یکسری جنبه‌های زندگی ما </a:t>
            </a:r>
            <a:r>
              <a:rPr lang="fa-IR" dirty="0" smtClean="0">
                <a:cs typeface="B Mitra" panose="00000400000000000000" pitchFamily="2" charset="-78"/>
              </a:rPr>
              <a:t>است.</a:t>
            </a:r>
            <a:endParaRPr lang="en-US" dirty="0">
              <a:cs typeface="B Mitra" panose="00000400000000000000" pitchFamily="2" charset="-78"/>
            </a:endParaRPr>
          </a:p>
        </p:txBody>
      </p:sp>
    </p:spTree>
    <p:extLst>
      <p:ext uri="{BB962C8B-B14F-4D97-AF65-F5344CB8AC3E}">
        <p14:creationId xmlns:p14="http://schemas.microsoft.com/office/powerpoint/2010/main" val="3183848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cs typeface="B Zar" panose="00000400000000000000" pitchFamily="2" charset="-78"/>
              </a:rPr>
              <a:t>پنج فرض عمده نظریه مازلو درباره ماهیت انسان به شرح زیر است:</a:t>
            </a:r>
          </a:p>
          <a:p>
            <a:pPr algn="r" rtl="1"/>
            <a:r>
              <a:rPr lang="fa-IR" dirty="0" smtClean="0">
                <a:cs typeface="B Zar" panose="00000400000000000000" pitchFamily="2" charset="-78"/>
              </a:rPr>
              <a:t>اصل منسجم بودن وجود انسان</a:t>
            </a:r>
          </a:p>
          <a:p>
            <a:pPr algn="r" rtl="1"/>
            <a:r>
              <a:rPr lang="fa-IR" dirty="0" smtClean="0">
                <a:cs typeface="B Zar" panose="00000400000000000000" pitchFamily="2" charset="-78"/>
              </a:rPr>
              <a:t>اصل موقتی بودن ارضا نیاز</a:t>
            </a:r>
          </a:p>
          <a:p>
            <a:pPr algn="r" rtl="1"/>
            <a:r>
              <a:rPr lang="fa-IR" dirty="0" smtClean="0">
                <a:cs typeface="B Zar" panose="00000400000000000000" pitchFamily="2" charset="-78"/>
              </a:rPr>
              <a:t>اصل تنوع نیازهای آگاهانه انسان</a:t>
            </a:r>
          </a:p>
          <a:p>
            <a:pPr algn="r" rtl="1"/>
            <a:r>
              <a:rPr lang="fa-IR" dirty="0" smtClean="0">
                <a:cs typeface="B Zar" panose="00000400000000000000" pitchFamily="2" charset="-78"/>
              </a:rPr>
              <a:t>اصل کاهش شدت نیاز ارضا شده</a:t>
            </a:r>
          </a:p>
          <a:p>
            <a:pPr algn="r" rtl="1"/>
            <a:r>
              <a:rPr lang="fa-IR" dirty="0" smtClean="0">
                <a:cs typeface="B Zar" panose="00000400000000000000" pitchFamily="2" charset="-78"/>
              </a:rPr>
              <a:t>اصل توالی</a:t>
            </a:r>
            <a:endParaRPr lang="en-US" dirty="0">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780032" y="5154045"/>
            <a:ext cx="6939280" cy="1610516"/>
          </a:xfrm>
          <a:prstGeom prst="rect">
            <a:avLst/>
          </a:prstGeom>
        </p:spPr>
      </p:pic>
      <p:pic>
        <p:nvPicPr>
          <p:cNvPr id="7" name="Picture 2" descr="I:\نئو کلاسیک\924Abraham_mas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304" y="2364776"/>
            <a:ext cx="2286000" cy="263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8" name="Title 1"/>
          <p:cNvSpPr txBox="1">
            <a:spLocks/>
          </p:cNvSpPr>
          <p:nvPr/>
        </p:nvSpPr>
        <p:spPr>
          <a:xfrm>
            <a:off x="838200" y="324869"/>
            <a:ext cx="10515600" cy="1325563"/>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600" b="1">
                <a:cs typeface="B Zar" panose="00000400000000000000" pitchFamily="2" charset="-78"/>
              </a:rPr>
              <a:t>نظریه نیازهای انسانی 1980-1970</a:t>
            </a:r>
            <a:br>
              <a:rPr lang="fa-IR" sz="3600" b="1">
                <a:cs typeface="B Zar" panose="00000400000000000000" pitchFamily="2" charset="-78"/>
              </a:rPr>
            </a:br>
            <a:r>
              <a:rPr lang="fa-IR" sz="3600" b="1">
                <a:cs typeface="B Zar" panose="00000400000000000000" pitchFamily="2" charset="-78"/>
              </a:rPr>
              <a:t>(آبراهام مازلو)</a:t>
            </a:r>
            <a:endParaRPr lang="en-US" sz="3600" b="1" dirty="0">
              <a:cs typeface="B Zar" panose="00000400000000000000" pitchFamily="2" charset="-78"/>
            </a:endParaRPr>
          </a:p>
        </p:txBody>
      </p:sp>
    </p:spTree>
    <p:extLst>
      <p:ext uri="{BB962C8B-B14F-4D97-AF65-F5344CB8AC3E}">
        <p14:creationId xmlns:p14="http://schemas.microsoft.com/office/powerpoint/2010/main" val="358457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p>
            <a:pPr algn="ctr" rtl="1"/>
            <a:r>
              <a:rPr lang="fa-IR" altLang="en-US" b="1" dirty="0">
                <a:cs typeface="B Zar" panose="00000400000000000000" pitchFamily="2" charset="-78"/>
              </a:rPr>
              <a:t>نظریه </a:t>
            </a:r>
            <a:r>
              <a:rPr lang="en-US" altLang="en-US" b="1" dirty="0">
                <a:cs typeface="B Zar" panose="00000400000000000000" pitchFamily="2" charset="-78"/>
              </a:rPr>
              <a:t>x</a:t>
            </a:r>
            <a:r>
              <a:rPr lang="fa-IR" altLang="en-US" b="1" dirty="0">
                <a:cs typeface="B Zar" panose="00000400000000000000" pitchFamily="2" charset="-78"/>
              </a:rPr>
              <a:t> و </a:t>
            </a:r>
            <a:r>
              <a:rPr lang="en-US" altLang="en-US" b="1" dirty="0">
                <a:cs typeface="B Zar" panose="00000400000000000000" pitchFamily="2" charset="-78"/>
              </a:rPr>
              <a:t>y</a:t>
            </a:r>
            <a:r>
              <a:rPr lang="fa-IR" altLang="en-US" b="1" dirty="0">
                <a:cs typeface="B Zar" panose="00000400000000000000" pitchFamily="2" charset="-78"/>
              </a:rPr>
              <a:t> مک گریگور</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buClr>
                <a:schemeClr val="bg1"/>
              </a:buClr>
            </a:pPr>
            <a:r>
              <a:rPr lang="fa-IR" sz="2000" dirty="0">
                <a:cs typeface="B Zar" panose="00000400000000000000" pitchFamily="2" charset="-78"/>
              </a:rPr>
              <a:t>داگلاس مگ گریگور با تأثیرپذیری شدید از مطالعات هاتورن و نظریه مزلو، در کتاب معروف خود تحت عنوان «</a:t>
            </a:r>
            <a:r>
              <a:rPr lang="fa-IR" sz="2000" dirty="0">
                <a:solidFill>
                  <a:srgbClr val="FF0000"/>
                </a:solidFill>
                <a:cs typeface="B Zar" panose="00000400000000000000" pitchFamily="2" charset="-78"/>
              </a:rPr>
              <a:t>بعد انسانی سازمان</a:t>
            </a:r>
            <a:r>
              <a:rPr lang="fa-IR" sz="2000" dirty="0">
                <a:cs typeface="B Zar" panose="00000400000000000000" pitchFamily="2" charset="-78"/>
              </a:rPr>
              <a:t>» این نظریه را ترویج کرد که مدیران باید توجه بیشتری به نیازهای اجتماعی و خودشکوفایی افراد در محیط کار داشته باشند. </a:t>
            </a:r>
          </a:p>
          <a:p>
            <a:pPr algn="just" rtl="1">
              <a:buClr>
                <a:schemeClr val="bg1"/>
              </a:buClr>
            </a:pPr>
            <a:r>
              <a:rPr lang="fa-IR" altLang="en-US" sz="2000" dirty="0">
                <a:cs typeface="B Zar" panose="00000400000000000000" pitchFamily="2" charset="-78"/>
              </a:rPr>
              <a:t>طبق نظر وی، سازمان های سنتی با شکل های کاملاً تخصصی شده، تصمیم گیری متمرکز و ارتباطات رو به پایین، صرفاً به دلیل ضرورت اقتضایی ایجاد نشده بلکه انعکاسی از مفروضات شخص درباره طبیعت انسانی هستند.</a:t>
            </a:r>
            <a:endParaRPr lang="en-US" altLang="en-US" sz="2000" dirty="0">
              <a:cs typeface="B Zar" panose="00000400000000000000" pitchFamily="2" charset="-78"/>
            </a:endParaRPr>
          </a:p>
          <a:p>
            <a:pPr algn="just" rtl="1">
              <a:buClr>
                <a:schemeClr val="bg1"/>
              </a:buClr>
            </a:pPr>
            <a:r>
              <a:rPr lang="fa-IR" sz="2000" dirty="0">
                <a:cs typeface="B Zar" panose="00000400000000000000" pitchFamily="2" charset="-78"/>
              </a:rPr>
              <a:t>مک گریگور در نظریه ای دو ساحتی در مورد انسان، برداشتها ، طرز تلقیها و نگرشهای مدیران را در مورد انسان به دو گروه تقسیم کرده است. وی برای اجتناب از پیشداوری افراد در مورد این دو گروه، آنها را با دو حرف </a:t>
            </a:r>
            <a:r>
              <a:rPr lang="en-US" sz="2000" dirty="0">
                <a:cs typeface="B Zar" panose="00000400000000000000" pitchFamily="2" charset="-78"/>
              </a:rPr>
              <a:t>x </a:t>
            </a:r>
            <a:r>
              <a:rPr lang="fa-IR" sz="2000" dirty="0">
                <a:cs typeface="B Zar" panose="00000400000000000000" pitchFamily="2" charset="-78"/>
              </a:rPr>
              <a:t> و</a:t>
            </a:r>
            <a:r>
              <a:rPr lang="en-US" sz="2000" dirty="0">
                <a:cs typeface="B Zar" panose="00000400000000000000" pitchFamily="2" charset="-78"/>
              </a:rPr>
              <a:t>y </a:t>
            </a:r>
            <a:r>
              <a:rPr lang="fa-IR" sz="2000" dirty="0">
                <a:cs typeface="B Zar" panose="00000400000000000000" pitchFamily="2" charset="-78"/>
              </a:rPr>
              <a:t> مشخص کرده است. </a:t>
            </a:r>
          </a:p>
          <a:p>
            <a:endParaRPr lang="en-US" sz="2000" dirty="0">
              <a:cs typeface="B Zar" panose="00000400000000000000" pitchFamily="2" charset="-78"/>
            </a:endParaRPr>
          </a:p>
        </p:txBody>
      </p:sp>
      <p:pic>
        <p:nvPicPr>
          <p:cNvPr id="4" name="Picture 2" descr="نظریه X و Y در مدیری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408" y="4707636"/>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نئو کلاسیک\mcgreg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719" y="4553712"/>
            <a:ext cx="1838325" cy="221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20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40000"/>
              <a:lumOff val="60000"/>
            </a:schemeClr>
          </a:solidFill>
        </p:spPr>
        <p:txBody>
          <a:bodyPr/>
          <a:lstStyle/>
          <a:p>
            <a:pPr algn="ctr" rtl="1"/>
            <a:r>
              <a:rPr lang="fa-IR" altLang="en-US" b="1" dirty="0">
                <a:cs typeface="B Zar" panose="00000400000000000000" pitchFamily="2" charset="-78"/>
              </a:rPr>
              <a:t>نظریه </a:t>
            </a:r>
            <a:r>
              <a:rPr lang="en-US" altLang="en-US" b="1" dirty="0">
                <a:cs typeface="B Zar" panose="00000400000000000000" pitchFamily="2" charset="-78"/>
              </a:rPr>
              <a:t>x</a:t>
            </a:r>
            <a:r>
              <a:rPr lang="fa-IR" altLang="en-US" b="1" dirty="0">
                <a:cs typeface="B Zar" panose="00000400000000000000" pitchFamily="2" charset="-78"/>
              </a:rPr>
              <a:t> و </a:t>
            </a:r>
            <a:r>
              <a:rPr lang="en-US" altLang="en-US" b="1" dirty="0">
                <a:cs typeface="B Zar" panose="00000400000000000000" pitchFamily="2" charset="-78"/>
              </a:rPr>
              <a:t>y</a:t>
            </a:r>
            <a:r>
              <a:rPr lang="fa-IR" altLang="en-US" b="1" dirty="0">
                <a:cs typeface="B Zar" panose="00000400000000000000" pitchFamily="2" charset="-78"/>
              </a:rPr>
              <a:t> مک گریگور</a:t>
            </a:r>
            <a:endParaRPr lang="en-US" b="1" dirty="0">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just" rtl="1"/>
            <a:r>
              <a:rPr lang="fa-IR" b="1" dirty="0" smtClean="0">
                <a:cs typeface="B Zar" panose="00000400000000000000" pitchFamily="2" charset="-78"/>
              </a:rPr>
              <a:t>نظریه </a:t>
            </a:r>
            <a:r>
              <a:rPr lang="en-US" b="1" dirty="0" smtClean="0">
                <a:cs typeface="B Zar" panose="00000400000000000000" pitchFamily="2" charset="-78"/>
              </a:rPr>
              <a:t>x</a:t>
            </a:r>
            <a:r>
              <a:rPr lang="fa-IR" b="1" dirty="0" smtClean="0">
                <a:cs typeface="B Zar" panose="00000400000000000000" pitchFamily="2" charset="-78"/>
              </a:rPr>
              <a:t> یا </a:t>
            </a:r>
            <a:r>
              <a:rPr lang="fa-IR" b="1" dirty="0">
                <a:cs typeface="B Zar" panose="00000400000000000000" pitchFamily="2" charset="-78"/>
              </a:rPr>
              <a:t>نگاه بدبینانه</a:t>
            </a:r>
            <a:r>
              <a:rPr lang="fa-IR" dirty="0">
                <a:cs typeface="B Zar" panose="00000400000000000000" pitchFamily="2" charset="-78"/>
              </a:rPr>
              <a:t>: در این جا افراد ذاتاً تنبل بوده و از کار بیزارند، </a:t>
            </a:r>
            <a:r>
              <a:rPr lang="fa-IR" dirty="0" smtClean="0">
                <a:cs typeface="B Zar" panose="00000400000000000000" pitchFamily="2" charset="-78"/>
              </a:rPr>
              <a:t>از زیربار </a:t>
            </a:r>
            <a:r>
              <a:rPr lang="fa-IR" dirty="0">
                <a:cs typeface="B Zar" panose="00000400000000000000" pitchFamily="2" charset="-78"/>
              </a:rPr>
              <a:t>مسئولیت شانه خالی کرده و دوست دارند تحت هدایت دیگري باشند براي</a:t>
            </a:r>
            <a:br>
              <a:rPr lang="fa-IR" dirty="0">
                <a:cs typeface="B Zar" panose="00000400000000000000" pitchFamily="2" charset="-78"/>
              </a:rPr>
            </a:br>
            <a:r>
              <a:rPr lang="fa-IR" dirty="0">
                <a:cs typeface="B Zar" panose="00000400000000000000" pitchFamily="2" charset="-78"/>
              </a:rPr>
              <a:t>انگیزش آنها باید از عوامل مادي و اقتصادي و ایجاد امنیت خاطر استفاده کنیم.</a:t>
            </a:r>
            <a:br>
              <a:rPr lang="fa-IR" dirty="0">
                <a:cs typeface="B Zar" panose="00000400000000000000" pitchFamily="2" charset="-78"/>
              </a:rPr>
            </a:br>
            <a:r>
              <a:rPr lang="fa-IR" dirty="0">
                <a:cs typeface="B Zar" panose="00000400000000000000" pitchFamily="2" charset="-78"/>
              </a:rPr>
              <a:t>باید افراد را تحت کنترل داشته باشیم زیرا از علاقه کافی براي کار برخوردار</a:t>
            </a:r>
            <a:br>
              <a:rPr lang="fa-IR" dirty="0">
                <a:cs typeface="B Zar" panose="00000400000000000000" pitchFamily="2" charset="-78"/>
              </a:rPr>
            </a:br>
            <a:r>
              <a:rPr lang="fa-IR" dirty="0" smtClean="0">
                <a:cs typeface="B Zar" panose="00000400000000000000" pitchFamily="2" charset="-78"/>
              </a:rPr>
              <a:t>نیستند و </a:t>
            </a:r>
            <a:r>
              <a:rPr lang="fa-IR" dirty="0">
                <a:cs typeface="B Zar" panose="00000400000000000000" pitchFamily="2" charset="-78"/>
              </a:rPr>
              <a:t>در نهایت قابلیت خلاقیت و نوآوري براي حل مسائل فقط در معدودي</a:t>
            </a:r>
            <a:br>
              <a:rPr lang="fa-IR" dirty="0">
                <a:cs typeface="B Zar" panose="00000400000000000000" pitchFamily="2" charset="-78"/>
              </a:rPr>
            </a:br>
            <a:r>
              <a:rPr lang="fa-IR" dirty="0">
                <a:cs typeface="B Zar" panose="00000400000000000000" pitchFamily="2" charset="-78"/>
              </a:rPr>
              <a:t>از افراد یافت می شود که به عنوان مدیر کار می کنند</a:t>
            </a:r>
            <a:r>
              <a:rPr lang="fa-IR" dirty="0" smtClean="0">
                <a:cs typeface="B Zar" panose="00000400000000000000" pitchFamily="2" charset="-78"/>
              </a:rPr>
              <a:t>.</a:t>
            </a:r>
          </a:p>
          <a:p>
            <a:pPr algn="just" rtl="1"/>
            <a:r>
              <a:rPr lang="fa-IR" b="1" dirty="0" smtClean="0">
                <a:cs typeface="B Zar" panose="00000400000000000000" pitchFamily="2" charset="-78"/>
              </a:rPr>
              <a:t>تئوري  </a:t>
            </a:r>
            <a:r>
              <a:rPr lang="en-US" b="1" dirty="0" smtClean="0">
                <a:cs typeface="B Zar" panose="00000400000000000000" pitchFamily="2" charset="-78"/>
              </a:rPr>
              <a:t>y</a:t>
            </a:r>
            <a:r>
              <a:rPr lang="fa-IR" b="1" dirty="0" smtClean="0">
                <a:cs typeface="B Zar" panose="00000400000000000000" pitchFamily="2" charset="-78"/>
              </a:rPr>
              <a:t> یا </a:t>
            </a:r>
            <a:r>
              <a:rPr lang="fa-IR" b="1" dirty="0">
                <a:cs typeface="B Zar" panose="00000400000000000000" pitchFamily="2" charset="-78"/>
              </a:rPr>
              <a:t>نگاه خوش بینانه</a:t>
            </a:r>
            <a:r>
              <a:rPr lang="fa-IR" dirty="0">
                <a:cs typeface="B Zar" panose="00000400000000000000" pitchFamily="2" charset="-78"/>
              </a:rPr>
              <a:t>: در اینجا کار براي افراد مثل بازي است، آنها</a:t>
            </a:r>
            <a:br>
              <a:rPr lang="fa-IR" dirty="0">
                <a:cs typeface="B Zar" panose="00000400000000000000" pitchFamily="2" charset="-78"/>
              </a:rPr>
            </a:br>
            <a:r>
              <a:rPr lang="fa-IR" dirty="0">
                <a:cs typeface="B Zar" panose="00000400000000000000" pitchFamily="2" charset="-78"/>
              </a:rPr>
              <a:t>مسئولیت پذیرند، براي انگیزش آنها هم از نیازهاي سطح پایین و هم از نیازهاي</a:t>
            </a:r>
            <a:br>
              <a:rPr lang="fa-IR" dirty="0">
                <a:cs typeface="B Zar" panose="00000400000000000000" pitchFamily="2" charset="-78"/>
              </a:rPr>
            </a:br>
            <a:r>
              <a:rPr lang="fa-IR" dirty="0">
                <a:cs typeface="B Zar" panose="00000400000000000000" pitchFamily="2" charset="-78"/>
              </a:rPr>
              <a:t>سطح بالاي هرم مازلو می توان استفاده کرد. ما می توانیم کنترل افراد را به خودشان</a:t>
            </a:r>
            <a:br>
              <a:rPr lang="fa-IR" dirty="0">
                <a:cs typeface="B Zar" panose="00000400000000000000" pitchFamily="2" charset="-78"/>
              </a:rPr>
            </a:br>
            <a:r>
              <a:rPr lang="fa-IR" dirty="0">
                <a:cs typeface="B Zar" panose="00000400000000000000" pitchFamily="2" charset="-78"/>
              </a:rPr>
              <a:t>واگذار کنیم (خودکنترلی) در نهایت قابلیت خلاقیت و نوآوري براي حل مسائل به</a:t>
            </a:r>
            <a:br>
              <a:rPr lang="fa-IR" dirty="0">
                <a:cs typeface="B Zar" panose="00000400000000000000" pitchFamily="2" charset="-78"/>
              </a:rPr>
            </a:br>
            <a:r>
              <a:rPr lang="fa-IR" dirty="0">
                <a:cs typeface="B Zar" panose="00000400000000000000" pitchFamily="2" charset="-78"/>
              </a:rPr>
              <a:t>صورت نرمال در افراد توزیع شده </a:t>
            </a:r>
            <a:r>
              <a:rPr lang="fa-IR" dirty="0" smtClean="0">
                <a:cs typeface="B Zar" panose="00000400000000000000" pitchFamily="2" charset="-78"/>
              </a:rPr>
              <a:t>است.</a:t>
            </a:r>
          </a:p>
          <a:p>
            <a:pPr algn="just" rtl="1"/>
            <a:endParaRPr lang="en-US" dirty="0">
              <a:cs typeface="B Zar" panose="00000400000000000000" pitchFamily="2" charset="-78"/>
            </a:endParaRPr>
          </a:p>
        </p:txBody>
      </p:sp>
    </p:spTree>
    <p:extLst>
      <p:ext uri="{BB962C8B-B14F-4D97-AF65-F5344CB8AC3E}">
        <p14:creationId xmlns:p14="http://schemas.microsoft.com/office/powerpoint/2010/main" val="109590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a:bodyPr>
          <a:lstStyle/>
          <a:p>
            <a:pPr algn="ctr" rtl="1"/>
            <a:r>
              <a:rPr lang="fa-IR" sz="4000" b="1" dirty="0">
                <a:cs typeface="B Zar" panose="00000400000000000000" pitchFamily="2" charset="-78"/>
              </a:rPr>
              <a:t>نظریه شخصیت بالغ و نابالغ آرجریس</a:t>
            </a:r>
            <a:r>
              <a:rPr lang="fa-IR" sz="4000" dirty="0">
                <a:cs typeface="B Zar" panose="00000400000000000000" pitchFamily="2" charset="-78"/>
              </a:rPr>
              <a:t> </a:t>
            </a:r>
            <a:endParaRPr lang="en-US" sz="4000" dirty="0">
              <a:cs typeface="B Zar" panose="00000400000000000000" pitchFamily="2" charset="-78"/>
            </a:endParaRPr>
          </a:p>
        </p:txBody>
      </p:sp>
      <p:sp>
        <p:nvSpPr>
          <p:cNvPr id="3" name="Content Placeholder 2"/>
          <p:cNvSpPr>
            <a:spLocks noGrp="1"/>
          </p:cNvSpPr>
          <p:nvPr>
            <p:ph idx="1"/>
          </p:nvPr>
        </p:nvSpPr>
        <p:spPr>
          <a:xfrm>
            <a:off x="2514600" y="1825625"/>
            <a:ext cx="8839200" cy="4351338"/>
          </a:xfrm>
        </p:spPr>
        <p:txBody>
          <a:bodyPr>
            <a:normAutofit fontScale="92500" lnSpcReduction="10000"/>
          </a:bodyPr>
          <a:lstStyle/>
          <a:p>
            <a:pPr algn="just" rtl="1"/>
            <a:r>
              <a:rPr lang="fa-IR" sz="2400" dirty="0">
                <a:cs typeface="B Zar" panose="00000400000000000000" pitchFamily="2" charset="-78"/>
              </a:rPr>
              <a:t>نظر یه شخصیت و سازمان از جمله رهیافتهای منابع انسانی به مدیریت است. مجموعه آثار کریس آرجریس نمایانگر آن است که وی همانند مازلو و مک گریگور بر این باور بود که انسان یک کل منسجم و نظام یافته است. </a:t>
            </a:r>
          </a:p>
          <a:p>
            <a:pPr algn="just" rtl="1"/>
            <a:r>
              <a:rPr lang="fa-IR" sz="2400" dirty="0">
                <a:cs typeface="B Zar" panose="00000400000000000000" pitchFamily="2" charset="-78"/>
              </a:rPr>
              <a:t>آرجریس در کتاب خود تحت عنوان "</a:t>
            </a:r>
            <a:r>
              <a:rPr lang="fa-IR" sz="2400" dirty="0">
                <a:solidFill>
                  <a:srgbClr val="FF0000"/>
                </a:solidFill>
                <a:cs typeface="B Zar" panose="00000400000000000000" pitchFamily="2" charset="-78"/>
              </a:rPr>
              <a:t>شخصیت و سازمان</a:t>
            </a:r>
            <a:r>
              <a:rPr lang="fa-IR" sz="2400" dirty="0">
                <a:cs typeface="B Zar" panose="00000400000000000000" pitchFamily="2" charset="-78"/>
              </a:rPr>
              <a:t>"، ضمن مقایسه فعالیتهای مدیریتی در سازمانهای سلسله مراتبی و سنتی، با نیازها و تواناییهای افراد بالغ، چنین نتیجه گیری می کند که برخی از اقدامها و فعالیتهایی که بویژه تحت تأثیر رهیافتهای سنتی مدیریت انجام می پذیرند، با شخصیت افراد بالغ ناسازگارند. </a:t>
            </a:r>
          </a:p>
          <a:p>
            <a:pPr marL="0" indent="0" algn="ctr" rtl="1">
              <a:buNone/>
            </a:pPr>
            <a:r>
              <a:rPr lang="fa-IR" sz="2400" b="1" dirty="0">
                <a:solidFill>
                  <a:srgbClr val="FF0000"/>
                </a:solidFill>
                <a:cs typeface="B Zar" panose="00000400000000000000" pitchFamily="2" charset="-78"/>
              </a:rPr>
              <a:t>به عنوان مثال:</a:t>
            </a:r>
          </a:p>
          <a:p>
            <a:pPr algn="just" rtl="1">
              <a:buFont typeface="Wingdings" panose="05000000000000000000" pitchFamily="2" charset="2"/>
              <a:buChar char="ü"/>
            </a:pPr>
            <a:r>
              <a:rPr lang="fa-IR" sz="2400" dirty="0">
                <a:cs typeface="B Zar" panose="00000400000000000000" pitchFamily="2" charset="-78"/>
              </a:rPr>
              <a:t>تخصص گرایی می تواند مانع شکوفایی افراد بشود.</a:t>
            </a:r>
          </a:p>
          <a:p>
            <a:pPr algn="just" rtl="1">
              <a:buFont typeface="Wingdings" panose="05000000000000000000" pitchFamily="2" charset="2"/>
              <a:buChar char="ü"/>
            </a:pPr>
            <a:r>
              <a:rPr lang="fa-IR" sz="2400" dirty="0">
                <a:cs typeface="B Zar" panose="00000400000000000000" pitchFamily="2" charset="-78"/>
              </a:rPr>
              <a:t>در سلسله مراتب اختیارات مشخص در بورکراسی، مدیران سطوح بالاتر می توانند افراد سطوح پایین تر را هدایت و کنترل کنند و این امر منجر به وابسته و منفعل شدن افراد زیردست شود.</a:t>
            </a:r>
          </a:p>
          <a:p>
            <a:pPr algn="just" rtl="1">
              <a:buFont typeface="Wingdings" panose="05000000000000000000" pitchFamily="2" charset="2"/>
              <a:buChar char="ü"/>
            </a:pPr>
            <a:r>
              <a:rPr lang="fa-IR" sz="2400" dirty="0">
                <a:cs typeface="B Zar" panose="00000400000000000000" pitchFamily="2" charset="-78"/>
              </a:rPr>
              <a:t>رعایت اصل وحدت مدیریت ممکن است منجر به عدم موفقیت روانی افراد بشود(زیرا برخی دوست دارند خودشان هدفگذاری کنند). </a:t>
            </a:r>
          </a:p>
          <a:p>
            <a:pPr marL="0" indent="0" algn="r" rtl="1">
              <a:buNone/>
            </a:pPr>
            <a:endParaRPr lang="en-US" sz="2400" dirty="0">
              <a:cs typeface="B Zar" panose="00000400000000000000" pitchFamily="2" charset="-78"/>
            </a:endParaRPr>
          </a:p>
        </p:txBody>
      </p:sp>
      <p:pic>
        <p:nvPicPr>
          <p:cNvPr id="13" name="Picture 2" descr="I:\نئو کلاسیک\13901106-133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 y="1943894"/>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388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chemeClr val="accent6">
              <a:lumMod val="40000"/>
              <a:lumOff val="60000"/>
            </a:schemeClr>
          </a:solidFill>
        </p:spPr>
        <p:txBody>
          <a:bodyPr/>
          <a:lstStyle/>
          <a:p>
            <a:pPr algn="ctr" rtl="1"/>
            <a:r>
              <a:rPr lang="fa-IR" b="1" dirty="0" smtClean="0"/>
              <a:t>نظریه </a:t>
            </a:r>
            <a:r>
              <a:rPr lang="fa-IR" b="1" dirty="0"/>
              <a:t>شخصیت </a:t>
            </a:r>
            <a:r>
              <a:rPr lang="fa-IR" b="1" dirty="0" smtClean="0"/>
              <a:t>بالغ و نابالغ آرجریس</a:t>
            </a:r>
            <a:r>
              <a:rPr lang="fa-IR" dirty="0" smtClean="0"/>
              <a:t> </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000" dirty="0">
                <a:cs typeface="B Zar" panose="00000400000000000000" pitchFamily="2" charset="-78"/>
              </a:rPr>
              <a:t>طبق این نظریه، فرد با ویژگی هاي بلوغ وارد سازمان می شود و باعدم بلوغ با او رفتار می شود. در سازمان افق دید محدود ، روشهاي کار محدود ، علایق سطحی و دائم در کنترل است که مانند دوران کودکی در سازمان با انسان بلوغ رفتار می شود . در نتیجه، تعارضی بین شخصیت فرد و برخوردها و انتظارات سازمان بوجود می آید.</a:t>
            </a:r>
          </a:p>
          <a:p>
            <a:pPr marL="0" indent="0" algn="just" rtl="1">
              <a:buNone/>
            </a:pPr>
            <a:r>
              <a:rPr lang="fa-IR" sz="2400" dirty="0">
                <a:cs typeface="B Zar" panose="00000400000000000000" pitchFamily="2" charset="-78"/>
              </a:rPr>
              <a:t/>
            </a:r>
            <a:br>
              <a:rPr lang="fa-IR" sz="2400" dirty="0">
                <a:cs typeface="B Zar" panose="00000400000000000000" pitchFamily="2" charset="-78"/>
              </a:rPr>
            </a:br>
            <a:endParaRPr lang="en-US" sz="2400"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018156" y="2914523"/>
            <a:ext cx="7661910" cy="3412490"/>
          </a:xfrm>
          <a:prstGeom prst="rect">
            <a:avLst/>
          </a:prstGeom>
        </p:spPr>
      </p:pic>
    </p:spTree>
    <p:extLst>
      <p:ext uri="{BB962C8B-B14F-4D97-AF65-F5344CB8AC3E}">
        <p14:creationId xmlns:p14="http://schemas.microsoft.com/office/powerpoint/2010/main" val="3916529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نظریه های سیستمی</a:t>
            </a:r>
            <a:endParaRPr lang="en-US" sz="4400" b="1" dirty="0"/>
          </a:p>
        </p:txBody>
      </p:sp>
    </p:spTree>
    <p:extLst>
      <p:ext uri="{BB962C8B-B14F-4D97-AF65-F5344CB8AC3E}">
        <p14:creationId xmlns:p14="http://schemas.microsoft.com/office/powerpoint/2010/main" val="1433359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a:r>
              <a:rPr lang="fa-IR" b="1" dirty="0" smtClean="0">
                <a:cs typeface="B Zar" panose="00000400000000000000" pitchFamily="2" charset="-78"/>
              </a:rPr>
              <a:t>دیدگاه سیستمی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a:bodyPr>
          <a:lstStyle/>
          <a:p>
            <a:pPr algn="r" rtl="1"/>
            <a:r>
              <a:rPr lang="fa-IR" b="1" dirty="0">
                <a:cs typeface="B Zar" panose="00000400000000000000" pitchFamily="2" charset="-78"/>
              </a:rPr>
              <a:t>بارنارد و نخستین دیدگاه </a:t>
            </a:r>
            <a:r>
              <a:rPr lang="fa-IR" b="1" dirty="0" smtClean="0">
                <a:cs typeface="B Zar" panose="00000400000000000000" pitchFamily="2" charset="-78"/>
              </a:rPr>
              <a:t>سیستمی</a:t>
            </a:r>
          </a:p>
          <a:p>
            <a:pPr algn="just" rtl="1"/>
            <a:r>
              <a:rPr lang="fa-IR" dirty="0" smtClean="0">
                <a:cs typeface="B Zar" panose="00000400000000000000" pitchFamily="2" charset="-78"/>
              </a:rPr>
              <a:t>چستر </a:t>
            </a:r>
            <a:r>
              <a:rPr lang="fa-IR" dirty="0">
                <a:cs typeface="B Zar" panose="00000400000000000000" pitchFamily="2" charset="-78"/>
              </a:rPr>
              <a:t>بارنارد در 1886در ایالت ماساچوست چشم به جهان گشود. بارنارد به عنوان پلی بین </a:t>
            </a:r>
            <a:r>
              <a:rPr lang="fa-IR" dirty="0" smtClean="0">
                <a:cs typeface="B Zar" panose="00000400000000000000" pitchFamily="2" charset="-78"/>
              </a:rPr>
              <a:t>کلاسیک های </a:t>
            </a:r>
            <a:r>
              <a:rPr lang="fa-IR" dirty="0">
                <a:cs typeface="B Zar" panose="00000400000000000000" pitchFamily="2" charset="-78"/>
              </a:rPr>
              <a:t>قبل از خودش و رفتارگرایان بعد از خودش عمل کرد. کتاب وظایف مدیر اجرایی و به </a:t>
            </a:r>
            <a:r>
              <a:rPr lang="fa-IR" dirty="0" smtClean="0">
                <a:cs typeface="B Zar" panose="00000400000000000000" pitchFamily="2" charset="-78"/>
              </a:rPr>
              <a:t>عنوان یکی </a:t>
            </a:r>
            <a:r>
              <a:rPr lang="fa-IR" dirty="0">
                <a:cs typeface="B Zar" panose="00000400000000000000" pitchFamily="2" charset="-78"/>
              </a:rPr>
              <a:t>از کتاب های کلاسیک مدیریت به طور گسترده ای مورد استفاده قرار می گیرد. این </a:t>
            </a:r>
            <a:r>
              <a:rPr lang="fa-IR" dirty="0" smtClean="0">
                <a:cs typeface="B Zar" panose="00000400000000000000" pitchFamily="2" charset="-78"/>
              </a:rPr>
              <a:t>کتاب منبعی </a:t>
            </a:r>
            <a:r>
              <a:rPr lang="fa-IR" dirty="0">
                <a:cs typeface="B Zar" panose="00000400000000000000" pitchFamily="2" charset="-78"/>
              </a:rPr>
              <a:t>غنی است که به ما در مورد درک بهتر از سازمان و مدیریت کمک می کند</a:t>
            </a:r>
            <a:r>
              <a:rPr lang="fa-IR" dirty="0" smtClean="0">
                <a:cs typeface="B Zar" panose="00000400000000000000" pitchFamily="2" charset="-78"/>
              </a:rPr>
              <a:t>.</a:t>
            </a:r>
          </a:p>
          <a:p>
            <a:pPr algn="just" rtl="1"/>
            <a:endParaRPr lang="fa-IR" dirty="0" smtClean="0">
              <a:cs typeface="B Zar" panose="00000400000000000000" pitchFamily="2" charset="-78"/>
            </a:endParaRPr>
          </a:p>
          <a:p>
            <a:pPr marL="0" indent="0" algn="just" rtl="1">
              <a:buNone/>
            </a:pPr>
            <a:r>
              <a:rPr lang="fa-IR" b="1" dirty="0" smtClean="0">
                <a:solidFill>
                  <a:srgbClr val="FF0000"/>
                </a:solidFill>
                <a:cs typeface="B Zar" panose="00000400000000000000" pitchFamily="2" charset="-78"/>
              </a:rPr>
              <a:t>نخستین </a:t>
            </a:r>
            <a:r>
              <a:rPr lang="fa-IR" b="1" dirty="0">
                <a:solidFill>
                  <a:srgbClr val="FF0000"/>
                </a:solidFill>
                <a:cs typeface="B Zar" panose="00000400000000000000" pitchFamily="2" charset="-78"/>
              </a:rPr>
              <a:t>دیدگاه </a:t>
            </a:r>
            <a:r>
              <a:rPr lang="fa-IR" b="1" dirty="0" smtClean="0">
                <a:solidFill>
                  <a:srgbClr val="FF0000"/>
                </a:solidFill>
                <a:cs typeface="B Zar" panose="00000400000000000000" pitchFamily="2" charset="-78"/>
              </a:rPr>
              <a:t>سیستمی:</a:t>
            </a:r>
          </a:p>
          <a:p>
            <a:pPr algn="just" rtl="1"/>
            <a:r>
              <a:rPr lang="fa-IR" dirty="0" smtClean="0">
                <a:cs typeface="B Zar" panose="00000400000000000000" pitchFamily="2" charset="-78"/>
              </a:rPr>
              <a:t>بارنارد </a:t>
            </a:r>
            <a:r>
              <a:rPr lang="fa-IR" dirty="0">
                <a:cs typeface="B Zar" panose="00000400000000000000" pitchFamily="2" charset="-78"/>
              </a:rPr>
              <a:t>در کتابش سازمان ها را به منزله مجموعه ای از خرده سیستم های همکاری در نظر می </a:t>
            </a:r>
            <a:r>
              <a:rPr lang="fa-IR" dirty="0" smtClean="0">
                <a:cs typeface="B Zar" panose="00000400000000000000" pitchFamily="2" charset="-78"/>
              </a:rPr>
              <a:t>گیرد، یعنی </a:t>
            </a:r>
            <a:r>
              <a:rPr lang="fa-IR" dirty="0">
                <a:cs typeface="B Zar" panose="00000400000000000000" pitchFamily="2" charset="-78"/>
              </a:rPr>
              <a:t>سازمان مجموعه ی پیچیده ای از خرده سیستم های اجتماعی، شخصی، زیستی و </a:t>
            </a:r>
            <a:r>
              <a:rPr lang="fa-IR" dirty="0" smtClean="0">
                <a:cs typeface="B Zar" panose="00000400000000000000" pitchFamily="2" charset="-78"/>
              </a:rPr>
              <a:t>فیزیکی است </a:t>
            </a:r>
            <a:r>
              <a:rPr lang="fa-IR" dirty="0">
                <a:cs typeface="B Zar" panose="00000400000000000000" pitchFamily="2" charset="-78"/>
              </a:rPr>
              <a:t>که در یک ارتباط منظم و خاص ، نتایج فعالیت آن ها برای دستیابی به حداقل یک هدف </a:t>
            </a:r>
            <a:r>
              <a:rPr lang="fa-IR" dirty="0" smtClean="0">
                <a:cs typeface="B Zar" panose="00000400000000000000" pitchFamily="2" charset="-78"/>
              </a:rPr>
              <a:t>معین با </a:t>
            </a:r>
            <a:r>
              <a:rPr lang="fa-IR" dirty="0">
                <a:cs typeface="B Zar" panose="00000400000000000000" pitchFamily="2" charset="-78"/>
              </a:rPr>
              <a:t>هم تلفیق می </a:t>
            </a:r>
            <a:r>
              <a:rPr lang="fa-IR" dirty="0" smtClean="0">
                <a:cs typeface="B Zar" panose="00000400000000000000" pitchFamily="2" charset="-78"/>
              </a:rPr>
              <a:t>شود.</a:t>
            </a:r>
          </a:p>
          <a:p>
            <a:pPr algn="just" rtl="1"/>
            <a:endParaRPr lang="en-US" dirty="0">
              <a:cs typeface="B Zar" panose="00000400000000000000" pitchFamily="2" charset="-78"/>
            </a:endParaRPr>
          </a:p>
        </p:txBody>
      </p:sp>
    </p:spTree>
    <p:extLst>
      <p:ext uri="{BB962C8B-B14F-4D97-AF65-F5344CB8AC3E}">
        <p14:creationId xmlns:p14="http://schemas.microsoft.com/office/powerpoint/2010/main" val="2641645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40000"/>
              <a:lumOff val="60000"/>
            </a:schemeClr>
          </a:solidFill>
        </p:spPr>
        <p:txBody>
          <a:bodyPr/>
          <a:lstStyle/>
          <a:p>
            <a:pPr algn="ctr"/>
            <a:r>
              <a:rPr lang="fa-IR" b="1" dirty="0" smtClean="0">
                <a:cs typeface="B Zar" panose="00000400000000000000" pitchFamily="2" charset="-78"/>
              </a:rPr>
              <a:t>دیدگاه سیستمی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ctr" rtl="1">
              <a:buNone/>
            </a:pPr>
            <a:r>
              <a:rPr lang="fa-IR" b="1" dirty="0">
                <a:cs typeface="B Zar" panose="00000400000000000000" pitchFamily="2" charset="-78"/>
              </a:rPr>
              <a:t>برتالانفی و تئوری عمومی سیستم </a:t>
            </a:r>
            <a:r>
              <a:rPr lang="fa-IR" b="1" dirty="0" smtClean="0">
                <a:cs typeface="B Zar" panose="00000400000000000000" pitchFamily="2" charset="-78"/>
              </a:rPr>
              <a:t>ها</a:t>
            </a:r>
          </a:p>
          <a:p>
            <a:pPr marL="0" indent="0" algn="just" rtl="1">
              <a:buNone/>
            </a:pPr>
            <a:r>
              <a:rPr lang="fa-IR" b="1" dirty="0">
                <a:cs typeface="B Zar" panose="00000400000000000000" pitchFamily="2" charset="-78"/>
              </a:rPr>
              <a:t/>
            </a:r>
            <a:br>
              <a:rPr lang="fa-IR" b="1" dirty="0">
                <a:cs typeface="B Zar" panose="00000400000000000000" pitchFamily="2" charset="-78"/>
              </a:rPr>
            </a:br>
            <a:r>
              <a:rPr lang="fa-IR" dirty="0">
                <a:cs typeface="B Zar" panose="00000400000000000000" pitchFamily="2" charset="-78"/>
              </a:rPr>
              <a:t>لودویگ ون برتالانفی در سال 1901در روستای آتزگرسدورف نزدیک شهر وین متولد </a:t>
            </a:r>
            <a:r>
              <a:rPr lang="fa-IR" dirty="0" smtClean="0">
                <a:cs typeface="B Zar" panose="00000400000000000000" pitchFamily="2" charset="-78"/>
              </a:rPr>
              <a:t>شد.</a:t>
            </a:r>
          </a:p>
          <a:p>
            <a:pPr marL="0" indent="0" algn="just" rtl="1">
              <a:buNone/>
            </a:pPr>
            <a:r>
              <a:rPr lang="fa-IR" dirty="0" smtClean="0">
                <a:cs typeface="B Zar" panose="00000400000000000000" pitchFamily="2" charset="-78"/>
              </a:rPr>
              <a:t>برتالانفی </a:t>
            </a:r>
            <a:r>
              <a:rPr lang="fa-IR" dirty="0">
                <a:cs typeface="B Zar" panose="00000400000000000000" pitchFamily="2" charset="-78"/>
              </a:rPr>
              <a:t>در مطالعات و تحقیقات بر روی ارگانیزم ها متوجه شد که اکثر قوانین جاری بر </a:t>
            </a:r>
            <a:r>
              <a:rPr lang="fa-IR" dirty="0" smtClean="0">
                <a:cs typeface="B Zar" panose="00000400000000000000" pitchFamily="2" charset="-78"/>
              </a:rPr>
              <a:t>رفتار</a:t>
            </a:r>
          </a:p>
          <a:p>
            <a:pPr marL="0" indent="0" algn="just" rtl="1">
              <a:buNone/>
            </a:pPr>
            <a:r>
              <a:rPr lang="fa-IR" dirty="0" smtClean="0">
                <a:cs typeface="B Zar" panose="00000400000000000000" pitchFamily="2" charset="-78"/>
              </a:rPr>
              <a:t>ارگانیزم </a:t>
            </a:r>
            <a:r>
              <a:rPr lang="fa-IR" dirty="0">
                <a:cs typeface="B Zar" panose="00000400000000000000" pitchFamily="2" charset="-78"/>
              </a:rPr>
              <a:t>ها بر رفتار تمام نظام های زنده نیز صدق می کند، در حالی که قوانین و فرضیه</a:t>
            </a:r>
            <a:br>
              <a:rPr lang="fa-IR" dirty="0">
                <a:cs typeface="B Zar" panose="00000400000000000000" pitchFamily="2" charset="-78"/>
              </a:rPr>
            </a:br>
            <a:r>
              <a:rPr lang="fa-IR" dirty="0">
                <a:cs typeface="B Zar" panose="00000400000000000000" pitchFamily="2" charset="-78"/>
              </a:rPr>
              <a:t>های سنتی مکانیکی حتی در توضیح رفتار ارگانیزم زنده نیز عاجز است. </a:t>
            </a:r>
            <a:endParaRPr lang="fa-IR" dirty="0" smtClean="0">
              <a:cs typeface="B Zar" panose="00000400000000000000" pitchFamily="2" charset="-78"/>
            </a:endParaRPr>
          </a:p>
          <a:p>
            <a:pPr marL="0" indent="0" algn="just" rtl="1">
              <a:buNone/>
            </a:pPr>
            <a:endParaRPr lang="fa-IR" dirty="0" smtClean="0">
              <a:cs typeface="B Zar" panose="00000400000000000000" pitchFamily="2" charset="-78"/>
            </a:endParaRPr>
          </a:p>
          <a:p>
            <a:pPr marL="0" indent="0" algn="just" rtl="1">
              <a:buNone/>
            </a:pPr>
            <a:r>
              <a:rPr lang="fa-IR" dirty="0" smtClean="0">
                <a:cs typeface="B Zar" panose="00000400000000000000" pitchFamily="2" charset="-78"/>
              </a:rPr>
              <a:t>برتالانفی نارضایتی خود </a:t>
            </a:r>
            <a:r>
              <a:rPr lang="fa-IR" dirty="0">
                <a:cs typeface="B Zar" panose="00000400000000000000" pitchFamily="2" charset="-78"/>
              </a:rPr>
              <a:t>را از روش های شناخت مکانیکی چنین بیان می دارد: </a:t>
            </a:r>
            <a:r>
              <a:rPr lang="fa-IR" dirty="0" smtClean="0">
                <a:cs typeface="B Zar" panose="00000400000000000000" pitchFamily="2" charset="-78"/>
              </a:rPr>
              <a:t>روش </a:t>
            </a:r>
            <a:r>
              <a:rPr lang="fa-IR" dirty="0">
                <a:cs typeface="B Zar" panose="00000400000000000000" pitchFamily="2" charset="-78"/>
              </a:rPr>
              <a:t>شناخت مکانیکی به </a:t>
            </a:r>
            <a:r>
              <a:rPr lang="fa-IR" dirty="0" smtClean="0">
                <a:cs typeface="B Zar" panose="00000400000000000000" pitchFamily="2" charset="-78"/>
              </a:rPr>
              <a:t>ما در </a:t>
            </a:r>
            <a:r>
              <a:rPr lang="fa-IR" dirty="0">
                <a:cs typeface="B Zar" panose="00000400000000000000" pitchFamily="2" charset="-78"/>
              </a:rPr>
              <a:t>شناخت خواص مخصوص ارگانیزم ها، شناخت سازمان و فرایندهای ارگانیکی بین </a:t>
            </a:r>
            <a:r>
              <a:rPr lang="fa-IR" dirty="0" smtClean="0">
                <a:cs typeface="B Zar" panose="00000400000000000000" pitchFamily="2" charset="-78"/>
              </a:rPr>
              <a:t>آنها، شناخت </a:t>
            </a:r>
            <a:r>
              <a:rPr lang="fa-IR" dirty="0">
                <a:cs typeface="B Zar" panose="00000400000000000000" pitchFamily="2" charset="-78"/>
              </a:rPr>
              <a:t>کلیت ارگانیک، شناخت مسائل مربوط به مبدا و هدف جویی ارگانیک و بالاخره </a:t>
            </a:r>
            <a:r>
              <a:rPr lang="fa-IR" dirty="0" smtClean="0">
                <a:cs typeface="B Zar" panose="00000400000000000000" pitchFamily="2" charset="-78"/>
              </a:rPr>
              <a:t>در شناخت </a:t>
            </a:r>
            <a:r>
              <a:rPr lang="fa-IR" dirty="0">
                <a:cs typeface="B Zar" panose="00000400000000000000" pitchFamily="2" charset="-78"/>
              </a:rPr>
              <a:t>ماهیت تاریخی ارگانیزم ها هیچ کمکی نمی کند. بنابراین ما باید موضع </a:t>
            </a:r>
            <a:r>
              <a:rPr lang="fa-IR" dirty="0" smtClean="0">
                <a:cs typeface="B Zar" panose="00000400000000000000" pitchFamily="2" charset="-78"/>
              </a:rPr>
              <a:t>جدیدی، مخالف </a:t>
            </a:r>
            <a:r>
              <a:rPr lang="fa-IR" dirty="0">
                <a:cs typeface="B Zar" panose="00000400000000000000" pitchFamily="2" charset="-78"/>
              </a:rPr>
              <a:t>با موضع مکانیکی ایجاد کنیم که کلیات ارگانیک را پایه قرار دهد. </a:t>
            </a:r>
            <a:endParaRPr lang="en-US" dirty="0">
              <a:cs typeface="B Zar" panose="00000400000000000000" pitchFamily="2" charset="-78"/>
            </a:endParaRPr>
          </a:p>
        </p:txBody>
      </p:sp>
    </p:spTree>
    <p:extLst>
      <p:ext uri="{BB962C8B-B14F-4D97-AF65-F5344CB8AC3E}">
        <p14:creationId xmlns:p14="http://schemas.microsoft.com/office/powerpoint/2010/main" val="2723206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chemeClr val="accent6">
              <a:lumMod val="40000"/>
              <a:lumOff val="60000"/>
            </a:schemeClr>
          </a:solidFill>
        </p:spPr>
        <p:txBody>
          <a:bodyPr/>
          <a:lstStyle/>
          <a:p>
            <a:pPr algn="ctr"/>
            <a:r>
              <a:rPr lang="fa-IR" b="1" dirty="0" smtClean="0">
                <a:cs typeface="B Zar" panose="00000400000000000000" pitchFamily="2" charset="-78"/>
              </a:rPr>
              <a:t>دیدگاه سیستمی</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just" rtl="1"/>
            <a:r>
              <a:rPr lang="fa-IR" dirty="0">
                <a:cs typeface="B Zar" panose="00000400000000000000" pitchFamily="2" charset="-78"/>
              </a:rPr>
              <a:t>نقش عمده دیگر برتالانفی در تئوری عمومی سیستم ها تمایزی است که او بین سیستم های </a:t>
            </a:r>
            <a:r>
              <a:rPr lang="fa-IR" dirty="0" smtClean="0">
                <a:cs typeface="B Zar" panose="00000400000000000000" pitchFamily="2" charset="-78"/>
              </a:rPr>
              <a:t>باز و </a:t>
            </a:r>
            <a:r>
              <a:rPr lang="fa-IR" dirty="0">
                <a:cs typeface="B Zar" panose="00000400000000000000" pitchFamily="2" charset="-78"/>
              </a:rPr>
              <a:t>بسته قائل شده است. </a:t>
            </a:r>
            <a:endParaRPr lang="fa-IR" dirty="0" smtClean="0">
              <a:cs typeface="B Zar" panose="00000400000000000000" pitchFamily="2" charset="-78"/>
            </a:endParaRPr>
          </a:p>
          <a:p>
            <a:pPr algn="just" rtl="1"/>
            <a:r>
              <a:rPr lang="fa-IR" dirty="0" smtClean="0">
                <a:cs typeface="B Zar" panose="00000400000000000000" pitchFamily="2" charset="-78"/>
              </a:rPr>
              <a:t>سیستم </a:t>
            </a:r>
            <a:r>
              <a:rPr lang="fa-IR" dirty="0">
                <a:cs typeface="B Zar" panose="00000400000000000000" pitchFamily="2" charset="-78"/>
              </a:rPr>
              <a:t>های مکانیکی و فیزیکی می توانند به عنوان سیستم های</a:t>
            </a:r>
            <a:br>
              <a:rPr lang="fa-IR" dirty="0">
                <a:cs typeface="B Zar" panose="00000400000000000000" pitchFamily="2" charset="-78"/>
              </a:rPr>
            </a:br>
            <a:r>
              <a:rPr lang="fa-IR" dirty="0">
                <a:cs typeface="B Zar" panose="00000400000000000000" pitchFamily="2" charset="-78"/>
              </a:rPr>
              <a:t>بسته در ارتباط با محیطشان در نظر گرفته شوند.</a:t>
            </a:r>
            <a:br>
              <a:rPr lang="fa-IR" dirty="0">
                <a:cs typeface="B Zar" panose="00000400000000000000" pitchFamily="2" charset="-78"/>
              </a:rPr>
            </a:br>
            <a:r>
              <a:rPr lang="fa-IR" dirty="0">
                <a:cs typeface="B Zar" panose="00000400000000000000" pitchFamily="2" charset="-78"/>
              </a:rPr>
              <a:t>سازمان می تواند بر اساس یک مدل سیستم باز عمومی مثل شکل زیر در نظر گرفته </a:t>
            </a:r>
            <a:r>
              <a:rPr lang="fa-IR" dirty="0" smtClean="0">
                <a:cs typeface="B Zar" panose="00000400000000000000" pitchFamily="2" charset="-78"/>
              </a:rPr>
              <a:t>شود.</a:t>
            </a:r>
          </a:p>
          <a:p>
            <a:pPr algn="just" rtl="1"/>
            <a:r>
              <a:rPr lang="fa-IR" dirty="0">
                <a:cs typeface="B Zar" panose="00000400000000000000" pitchFamily="2" charset="-78"/>
              </a:rPr>
              <a:t/>
            </a:r>
            <a:br>
              <a:rPr lang="fa-IR" dirty="0">
                <a:cs typeface="B Zar" panose="00000400000000000000" pitchFamily="2" charset="-78"/>
              </a:rPr>
            </a:br>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993136" y="4332161"/>
            <a:ext cx="5638800" cy="2162175"/>
          </a:xfrm>
          <a:prstGeom prst="rect">
            <a:avLst/>
          </a:prstGeom>
        </p:spPr>
      </p:pic>
    </p:spTree>
    <p:extLst>
      <p:ext uri="{BB962C8B-B14F-4D97-AF65-F5344CB8AC3E}">
        <p14:creationId xmlns:p14="http://schemas.microsoft.com/office/powerpoint/2010/main" val="963066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just" rtl="1">
              <a:buNone/>
            </a:pPr>
            <a:r>
              <a:rPr lang="fa-IR" dirty="0">
                <a:cs typeface="B Zar" panose="00000400000000000000" pitchFamily="2" charset="-78"/>
              </a:rPr>
              <a:t>خصوصیات کلیدی چندی برای سیستم های سازمانی وجود دارد. آنها به مانند سیستم </a:t>
            </a:r>
            <a:r>
              <a:rPr lang="fa-IR" dirty="0" smtClean="0">
                <a:cs typeface="B Zar" panose="00000400000000000000" pitchFamily="2" charset="-78"/>
              </a:rPr>
              <a:t>های فیزیکی </a:t>
            </a:r>
            <a:r>
              <a:rPr lang="fa-IR" dirty="0">
                <a:cs typeface="B Zar" panose="00000400000000000000" pitchFamily="2" charset="-78"/>
              </a:rPr>
              <a:t>یا بیولوژیکی طبیعی نیستند بلکه </a:t>
            </a:r>
            <a:r>
              <a:rPr lang="fa-IR" dirty="0">
                <a:solidFill>
                  <a:srgbClr val="FF0000"/>
                </a:solidFill>
                <a:cs typeface="B Zar" panose="00000400000000000000" pitchFamily="2" charset="-78"/>
              </a:rPr>
              <a:t>ساختگی اند</a:t>
            </a:r>
            <a:r>
              <a:rPr lang="fa-IR" dirty="0">
                <a:cs typeface="B Zar" panose="00000400000000000000" pitchFamily="2" charset="-78"/>
              </a:rPr>
              <a:t>. </a:t>
            </a:r>
            <a:r>
              <a:rPr lang="fa-IR" dirty="0" smtClean="0">
                <a:cs typeface="B Zar" panose="00000400000000000000" pitchFamily="2" charset="-78"/>
              </a:rPr>
              <a:t>عموماً </a:t>
            </a:r>
            <a:r>
              <a:rPr lang="fa-IR" dirty="0">
                <a:cs typeface="B Zar" panose="00000400000000000000" pitchFamily="2" charset="-78"/>
              </a:rPr>
              <a:t>یک سیستم از خرده </a:t>
            </a:r>
            <a:r>
              <a:rPr lang="fa-IR" dirty="0" smtClean="0">
                <a:cs typeface="B Zar" panose="00000400000000000000" pitchFamily="2" charset="-78"/>
              </a:rPr>
              <a:t>سیستم های </a:t>
            </a:r>
            <a:r>
              <a:rPr lang="fa-IR" dirty="0">
                <a:cs typeface="B Zar" panose="00000400000000000000" pitchFamily="2" charset="-78"/>
              </a:rPr>
              <a:t>با نظم کمتر تشکیل شده، همچنین خودش به عنوان قسمتی از یک ابر </a:t>
            </a:r>
            <a:r>
              <a:rPr lang="fa-IR" dirty="0" smtClean="0">
                <a:cs typeface="B Zar" panose="00000400000000000000" pitchFamily="2" charset="-78"/>
              </a:rPr>
              <a:t>سیستم محسوب </a:t>
            </a:r>
            <a:r>
              <a:rPr lang="fa-IR" dirty="0">
                <a:cs typeface="B Zar" panose="00000400000000000000" pitchFamily="2" charset="-78"/>
              </a:rPr>
              <a:t>می شود</a:t>
            </a:r>
            <a:r>
              <a:rPr lang="fa-IR" dirty="0" smtClean="0">
                <a:cs typeface="B Zar" panose="00000400000000000000" pitchFamily="2" charset="-78"/>
              </a:rPr>
              <a:t>.</a:t>
            </a:r>
          </a:p>
          <a:p>
            <a:pPr marL="0" indent="0" algn="just" rtl="1">
              <a:buNone/>
            </a:pPr>
            <a:endParaRPr lang="fa-IR" dirty="0" smtClean="0">
              <a:cs typeface="B Zar" panose="00000400000000000000" pitchFamily="2" charset="-78"/>
            </a:endParaRPr>
          </a:p>
          <a:p>
            <a:pPr marL="0" indent="0" algn="just" rtl="1">
              <a:buNone/>
            </a:pPr>
            <a:r>
              <a:rPr lang="fa-IR" dirty="0" smtClean="0">
                <a:cs typeface="B Zar" panose="00000400000000000000" pitchFamily="2" charset="-78"/>
              </a:rPr>
              <a:t>سلسله </a:t>
            </a:r>
            <a:r>
              <a:rPr lang="fa-IR" dirty="0">
                <a:cs typeface="B Zar" panose="00000400000000000000" pitchFamily="2" charset="-78"/>
              </a:rPr>
              <a:t>مراتبی از سیستم ها وجود دارد. در سیستم های بیولوژیکی و اجتماعی باز آنتروپی </a:t>
            </a:r>
            <a:r>
              <a:rPr lang="fa-IR" dirty="0" smtClean="0">
                <a:cs typeface="B Zar" panose="00000400000000000000" pitchFamily="2" charset="-78"/>
              </a:rPr>
              <a:t>می تواند </a:t>
            </a:r>
            <a:r>
              <a:rPr lang="fa-IR" dirty="0">
                <a:cs typeface="B Zar" panose="00000400000000000000" pitchFamily="2" charset="-78"/>
              </a:rPr>
              <a:t>متوقف شده، حتی تبدیل به آنتروپی منفی نیز شود. مفهوم حالت ثبات به طور </a:t>
            </a:r>
            <a:r>
              <a:rPr lang="fa-IR" dirty="0" smtClean="0">
                <a:cs typeface="B Zar" panose="00000400000000000000" pitchFamily="2" charset="-78"/>
              </a:rPr>
              <a:t>نزدیکی به </a:t>
            </a:r>
            <a:r>
              <a:rPr lang="fa-IR" dirty="0">
                <a:cs typeface="B Zar" panose="00000400000000000000" pitchFamily="2" charset="-78"/>
              </a:rPr>
              <a:t>آنتروپی منفی مرتبط است. سازمان قادر به انطباق با تغییرات در محیطش وحفظ </a:t>
            </a:r>
            <a:r>
              <a:rPr lang="fa-IR" dirty="0" smtClean="0">
                <a:cs typeface="B Zar" panose="00000400000000000000" pitchFamily="2" charset="-78"/>
              </a:rPr>
              <a:t>تعادل پویای </a:t>
            </a:r>
            <a:r>
              <a:rPr lang="fa-IR" dirty="0">
                <a:cs typeface="B Zar" panose="00000400000000000000" pitchFamily="2" charset="-78"/>
              </a:rPr>
              <a:t>دائمی است</a:t>
            </a:r>
            <a:r>
              <a:rPr lang="fa-IR" dirty="0" smtClean="0">
                <a:cs typeface="B Zar" panose="00000400000000000000" pitchFamily="2" charset="-78"/>
              </a:rPr>
              <a:t>.</a:t>
            </a:r>
          </a:p>
          <a:p>
            <a:pPr marL="0" indent="0" algn="r" rtl="1">
              <a:buNone/>
            </a:pPr>
            <a:endParaRPr lang="fa-IR" dirty="0">
              <a:cs typeface="B Zar" panose="00000400000000000000" pitchFamily="2" charset="-78"/>
            </a:endParaRPr>
          </a:p>
          <a:p>
            <a:pPr algn="r" rtl="1">
              <a:buFont typeface="Wingdings" panose="05000000000000000000" pitchFamily="2" charset="2"/>
              <a:buChar char="q"/>
            </a:pPr>
            <a:r>
              <a:rPr lang="fa-IR" dirty="0" smtClean="0">
                <a:cs typeface="B Zar" panose="00000400000000000000" pitchFamily="2" charset="-78"/>
              </a:rPr>
              <a:t>مفهوم </a:t>
            </a:r>
            <a:r>
              <a:rPr lang="fa-IR" dirty="0">
                <a:cs typeface="B Zar" panose="00000400000000000000" pitchFamily="2" charset="-78"/>
              </a:rPr>
              <a:t>بازخور برای درک اینکه چطور یک سیستم وضعیت ثبات را حفظ می </a:t>
            </a:r>
            <a:r>
              <a:rPr lang="fa-IR" dirty="0" smtClean="0">
                <a:cs typeface="B Zar" panose="00000400000000000000" pitchFamily="2" charset="-78"/>
              </a:rPr>
              <a:t>کند مهم است.</a:t>
            </a:r>
            <a:r>
              <a:rPr lang="fa-IR" dirty="0">
                <a:cs typeface="B Zar" panose="00000400000000000000" pitchFamily="2" charset="-78"/>
              </a:rPr>
              <a:t/>
            </a:r>
            <a:br>
              <a:rPr lang="fa-IR" dirty="0">
                <a:cs typeface="B Zar" panose="00000400000000000000" pitchFamily="2" charset="-78"/>
              </a:rPr>
            </a:br>
            <a:endParaRPr lang="en-US" dirty="0">
              <a:cs typeface="B Zar" panose="00000400000000000000" pitchFamily="2" charset="-78"/>
            </a:endParaRPr>
          </a:p>
        </p:txBody>
      </p:sp>
      <p:sp>
        <p:nvSpPr>
          <p:cNvPr id="5" name="Title 1"/>
          <p:cNvSpPr>
            <a:spLocks noGrp="1"/>
          </p:cNvSpPr>
          <p:nvPr>
            <p:ph type="title"/>
          </p:nvPr>
        </p:nvSpPr>
        <p:spPr>
          <a:xfrm>
            <a:off x="2152650" y="365127"/>
            <a:ext cx="7886700" cy="1325563"/>
          </a:xfrm>
          <a:solidFill>
            <a:schemeClr val="accent6">
              <a:lumMod val="40000"/>
              <a:lumOff val="60000"/>
            </a:schemeClr>
          </a:solidFill>
        </p:spPr>
        <p:txBody>
          <a:bodyPr/>
          <a:lstStyle/>
          <a:p>
            <a:pPr algn="ctr"/>
            <a:r>
              <a:rPr lang="fa-IR" b="1" dirty="0" smtClean="0">
                <a:cs typeface="B Zar" panose="00000400000000000000" pitchFamily="2" charset="-78"/>
              </a:rPr>
              <a:t>دیدگاه سیستمی</a:t>
            </a:r>
            <a:endParaRPr lang="en-US" b="1" dirty="0">
              <a:cs typeface="B Zar" panose="00000400000000000000" pitchFamily="2" charset="-78"/>
            </a:endParaRPr>
          </a:p>
        </p:txBody>
      </p:sp>
    </p:spTree>
    <p:extLst>
      <p:ext uri="{BB962C8B-B14F-4D97-AF65-F5344CB8AC3E}">
        <p14:creationId xmlns:p14="http://schemas.microsoft.com/office/powerpoint/2010/main" val="1597024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منابع سازمان</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smtClean="0">
                <a:cs typeface="B Mitra" panose="00000400000000000000" pitchFamily="2" charset="-78"/>
              </a:rPr>
              <a:t>به‌صورت </a:t>
            </a:r>
            <a:r>
              <a:rPr lang="fa-IR" dirty="0">
                <a:cs typeface="B Mitra" panose="00000400000000000000" pitchFamily="2" charset="-78"/>
              </a:rPr>
              <a:t>کلی در سازمان‌ها شش دسته منابع وجود دارد که عبارت‌اند از:</a:t>
            </a:r>
            <a:endParaRPr lang="en-US" dirty="0">
              <a:cs typeface="B Mitra" panose="00000400000000000000" pitchFamily="2" charset="-78"/>
            </a:endParaRPr>
          </a:p>
          <a:p>
            <a:pPr marL="0" indent="0" algn="just" rtl="1">
              <a:buNone/>
            </a:pPr>
            <a:r>
              <a:rPr lang="fa-IR" b="1" dirty="0">
                <a:cs typeface="B Mitra" panose="00000400000000000000" pitchFamily="2" charset="-78"/>
              </a:rPr>
              <a:t>1ـ منابع </a:t>
            </a:r>
            <a:r>
              <a:rPr lang="fa-IR" b="1" dirty="0" smtClean="0">
                <a:cs typeface="B Mitra" panose="00000400000000000000" pitchFamily="2" charset="-78"/>
              </a:rPr>
              <a:t>انسانی: </a:t>
            </a:r>
            <a:r>
              <a:rPr lang="fa-IR" dirty="0" smtClean="0">
                <a:cs typeface="B Mitra" panose="00000400000000000000" pitchFamily="2" charset="-78"/>
              </a:rPr>
              <a:t>کلیه </a:t>
            </a:r>
            <a:r>
              <a:rPr lang="fa-IR" dirty="0">
                <a:cs typeface="B Mitra" panose="00000400000000000000" pitchFamily="2" charset="-78"/>
              </a:rPr>
              <a:t>افرادی که در یک سازمان انجام‌وظیفه می‌کنند، نیروها یا منابع انسانی آن سازمان نامیده می‌شوند. این نیروها اصلی‌ترین و گران‌بهاترین سرمایه سازمان محسوب می‌شوند. </a:t>
            </a:r>
            <a:endParaRPr lang="en-US" dirty="0">
              <a:cs typeface="B Mitra" panose="00000400000000000000" pitchFamily="2" charset="-78"/>
            </a:endParaRPr>
          </a:p>
          <a:p>
            <a:pPr marL="0" indent="0" algn="just" rtl="1">
              <a:buNone/>
            </a:pPr>
            <a:r>
              <a:rPr lang="fa-IR" b="1" dirty="0">
                <a:cs typeface="B Mitra" panose="00000400000000000000" pitchFamily="2" charset="-78"/>
              </a:rPr>
              <a:t>2ـ منابع مادی </a:t>
            </a:r>
            <a:endParaRPr lang="en-US" dirty="0">
              <a:cs typeface="B Mitra" panose="00000400000000000000" pitchFamily="2" charset="-78"/>
            </a:endParaRPr>
          </a:p>
          <a:p>
            <a:pPr marL="0" indent="0" algn="just" rtl="1">
              <a:buNone/>
            </a:pPr>
            <a:r>
              <a:rPr lang="fa-IR" b="1" dirty="0">
                <a:cs typeface="B Mitra" panose="00000400000000000000" pitchFamily="2" charset="-78"/>
              </a:rPr>
              <a:t>3ـ منابع </a:t>
            </a:r>
            <a:r>
              <a:rPr lang="fa-IR" b="1" dirty="0" smtClean="0">
                <a:cs typeface="B Mitra" panose="00000400000000000000" pitchFamily="2" charset="-78"/>
              </a:rPr>
              <a:t>مالی: </a:t>
            </a:r>
            <a:r>
              <a:rPr lang="fa-IR" dirty="0" smtClean="0">
                <a:cs typeface="B Mitra" panose="00000400000000000000" pitchFamily="2" charset="-78"/>
              </a:rPr>
              <a:t>اگر </a:t>
            </a:r>
            <a:r>
              <a:rPr lang="fa-IR" dirty="0">
                <a:cs typeface="B Mitra" panose="00000400000000000000" pitchFamily="2" charset="-78"/>
              </a:rPr>
              <a:t>سازمان را به‌مانند یک ماشین فرض کنیم، منابع مالی نقش مواد سوختی(بنزین و...) را ایفا می‌کند. بنابراین هر سازمان برای به حرکت آمدن نیاز به منابع مالی دارد و این منابع انرژی‌دهنده و روشن‌کنندۀ موتور سازمان است.</a:t>
            </a:r>
            <a:r>
              <a:rPr lang="fa-IR" b="1" dirty="0">
                <a:cs typeface="B Mitra" panose="00000400000000000000" pitchFamily="2" charset="-78"/>
              </a:rPr>
              <a:t> </a:t>
            </a:r>
            <a:endParaRPr lang="en-US" dirty="0">
              <a:cs typeface="B Mitra" panose="00000400000000000000" pitchFamily="2" charset="-78"/>
            </a:endParaRPr>
          </a:p>
          <a:p>
            <a:pPr marL="0" indent="0" algn="just" rtl="1">
              <a:buNone/>
            </a:pPr>
            <a:r>
              <a:rPr lang="fa-IR" b="1" dirty="0">
                <a:cs typeface="B Mitra" panose="00000400000000000000" pitchFamily="2" charset="-78"/>
              </a:rPr>
              <a:t>4ـ منابع </a:t>
            </a:r>
            <a:r>
              <a:rPr lang="fa-IR" b="1" dirty="0" smtClean="0">
                <a:cs typeface="B Mitra" panose="00000400000000000000" pitchFamily="2" charset="-78"/>
              </a:rPr>
              <a:t>تسهیلاتی:</a:t>
            </a:r>
            <a:r>
              <a:rPr lang="fa-IR" dirty="0" smtClean="0">
                <a:cs typeface="B Mitra" panose="00000400000000000000" pitchFamily="2" charset="-78"/>
              </a:rPr>
              <a:t>توجه </a:t>
            </a:r>
            <a:r>
              <a:rPr lang="fa-IR" dirty="0">
                <a:cs typeface="B Mitra" panose="00000400000000000000" pitchFamily="2" charset="-78"/>
              </a:rPr>
              <a:t>به خواسته‌های درون و برون‌سازمانی کارکنان را منابع تسهیلاتی گویند. هر سازمان باید به این بخش مهم از منابع توجه لازم را معطوف دارد.</a:t>
            </a:r>
            <a:r>
              <a:rPr lang="fa-IR" b="1" dirty="0">
                <a:cs typeface="B Mitra" panose="00000400000000000000" pitchFamily="2" charset="-78"/>
              </a:rPr>
              <a:t> </a:t>
            </a:r>
            <a:endParaRPr lang="en-US" dirty="0">
              <a:cs typeface="B Mitra" panose="00000400000000000000" pitchFamily="2" charset="-78"/>
            </a:endParaRPr>
          </a:p>
          <a:p>
            <a:pPr marL="0" indent="0" algn="just" rtl="1">
              <a:buNone/>
            </a:pPr>
            <a:r>
              <a:rPr lang="fa-IR" b="1" dirty="0">
                <a:cs typeface="B Mitra" panose="00000400000000000000" pitchFamily="2" charset="-78"/>
              </a:rPr>
              <a:t>5ـ منابع مدیریت </a:t>
            </a:r>
            <a:endParaRPr lang="en-US" dirty="0">
              <a:cs typeface="B Mitra" panose="00000400000000000000" pitchFamily="2" charset="-78"/>
            </a:endParaRPr>
          </a:p>
          <a:p>
            <a:pPr marL="0" indent="0" algn="just" rtl="1">
              <a:buNone/>
            </a:pPr>
            <a:r>
              <a:rPr lang="fa-IR" b="1" dirty="0">
                <a:cs typeface="B Mitra" panose="00000400000000000000" pitchFamily="2" charset="-78"/>
              </a:rPr>
              <a:t>6ـ منابع اطلاعات و فنَاوری</a:t>
            </a:r>
            <a:endParaRPr lang="en-US" dirty="0">
              <a:cs typeface="B Mitra" panose="00000400000000000000" pitchFamily="2" charset="-78"/>
            </a:endParaRPr>
          </a:p>
        </p:txBody>
      </p:sp>
    </p:spTree>
    <p:extLst>
      <p:ext uri="{BB962C8B-B14F-4D97-AF65-F5344CB8AC3E}">
        <p14:creationId xmlns:p14="http://schemas.microsoft.com/office/powerpoint/2010/main" val="2121963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40000"/>
              <a:lumOff val="60000"/>
            </a:schemeClr>
          </a:solidFill>
        </p:spPr>
        <p:txBody>
          <a:bodyPr/>
          <a:lstStyle/>
          <a:p>
            <a:pPr algn="ctr"/>
            <a:r>
              <a:rPr lang="fa-IR" b="1" dirty="0" smtClean="0">
                <a:cs typeface="B Zar" panose="00000400000000000000" pitchFamily="2" charset="-78"/>
              </a:rPr>
              <a:t>دیدگاه سیستمی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62500" lnSpcReduction="20000"/>
          </a:bodyPr>
          <a:lstStyle/>
          <a:p>
            <a:pPr marL="0" indent="0" algn="ctr" rtl="1">
              <a:buNone/>
            </a:pPr>
            <a:r>
              <a:rPr lang="fa-IR" sz="3200" b="1" dirty="0">
                <a:cs typeface="B Zar" panose="00000400000000000000" pitchFamily="2" charset="-78"/>
              </a:rPr>
              <a:t>کتز و کان و پنج خرده سیستم مرتبط با سازمان</a:t>
            </a:r>
          </a:p>
          <a:p>
            <a:pPr marL="0" indent="0" algn="r" rtl="1">
              <a:buNone/>
            </a:pPr>
            <a:r>
              <a:rPr lang="fa-IR" b="1" dirty="0">
                <a:cs typeface="B Zar" panose="00000400000000000000" pitchFamily="2" charset="-78"/>
              </a:rPr>
              <a:t/>
            </a:r>
            <a:br>
              <a:rPr lang="fa-IR" b="1" dirty="0">
                <a:cs typeface="B Zar" panose="00000400000000000000" pitchFamily="2" charset="-78"/>
              </a:rPr>
            </a:br>
            <a:r>
              <a:rPr lang="fa-IR" b="1" dirty="0" smtClean="0">
                <a:cs typeface="B Zar" panose="00000400000000000000" pitchFamily="2" charset="-78"/>
              </a:rPr>
              <a:t>1. خرده </a:t>
            </a:r>
            <a:r>
              <a:rPr lang="fa-IR" b="1" dirty="0">
                <a:cs typeface="B Zar" panose="00000400000000000000" pitchFamily="2" charset="-78"/>
              </a:rPr>
              <a:t>سیستم های تولیدی یا فنی</a:t>
            </a:r>
            <a:r>
              <a:rPr lang="fa-IR" dirty="0">
                <a:cs typeface="B Zar" panose="00000400000000000000" pitchFamily="2" charset="-78"/>
              </a:rPr>
              <a:t>: این سیستم های فرعی، تولید و تغییر انرژی و اطلاعاتی </a:t>
            </a:r>
            <a:r>
              <a:rPr lang="fa-IR" dirty="0" smtClean="0">
                <a:cs typeface="B Zar" panose="00000400000000000000" pitchFamily="2" charset="-78"/>
              </a:rPr>
              <a:t>که چرخه </a:t>
            </a:r>
            <a:r>
              <a:rPr lang="fa-IR" dirty="0">
                <a:cs typeface="B Zar" panose="00000400000000000000" pitchFamily="2" charset="-78"/>
              </a:rPr>
              <a:t>های فعالیت اصلی سیستم را تشکیل می دهند بر عهده دارند</a:t>
            </a:r>
            <a:r>
              <a:rPr lang="fa-IR" dirty="0" smtClean="0">
                <a:cs typeface="B Zar" panose="00000400000000000000" pitchFamily="2" charset="-78"/>
              </a:rPr>
              <a:t>.</a:t>
            </a:r>
          </a:p>
          <a:p>
            <a:pPr marL="0" indent="0" algn="r" rtl="1">
              <a:buNone/>
            </a:pP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2. </a:t>
            </a:r>
            <a:r>
              <a:rPr lang="fa-IR" b="1" dirty="0" smtClean="0">
                <a:cs typeface="B Zar" panose="00000400000000000000" pitchFamily="2" charset="-78"/>
              </a:rPr>
              <a:t>خرده </a:t>
            </a:r>
            <a:r>
              <a:rPr lang="fa-IR" b="1" dirty="0">
                <a:cs typeface="B Zar" panose="00000400000000000000" pitchFamily="2" charset="-78"/>
              </a:rPr>
              <a:t>سیستم های حمایتی یا پشتیبانی</a:t>
            </a:r>
            <a:r>
              <a:rPr lang="fa-IR" dirty="0">
                <a:cs typeface="B Zar" panose="00000400000000000000" pitchFamily="2" charset="-78"/>
              </a:rPr>
              <a:t>: این خرده سیستم ها مسئول تعاملات محیطی </a:t>
            </a:r>
            <a:r>
              <a:rPr lang="fa-IR" dirty="0" smtClean="0">
                <a:cs typeface="B Zar" panose="00000400000000000000" pitchFamily="2" charset="-78"/>
              </a:rPr>
              <a:t>برای تهیه </a:t>
            </a:r>
            <a:r>
              <a:rPr lang="fa-IR" dirty="0">
                <a:cs typeface="B Zar" panose="00000400000000000000" pitchFamily="2" charset="-78"/>
              </a:rPr>
              <a:t>مواد اولیه یا انتقال ستاده به خارج از سازمان هستند و یا به این فرآیند ها کمک می کنند</a:t>
            </a:r>
            <a:r>
              <a:rPr lang="fa-IR" dirty="0" smtClean="0">
                <a:cs typeface="B Zar" panose="00000400000000000000" pitchFamily="2" charset="-78"/>
              </a:rPr>
              <a:t>.</a:t>
            </a:r>
          </a:p>
          <a:p>
            <a:pPr marL="0" indent="0" algn="r" rtl="1">
              <a:buNone/>
            </a:pP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3. </a:t>
            </a:r>
            <a:r>
              <a:rPr lang="fa-IR" b="1" dirty="0" smtClean="0">
                <a:cs typeface="B Zar" panose="00000400000000000000" pitchFamily="2" charset="-78"/>
              </a:rPr>
              <a:t>خرده </a:t>
            </a:r>
            <a:r>
              <a:rPr lang="fa-IR" b="1" dirty="0">
                <a:cs typeface="B Zar" panose="00000400000000000000" pitchFamily="2" charset="-78"/>
              </a:rPr>
              <a:t>سیستم های حفظ و نگهداری</a:t>
            </a:r>
            <a:r>
              <a:rPr lang="fa-IR" dirty="0">
                <a:cs typeface="B Zar" panose="00000400000000000000" pitchFamily="2" charset="-78"/>
              </a:rPr>
              <a:t>: این خرده سیستم ها مربوط به ثبات نسبی سازمان </a:t>
            </a:r>
            <a:r>
              <a:rPr lang="fa-IR" dirty="0" smtClean="0">
                <a:cs typeface="B Zar" panose="00000400000000000000" pitchFamily="2" charset="-78"/>
              </a:rPr>
              <a:t>هستند. سیستم </a:t>
            </a:r>
            <a:r>
              <a:rPr lang="fa-IR" dirty="0">
                <a:cs typeface="B Zar" panose="00000400000000000000" pitchFamily="2" charset="-78"/>
              </a:rPr>
              <a:t>های پاداش و تنبیه که برای حفظ عملکرد کاری استفاده می شود از جمله ی این </a:t>
            </a:r>
            <a:r>
              <a:rPr lang="fa-IR" dirty="0" smtClean="0">
                <a:cs typeface="B Zar" panose="00000400000000000000" pitchFamily="2" charset="-78"/>
              </a:rPr>
              <a:t>خرده سیستم </a:t>
            </a:r>
            <a:r>
              <a:rPr lang="fa-IR" dirty="0">
                <a:cs typeface="B Zar" panose="00000400000000000000" pitchFamily="2" charset="-78"/>
              </a:rPr>
              <a:t>ها محسوب می </a:t>
            </a:r>
            <a:r>
              <a:rPr lang="fa-IR" dirty="0" smtClean="0">
                <a:cs typeface="B Zar" panose="00000400000000000000" pitchFamily="2" charset="-78"/>
              </a:rPr>
              <a:t>شوند.</a:t>
            </a:r>
          </a:p>
          <a:p>
            <a:pPr marL="0" indent="0" algn="r" rtl="1">
              <a:buNone/>
            </a:pPr>
            <a:endParaRPr lang="fa-IR" dirty="0" smtClean="0">
              <a:cs typeface="B Zar" panose="00000400000000000000" pitchFamily="2" charset="-78"/>
            </a:endParaRPr>
          </a:p>
          <a:p>
            <a:pPr marL="0" indent="0" algn="r" rtl="1">
              <a:buNone/>
            </a:pPr>
            <a:r>
              <a:rPr lang="fa-IR" b="1" dirty="0" smtClean="0">
                <a:cs typeface="B Zar" panose="00000400000000000000" pitchFamily="2" charset="-78"/>
              </a:rPr>
              <a:t>4. خرده </a:t>
            </a:r>
            <a:r>
              <a:rPr lang="fa-IR" b="1" dirty="0">
                <a:cs typeface="B Zar" panose="00000400000000000000" pitchFamily="2" charset="-78"/>
              </a:rPr>
              <a:t>سیستم های انطباقی</a:t>
            </a:r>
            <a:r>
              <a:rPr lang="fa-IR" dirty="0">
                <a:cs typeface="B Zar" panose="00000400000000000000" pitchFamily="2" charset="-78"/>
              </a:rPr>
              <a:t>: به هیچ وجه تنها وجود خرده سیستم های ذکر شده در </a:t>
            </a:r>
            <a:r>
              <a:rPr lang="fa-IR" dirty="0" smtClean="0">
                <a:cs typeface="B Zar" panose="00000400000000000000" pitchFamily="2" charset="-78"/>
              </a:rPr>
              <a:t>بالا برای </a:t>
            </a:r>
            <a:r>
              <a:rPr lang="fa-IR" dirty="0">
                <a:cs typeface="B Zar" panose="00000400000000000000" pitchFamily="2" charset="-78"/>
              </a:rPr>
              <a:t>اطمینان از بقا سازمانی در یک محیط متغیر کافی به نظر نمی رسد. خرده سیستم </a:t>
            </a:r>
            <a:r>
              <a:rPr lang="fa-IR" dirty="0" smtClean="0">
                <a:cs typeface="B Zar" panose="00000400000000000000" pitchFamily="2" charset="-78"/>
              </a:rPr>
              <a:t>های  بالا </a:t>
            </a:r>
            <a:r>
              <a:rPr lang="fa-IR" dirty="0">
                <a:cs typeface="B Zar" panose="00000400000000000000" pitchFamily="2" charset="-78"/>
              </a:rPr>
              <a:t>به سازمان آن طوری که هست، خدمت می کنند، ولی سیستم های انطباقی مربوط </a:t>
            </a:r>
            <a:r>
              <a:rPr lang="fa-IR" dirty="0" smtClean="0">
                <a:cs typeface="B Zar" panose="00000400000000000000" pitchFamily="2" charset="-78"/>
              </a:rPr>
              <a:t>به آنچه </a:t>
            </a:r>
            <a:r>
              <a:rPr lang="fa-IR" dirty="0">
                <a:cs typeface="B Zar" panose="00000400000000000000" pitchFamily="2" charset="-78"/>
              </a:rPr>
              <a:t>که سازمان باید باشد، هستند. آنها با مباحث تغییر در محیط سر وکار دارند و </a:t>
            </a:r>
            <a:r>
              <a:rPr lang="fa-IR" dirty="0" smtClean="0">
                <a:cs typeface="B Zar" panose="00000400000000000000" pitchFamily="2" charset="-78"/>
              </a:rPr>
              <a:t>واحد های </a:t>
            </a:r>
            <a:r>
              <a:rPr lang="fa-IR" dirty="0">
                <a:cs typeface="B Zar" panose="00000400000000000000" pitchFamily="2" charset="-78"/>
              </a:rPr>
              <a:t>تحقیق و توسعه، تحقیقات تولید و برنامه ریزی استراتژیک از جمله این خرده </a:t>
            </a:r>
            <a:r>
              <a:rPr lang="fa-IR" dirty="0" smtClean="0">
                <a:cs typeface="B Zar" panose="00000400000000000000" pitchFamily="2" charset="-78"/>
              </a:rPr>
              <a:t>سیستم ها </a:t>
            </a:r>
            <a:r>
              <a:rPr lang="fa-IR" dirty="0">
                <a:cs typeface="B Zar" panose="00000400000000000000" pitchFamily="2" charset="-78"/>
              </a:rPr>
              <a:t>هستند</a:t>
            </a:r>
            <a:r>
              <a:rPr lang="fa-IR" dirty="0" smtClean="0">
                <a:cs typeface="B Zar" panose="00000400000000000000" pitchFamily="2" charset="-78"/>
              </a:rPr>
              <a:t>.</a:t>
            </a:r>
          </a:p>
          <a:p>
            <a:pPr marL="0" indent="0" algn="r" rtl="1">
              <a:buNone/>
            </a:pP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5. </a:t>
            </a:r>
            <a:r>
              <a:rPr lang="fa-IR" b="1" dirty="0" smtClean="0">
                <a:cs typeface="B Zar" panose="00000400000000000000" pitchFamily="2" charset="-78"/>
              </a:rPr>
              <a:t>خرده </a:t>
            </a:r>
            <a:r>
              <a:rPr lang="fa-IR" b="1" dirty="0">
                <a:cs typeface="B Zar" panose="00000400000000000000" pitchFamily="2" charset="-78"/>
              </a:rPr>
              <a:t>سیستم های مدیریتی</a:t>
            </a:r>
            <a:r>
              <a:rPr lang="fa-IR" dirty="0">
                <a:cs typeface="B Zar" panose="00000400000000000000" pitchFamily="2" charset="-78"/>
              </a:rPr>
              <a:t>: این سیستم ها شامل فعالیت های سازماندهی شده </a:t>
            </a:r>
            <a:r>
              <a:rPr lang="fa-IR" dirty="0" smtClean="0">
                <a:cs typeface="B Zar" panose="00000400000000000000" pitchFamily="2" charset="-78"/>
              </a:rPr>
              <a:t>برای کنترل </a:t>
            </a:r>
            <a:r>
              <a:rPr lang="fa-IR" dirty="0">
                <a:cs typeface="B Zar" panose="00000400000000000000" pitchFamily="2" charset="-78"/>
              </a:rPr>
              <a:t>هماهنگی و هدایت کل سیستم هستند. آنها با هماهنگی سایر سیستم های </a:t>
            </a:r>
            <a:r>
              <a:rPr lang="fa-IR" dirty="0" smtClean="0">
                <a:cs typeface="B Zar" panose="00000400000000000000" pitchFamily="2" charset="-78"/>
              </a:rPr>
              <a:t>فرعی، وظیفه </a:t>
            </a:r>
            <a:r>
              <a:rPr lang="fa-IR" dirty="0">
                <a:cs typeface="B Zar" panose="00000400000000000000" pitchFamily="2" charset="-78"/>
              </a:rPr>
              <a:t>حل تعارض و هماهنگی الزامات خارجی با منابع سازمان را بر عهده </a:t>
            </a:r>
            <a:r>
              <a:rPr lang="fa-IR" dirty="0" smtClean="0">
                <a:cs typeface="B Zar" panose="00000400000000000000" pitchFamily="2" charset="-78"/>
              </a:rPr>
              <a:t>دارند.</a:t>
            </a:r>
            <a:endParaRPr lang="en-US" dirty="0">
              <a:cs typeface="B Zar" panose="00000400000000000000" pitchFamily="2" charset="-78"/>
            </a:endParaRPr>
          </a:p>
        </p:txBody>
      </p:sp>
    </p:spTree>
    <p:extLst>
      <p:ext uri="{BB962C8B-B14F-4D97-AF65-F5344CB8AC3E}">
        <p14:creationId xmlns:p14="http://schemas.microsoft.com/office/powerpoint/2010/main" val="1987143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نظریه های اقتضایی</a:t>
            </a:r>
            <a:endParaRPr lang="en-US" sz="4400" b="1" dirty="0"/>
          </a:p>
        </p:txBody>
      </p:sp>
    </p:spTree>
    <p:extLst>
      <p:ext uri="{BB962C8B-B14F-4D97-AF65-F5344CB8AC3E}">
        <p14:creationId xmlns:p14="http://schemas.microsoft.com/office/powerpoint/2010/main" val="181044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p:spPr>
        <p:txBody>
          <a:bodyPr/>
          <a:lstStyle/>
          <a:p>
            <a:pPr algn="ctr"/>
            <a:r>
              <a:rPr lang="fa-IR" b="1" dirty="0" smtClean="0">
                <a:cs typeface="B Zar" panose="00000400000000000000" pitchFamily="2" charset="-78"/>
              </a:rPr>
              <a:t>رویکرد اقتضایی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a:cs typeface="B Zar" panose="00000400000000000000" pitchFamily="2" charset="-78"/>
              </a:rPr>
              <a:t>رویکرد اقتضائی که از سوی افرادی چون لارنس و لورش، و شاین مطرح شد در صدد است تا </a:t>
            </a:r>
            <a:r>
              <a:rPr lang="fa-IR" dirty="0" smtClean="0">
                <a:cs typeface="B Zar" panose="00000400000000000000" pitchFamily="2" charset="-78"/>
              </a:rPr>
              <a:t>مفاهیم مختلفی </a:t>
            </a:r>
            <a:r>
              <a:rPr lang="fa-IR" dirty="0">
                <a:cs typeface="B Zar" panose="00000400000000000000" pitchFamily="2" charset="-78"/>
              </a:rPr>
              <a:t>از رویکردهای مختلف را برای اخذ تصمیم درهم آمیزد</a:t>
            </a:r>
            <a:r>
              <a:rPr lang="fa-IR" dirty="0" smtClean="0">
                <a:cs typeface="B Zar" panose="00000400000000000000" pitchFamily="2" charset="-78"/>
              </a:rPr>
              <a:t>.</a:t>
            </a:r>
          </a:p>
          <a:p>
            <a:pPr algn="just" rtl="1"/>
            <a:endParaRPr lang="fa-IR" dirty="0">
              <a:cs typeface="B Zar" panose="00000400000000000000" pitchFamily="2" charset="-78"/>
            </a:endParaRPr>
          </a:p>
          <a:p>
            <a:pPr marL="0" indent="0" algn="just" rtl="1">
              <a:buNone/>
            </a:pPr>
            <a:r>
              <a:rPr lang="fa-IR" dirty="0" smtClean="0">
                <a:cs typeface="B Zar" panose="00000400000000000000" pitchFamily="2" charset="-78"/>
              </a:rPr>
              <a:t>دیدگاه </a:t>
            </a:r>
            <a:r>
              <a:rPr lang="fa-IR" dirty="0">
                <a:cs typeface="B Zar" panose="00000400000000000000" pitchFamily="2" charset="-78"/>
              </a:rPr>
              <a:t>اقتضائی لارنس و لورش نشان می داد، </a:t>
            </a:r>
            <a:r>
              <a:rPr lang="fa-IR" b="1" dirty="0">
                <a:cs typeface="B Zar" panose="00000400000000000000" pitchFamily="2" charset="-78"/>
              </a:rPr>
              <a:t>روشی که از همه بهتر باشد </a:t>
            </a:r>
            <a:r>
              <a:rPr lang="fa-IR" b="1" dirty="0" smtClean="0">
                <a:cs typeface="B Zar" panose="00000400000000000000" pitchFamily="2" charset="-78"/>
              </a:rPr>
              <a:t>برای سازماندهی </a:t>
            </a:r>
            <a:r>
              <a:rPr lang="fa-IR" b="1" dirty="0">
                <a:cs typeface="B Zar" panose="00000400000000000000" pitchFamily="2" charset="-78"/>
              </a:rPr>
              <a:t>سازمان ها وجود ندارد. </a:t>
            </a:r>
            <a:r>
              <a:rPr lang="fa-IR" dirty="0">
                <a:cs typeface="B Zar" panose="00000400000000000000" pitchFamily="2" charset="-78"/>
              </a:rPr>
              <a:t>همچنین یک سازمان ممکن است به طور متفاوت </a:t>
            </a:r>
            <a:r>
              <a:rPr lang="fa-IR" dirty="0" smtClean="0">
                <a:cs typeface="B Zar" panose="00000400000000000000" pitchFamily="2" charset="-78"/>
              </a:rPr>
              <a:t>از بخشی </a:t>
            </a:r>
            <a:r>
              <a:rPr lang="fa-IR" dirty="0">
                <a:cs typeface="B Zar" panose="00000400000000000000" pitchFamily="2" charset="-78"/>
              </a:rPr>
              <a:t>به بخش دیگر سازماندهی شود. </a:t>
            </a:r>
            <a:endParaRPr lang="fa-IR" dirty="0" smtClean="0">
              <a:cs typeface="B Zar" panose="00000400000000000000" pitchFamily="2" charset="-78"/>
            </a:endParaRPr>
          </a:p>
          <a:p>
            <a:pPr marL="0" indent="0" algn="just" rtl="1">
              <a:buNone/>
            </a:pPr>
            <a:endParaRPr lang="fa-IR" dirty="0">
              <a:cs typeface="B Zar" panose="00000400000000000000" pitchFamily="2" charset="-78"/>
            </a:endParaRPr>
          </a:p>
          <a:p>
            <a:pPr marL="0" indent="0" algn="just" rtl="1">
              <a:buNone/>
            </a:pPr>
            <a:r>
              <a:rPr lang="fa-IR" dirty="0" smtClean="0">
                <a:cs typeface="B Zar" panose="00000400000000000000" pitchFamily="2" charset="-78"/>
              </a:rPr>
              <a:t>زمانی </a:t>
            </a:r>
            <a:r>
              <a:rPr lang="fa-IR" dirty="0">
                <a:cs typeface="B Zar" panose="00000400000000000000" pitchFamily="2" charset="-78"/>
              </a:rPr>
              <a:t>که سازمان ها حول محیط شان </a:t>
            </a:r>
            <a:r>
              <a:rPr lang="fa-IR" dirty="0" smtClean="0">
                <a:cs typeface="B Zar" panose="00000400000000000000" pitchFamily="2" charset="-78"/>
              </a:rPr>
              <a:t>سازماندهی می </a:t>
            </a:r>
            <a:r>
              <a:rPr lang="fa-IR" dirty="0">
                <a:cs typeface="B Zar" panose="00000400000000000000" pitchFamily="2" charset="-78"/>
              </a:rPr>
              <a:t>شوند، واحدهای سازمانی از جمله بازاریابی و تولید ممکن است از یکدیگر تفکیک </a:t>
            </a:r>
            <a:r>
              <a:rPr lang="fa-IR" dirty="0" smtClean="0">
                <a:cs typeface="B Zar" panose="00000400000000000000" pitchFamily="2" charset="-78"/>
              </a:rPr>
              <a:t>شوند. در </a:t>
            </a:r>
            <a:r>
              <a:rPr lang="fa-IR" dirty="0">
                <a:cs typeface="B Zar" panose="00000400000000000000" pitchFamily="2" charset="-78"/>
              </a:rPr>
              <a:t>نتیجه این تفکیک به هماهنگی و انسجام واحدهای گوناگون در سازمان نیاز پیدا </a:t>
            </a:r>
            <a:r>
              <a:rPr lang="fa-IR" dirty="0" smtClean="0">
                <a:cs typeface="B Zar" panose="00000400000000000000" pitchFamily="2" charset="-78"/>
              </a:rPr>
              <a:t>می شود. این </a:t>
            </a:r>
            <a:r>
              <a:rPr lang="fa-IR" dirty="0">
                <a:cs typeface="B Zar" panose="00000400000000000000" pitchFamily="2" charset="-78"/>
              </a:rPr>
              <a:t>تمرکز بر انسجام به طراحان سازمانی هشدار می دهد که توجه داشته باشند </a:t>
            </a:r>
            <a:r>
              <a:rPr lang="fa-IR" dirty="0" smtClean="0">
                <a:cs typeface="B Zar" panose="00000400000000000000" pitchFamily="2" charset="-78"/>
              </a:rPr>
              <a:t>که چطور </a:t>
            </a:r>
            <a:r>
              <a:rPr lang="fa-IR" dirty="0">
                <a:cs typeface="B Zar" panose="00000400000000000000" pitchFamily="2" charset="-78"/>
              </a:rPr>
              <a:t>ساختار کاری را طراحی می کنند و ارتباطات و فرآیندهای هماهنگی به وجود </a:t>
            </a:r>
            <a:r>
              <a:rPr lang="fa-IR" dirty="0" smtClean="0">
                <a:cs typeface="B Zar" panose="00000400000000000000" pitchFamily="2" charset="-78"/>
              </a:rPr>
              <a:t>می آورند.</a:t>
            </a:r>
            <a:r>
              <a:rPr lang="fa-IR" dirty="0">
                <a:cs typeface="B Zar" panose="00000400000000000000" pitchFamily="2" charset="-78"/>
              </a:rPr>
              <a:t/>
            </a:r>
            <a:br>
              <a:rPr lang="fa-IR" dirty="0">
                <a:cs typeface="B Zar" panose="00000400000000000000" pitchFamily="2" charset="-78"/>
              </a:rPr>
            </a:br>
            <a:endParaRPr lang="en-US" dirty="0">
              <a:cs typeface="B Zar" panose="00000400000000000000" pitchFamily="2" charset="-78"/>
            </a:endParaRPr>
          </a:p>
        </p:txBody>
      </p:sp>
    </p:spTree>
    <p:extLst>
      <p:ext uri="{BB962C8B-B14F-4D97-AF65-F5344CB8AC3E}">
        <p14:creationId xmlns:p14="http://schemas.microsoft.com/office/powerpoint/2010/main" val="829608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bg2">
              <a:lumMod val="75000"/>
            </a:schemeClr>
          </a:solidFill>
        </p:spPr>
        <p:txBody>
          <a:bodyPr/>
          <a:lstStyle/>
          <a:p>
            <a:pPr algn="ctr"/>
            <a:r>
              <a:rPr lang="fa-IR" b="1" dirty="0" smtClean="0">
                <a:cs typeface="B Zar" panose="00000400000000000000" pitchFamily="2" charset="-78"/>
              </a:rPr>
              <a:t>رویکرد اقتضایی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r" rtl="1">
              <a:buNone/>
            </a:pPr>
            <a:r>
              <a:rPr lang="fa-IR" b="1" dirty="0">
                <a:cs typeface="B Zar" panose="00000400000000000000" pitchFamily="2" charset="-78"/>
              </a:rPr>
              <a:t>رویکرد اقتضایی بر سه فرض استوار </a:t>
            </a:r>
            <a:r>
              <a:rPr lang="fa-IR" b="1" dirty="0" smtClean="0">
                <a:cs typeface="B Zar" panose="00000400000000000000" pitchFamily="2" charset="-78"/>
              </a:rPr>
              <a:t>است:</a:t>
            </a:r>
          </a:p>
          <a:p>
            <a:pPr algn="just" rtl="1"/>
            <a:r>
              <a:rPr lang="fa-IR" dirty="0" smtClean="0">
                <a:solidFill>
                  <a:srgbClr val="FF0000"/>
                </a:solidFill>
                <a:cs typeface="B Zar" panose="00000400000000000000" pitchFamily="2" charset="-78"/>
              </a:rPr>
              <a:t>نخست</a:t>
            </a:r>
            <a:r>
              <a:rPr lang="fa-IR" dirty="0">
                <a:cs typeface="B Zar" panose="00000400000000000000" pitchFamily="2" charset="-78"/>
              </a:rPr>
              <a:t>، بین سازمانها و محیط داخلی و خارجی آنها سازگاری وجود دارد؛ </a:t>
            </a:r>
            <a:r>
              <a:rPr lang="fa-IR" dirty="0" smtClean="0">
                <a:cs typeface="B Zar" panose="00000400000000000000" pitchFamily="2" charset="-78"/>
              </a:rPr>
              <a:t>همچنین بین </a:t>
            </a:r>
            <a:r>
              <a:rPr lang="fa-IR" dirty="0">
                <a:cs typeface="B Zar" panose="00000400000000000000" pitchFamily="2" charset="-78"/>
              </a:rPr>
              <a:t>نظام مدیریت و اجزای مختلف آن نیز رابطه و پیوستگی وجود </a:t>
            </a:r>
            <a:r>
              <a:rPr lang="fa-IR" dirty="0" smtClean="0">
                <a:cs typeface="B Zar" panose="00000400000000000000" pitchFamily="2" charset="-78"/>
              </a:rPr>
              <a:t>دارد؛</a:t>
            </a:r>
          </a:p>
          <a:p>
            <a:pPr algn="just" rtl="1"/>
            <a:r>
              <a:rPr lang="fa-IR" dirty="0" smtClean="0">
                <a:solidFill>
                  <a:srgbClr val="FF0000"/>
                </a:solidFill>
                <a:cs typeface="B Zar" panose="00000400000000000000" pitchFamily="2" charset="-78"/>
              </a:rPr>
              <a:t>دوم</a:t>
            </a:r>
            <a:r>
              <a:rPr lang="fa-IR" dirty="0" smtClean="0">
                <a:cs typeface="B Zar" panose="00000400000000000000" pitchFamily="2" charset="-78"/>
              </a:rPr>
              <a:t> </a:t>
            </a:r>
            <a:r>
              <a:rPr lang="fa-IR" dirty="0">
                <a:cs typeface="B Zar" panose="00000400000000000000" pitchFamily="2" charset="-78"/>
              </a:rPr>
              <a:t>اینکه در خصوص روابط موجود در هر سازمان، یک الگوی مناسب وجود </a:t>
            </a:r>
            <a:r>
              <a:rPr lang="fa-IR" dirty="0" smtClean="0">
                <a:cs typeface="B Zar" panose="00000400000000000000" pitchFamily="2" charset="-78"/>
              </a:rPr>
              <a:t>دارد؛</a:t>
            </a:r>
          </a:p>
          <a:p>
            <a:pPr algn="just" rtl="1"/>
            <a:r>
              <a:rPr lang="fa-IR" dirty="0" smtClean="0">
                <a:solidFill>
                  <a:srgbClr val="FF0000"/>
                </a:solidFill>
                <a:cs typeface="B Zar" panose="00000400000000000000" pitchFamily="2" charset="-78"/>
              </a:rPr>
              <a:t>سومین</a:t>
            </a:r>
            <a:r>
              <a:rPr lang="fa-IR" dirty="0" smtClean="0">
                <a:cs typeface="B Zar" panose="00000400000000000000" pitchFamily="2" charset="-78"/>
              </a:rPr>
              <a:t> </a:t>
            </a:r>
            <a:r>
              <a:rPr lang="fa-IR" dirty="0">
                <a:cs typeface="B Zar" panose="00000400000000000000" pitchFamily="2" charset="-78"/>
              </a:rPr>
              <a:t>فرض بر بهترین الگوی اقتضائی تأکید دارد. </a:t>
            </a:r>
            <a:endParaRPr lang="fa-IR" dirty="0" smtClean="0">
              <a:cs typeface="B Zar" panose="00000400000000000000" pitchFamily="2" charset="-78"/>
            </a:endParaRPr>
          </a:p>
          <a:p>
            <a:pPr algn="just" rtl="1"/>
            <a:endParaRPr lang="fa-IR" dirty="0" smtClean="0">
              <a:cs typeface="B Zar" panose="00000400000000000000" pitchFamily="2" charset="-78"/>
            </a:endParaRPr>
          </a:p>
          <a:p>
            <a:pPr algn="just" rtl="1">
              <a:buFont typeface="Wingdings" panose="05000000000000000000" pitchFamily="2" charset="2"/>
              <a:buChar char="q"/>
            </a:pPr>
            <a:r>
              <a:rPr lang="fa-IR" dirty="0">
                <a:cs typeface="B Zar" panose="00000400000000000000" pitchFamily="2" charset="-78"/>
              </a:rPr>
              <a:t>بر اساس مفروضات مطرح شده، بهترین شیوه مدیریت شیوه ای است که </a:t>
            </a:r>
            <a:r>
              <a:rPr lang="fa-IR" dirty="0" smtClean="0">
                <a:cs typeface="B Zar" panose="00000400000000000000" pitchFamily="2" charset="-78"/>
              </a:rPr>
              <a:t>مشخص سازد </a:t>
            </a:r>
            <a:r>
              <a:rPr lang="fa-IR" dirty="0">
                <a:cs typeface="B Zar" panose="00000400000000000000" pitchFamily="2" charset="-78"/>
              </a:rPr>
              <a:t>بهترین روش کار کدام است، چگونه این روش قابل اجراست، پیامدهای آن </a:t>
            </a:r>
            <a:r>
              <a:rPr lang="fa-IR" dirty="0" smtClean="0">
                <a:cs typeface="B Zar" panose="00000400000000000000" pitchFamily="2" charset="-78"/>
              </a:rPr>
              <a:t>برای سازمان </a:t>
            </a:r>
            <a:r>
              <a:rPr lang="fa-IR" dirty="0">
                <a:cs typeface="B Zar" panose="00000400000000000000" pitchFamily="2" charset="-78"/>
              </a:rPr>
              <a:t>چیست و چه نکاتی باید مورد توجه قرار گیرد</a:t>
            </a:r>
            <a:r>
              <a:rPr lang="fa-IR" dirty="0" smtClean="0">
                <a:cs typeface="B Zar" panose="00000400000000000000" pitchFamily="2" charset="-78"/>
              </a:rPr>
              <a:t>.</a:t>
            </a:r>
            <a:r>
              <a:rPr lang="fa-IR" dirty="0">
                <a:cs typeface="B Zar" panose="00000400000000000000" pitchFamily="2" charset="-78"/>
              </a:rPr>
              <a:t/>
            </a:r>
            <a:br>
              <a:rPr lang="fa-IR" dirty="0">
                <a:cs typeface="B Zar" panose="00000400000000000000" pitchFamily="2" charset="-78"/>
              </a:rPr>
            </a:br>
            <a:r>
              <a:rPr lang="fa-IR" dirty="0">
                <a:cs typeface="B Zar" panose="00000400000000000000" pitchFamily="2" charset="-78"/>
              </a:rPr>
              <a:t/>
            </a:r>
            <a:br>
              <a:rPr lang="fa-IR" dirty="0">
                <a:cs typeface="B Zar" panose="00000400000000000000" pitchFamily="2" charset="-78"/>
              </a:rPr>
            </a:br>
            <a:endParaRPr lang="en-US" dirty="0">
              <a:cs typeface="B Zar" panose="00000400000000000000" pitchFamily="2" charset="-78"/>
            </a:endParaRPr>
          </a:p>
        </p:txBody>
      </p:sp>
    </p:spTree>
    <p:extLst>
      <p:ext uri="{BB962C8B-B14F-4D97-AF65-F5344CB8AC3E}">
        <p14:creationId xmlns:p14="http://schemas.microsoft.com/office/powerpoint/2010/main" val="216778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bg2">
              <a:lumMod val="75000"/>
            </a:schemeClr>
          </a:solidFill>
        </p:spPr>
        <p:txBody>
          <a:bodyPr/>
          <a:lstStyle/>
          <a:p>
            <a:pPr algn="ctr"/>
            <a:r>
              <a:rPr lang="fa-IR" b="1" dirty="0" smtClean="0">
                <a:cs typeface="B Zar" panose="00000400000000000000" pitchFamily="2" charset="-78"/>
              </a:rPr>
              <a:t>رویکرد اقتضایی</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b="1" dirty="0">
                <a:cs typeface="B Zar" panose="00000400000000000000" pitchFamily="2" charset="-78"/>
              </a:rPr>
              <a:t>رویکرد اقتضائی بر اجتناب از اصول گرایی مطلق تأكيد دارد.</a:t>
            </a:r>
            <a:br>
              <a:rPr lang="fa-IR" b="1" dirty="0">
                <a:cs typeface="B Zar" panose="00000400000000000000" pitchFamily="2" charset="-78"/>
              </a:rPr>
            </a:br>
            <a:endParaRPr lang="fa-IR" b="1" dirty="0" smtClean="0">
              <a:cs typeface="B Zar" panose="00000400000000000000" pitchFamily="2" charset="-78"/>
            </a:endParaRPr>
          </a:p>
          <a:p>
            <a:pPr marL="0" indent="0" algn="just" rtl="1">
              <a:buNone/>
            </a:pPr>
            <a:r>
              <a:rPr lang="fa-IR" b="1" dirty="0" smtClean="0">
                <a:solidFill>
                  <a:srgbClr val="FF0000"/>
                </a:solidFill>
                <a:cs typeface="B Zar" panose="00000400000000000000" pitchFamily="2" charset="-78"/>
              </a:rPr>
              <a:t>بر </a:t>
            </a:r>
            <a:r>
              <a:rPr lang="fa-IR" b="1" dirty="0">
                <a:solidFill>
                  <a:srgbClr val="FF0000"/>
                </a:solidFill>
                <a:cs typeface="B Zar" panose="00000400000000000000" pitchFamily="2" charset="-78"/>
              </a:rPr>
              <a:t>مبناي رویکرد اقتضایی</a:t>
            </a:r>
            <a:r>
              <a:rPr lang="fa-IR" b="1" dirty="0" smtClean="0">
                <a:solidFill>
                  <a:srgbClr val="FF0000"/>
                </a:solidFill>
                <a:cs typeface="B Zar" panose="00000400000000000000" pitchFamily="2" charset="-78"/>
              </a:rPr>
              <a:t>:</a:t>
            </a:r>
          </a:p>
          <a:p>
            <a:pPr marL="0" indent="0" algn="just" rtl="1">
              <a:buNone/>
            </a:pPr>
            <a:r>
              <a:rPr lang="fa-IR" b="1" dirty="0" smtClean="0">
                <a:cs typeface="B Zar" panose="00000400000000000000" pitchFamily="2" charset="-78"/>
              </a:rPr>
              <a:t> - </a:t>
            </a:r>
            <a:r>
              <a:rPr lang="fa-IR" dirty="0">
                <a:cs typeface="B Zar" panose="00000400000000000000" pitchFamily="2" charset="-78"/>
              </a:rPr>
              <a:t>ساختاری که برای یک سازمان مفید است</a:t>
            </a:r>
            <a:r>
              <a:rPr lang="fa-IR" dirty="0" smtClean="0">
                <a:cs typeface="B Zar" panose="00000400000000000000" pitchFamily="2" charset="-78"/>
              </a:rPr>
              <a:t>، ممکن </a:t>
            </a:r>
            <a:r>
              <a:rPr lang="fa-IR" dirty="0">
                <a:cs typeface="B Zar" panose="00000400000000000000" pitchFamily="2" charset="-78"/>
              </a:rPr>
              <a:t>است برای یک </a:t>
            </a:r>
            <a:r>
              <a:rPr lang="fa-IR" dirty="0" smtClean="0">
                <a:cs typeface="B Zar" panose="00000400000000000000" pitchFamily="2" charset="-78"/>
              </a:rPr>
              <a:t>سازمان دیگر </a:t>
            </a:r>
            <a:r>
              <a:rPr lang="fa-IR" dirty="0">
                <a:cs typeface="B Zar" panose="00000400000000000000" pitchFamily="2" charset="-78"/>
              </a:rPr>
              <a:t>فاقد مطلوبیت باشد</a:t>
            </a:r>
            <a:r>
              <a:rPr lang="fa-IR" dirty="0" smtClean="0">
                <a:cs typeface="B Zar" panose="00000400000000000000" pitchFamily="2" charset="-78"/>
              </a:rPr>
              <a:t>.</a:t>
            </a:r>
          </a:p>
          <a:p>
            <a:pPr marL="0" indent="0" algn="just" rtl="1">
              <a:buNone/>
            </a:pPr>
            <a:r>
              <a:rPr lang="fa-IR" dirty="0" smtClean="0">
                <a:cs typeface="B Zar" panose="00000400000000000000" pitchFamily="2" charset="-78"/>
              </a:rPr>
              <a:t>- </a:t>
            </a:r>
            <a:r>
              <a:rPr lang="fa-IR" dirty="0">
                <a:cs typeface="B Zar" panose="00000400000000000000" pitchFamily="2" charset="-78"/>
              </a:rPr>
              <a:t>آنچه که در یک زمان خوب عمل می کند، ممکن است در آینده خوب</a:t>
            </a:r>
            <a:br>
              <a:rPr lang="fa-IR" dirty="0">
                <a:cs typeface="B Zar" panose="00000400000000000000" pitchFamily="2" charset="-78"/>
              </a:rPr>
            </a:br>
            <a:r>
              <a:rPr lang="fa-IR" dirty="0">
                <a:cs typeface="B Zar" panose="00000400000000000000" pitchFamily="2" charset="-78"/>
              </a:rPr>
              <a:t>عمل </a:t>
            </a:r>
            <a:r>
              <a:rPr lang="fa-IR" dirty="0" smtClean="0">
                <a:cs typeface="B Zar" panose="00000400000000000000" pitchFamily="2" charset="-78"/>
              </a:rPr>
              <a:t>نکند.</a:t>
            </a:r>
            <a:endParaRPr lang="en-US" dirty="0">
              <a:cs typeface="B Zar" panose="00000400000000000000" pitchFamily="2" charset="-78"/>
            </a:endParaRPr>
          </a:p>
        </p:txBody>
      </p:sp>
    </p:spTree>
    <p:extLst>
      <p:ext uri="{BB962C8B-B14F-4D97-AF65-F5344CB8AC3E}">
        <p14:creationId xmlns:p14="http://schemas.microsoft.com/office/powerpoint/2010/main" val="1077488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p:spPr>
        <p:txBody>
          <a:bodyPr/>
          <a:lstStyle/>
          <a:p>
            <a:pPr algn="ctr"/>
            <a:r>
              <a:rPr lang="fa-IR" b="1" dirty="0" smtClean="0">
                <a:cs typeface="B Zar" panose="00000400000000000000" pitchFamily="2" charset="-78"/>
              </a:rPr>
              <a:t>دیدگاه مصالحه جویانه اقتضایی</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62138" y="2010918"/>
            <a:ext cx="8467725" cy="4610100"/>
          </a:xfrm>
          <a:prstGeom prst="rect">
            <a:avLst/>
          </a:prstGeom>
        </p:spPr>
      </p:pic>
    </p:spTree>
    <p:extLst>
      <p:ext uri="{BB962C8B-B14F-4D97-AF65-F5344CB8AC3E}">
        <p14:creationId xmlns:p14="http://schemas.microsoft.com/office/powerpoint/2010/main" val="3321681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مکتب علم مدیریت</a:t>
            </a:r>
            <a:endParaRPr lang="en-US" sz="4400" b="1" dirty="0"/>
          </a:p>
        </p:txBody>
      </p:sp>
    </p:spTree>
    <p:extLst>
      <p:ext uri="{BB962C8B-B14F-4D97-AF65-F5344CB8AC3E}">
        <p14:creationId xmlns:p14="http://schemas.microsoft.com/office/powerpoint/2010/main" val="1629660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smtClean="0">
                <a:cs typeface="B Zar" panose="00000400000000000000" pitchFamily="2" charset="-78"/>
              </a:rPr>
              <a:t>علم مدیریت</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smtClean="0">
                <a:cs typeface="B Zar" panose="00000400000000000000" pitchFamily="2" charset="-78"/>
              </a:rPr>
              <a:t>مکتب </a:t>
            </a:r>
            <a:r>
              <a:rPr lang="fa-IR" dirty="0">
                <a:cs typeface="B Zar" panose="00000400000000000000" pitchFamily="2" charset="-78"/>
              </a:rPr>
              <a:t>علم مدیریت تحلیل روشهای دستیابی به اهداف </a:t>
            </a:r>
            <a:r>
              <a:rPr lang="fa-IR" dirty="0" smtClean="0">
                <a:cs typeface="B Zar" panose="00000400000000000000" pitchFamily="2" charset="-78"/>
              </a:rPr>
              <a:t>و انتخاب </a:t>
            </a:r>
            <a:r>
              <a:rPr lang="fa-IR" dirty="0">
                <a:cs typeface="B Zar" panose="00000400000000000000" pitchFamily="2" charset="-78"/>
              </a:rPr>
              <a:t>بهترین روشها با استفاده از اعداد، اشکال، فرمولها، ریاضی </a:t>
            </a:r>
            <a:r>
              <a:rPr lang="fa-IR" dirty="0" smtClean="0">
                <a:cs typeface="B Zar" panose="00000400000000000000" pitchFamily="2" charset="-78"/>
              </a:rPr>
              <a:t>و کامپیوتر </a:t>
            </a:r>
            <a:r>
              <a:rPr lang="fa-IR" dirty="0">
                <a:cs typeface="B Zar" panose="00000400000000000000" pitchFamily="2" charset="-78"/>
              </a:rPr>
              <a:t>است</a:t>
            </a:r>
            <a:r>
              <a:rPr lang="fa-IR" dirty="0" smtClean="0">
                <a:cs typeface="B Zar" panose="00000400000000000000" pitchFamily="2" charset="-78"/>
              </a:rPr>
              <a:t>.</a:t>
            </a:r>
          </a:p>
          <a:p>
            <a:pPr algn="just" rtl="1"/>
            <a:endParaRPr lang="fa-IR" dirty="0">
              <a:cs typeface="B Zar" panose="00000400000000000000" pitchFamily="2" charset="-78"/>
            </a:endParaRPr>
          </a:p>
          <a:p>
            <a:pPr algn="just" rtl="1"/>
            <a:r>
              <a:rPr lang="fa-IR" dirty="0" smtClean="0">
                <a:cs typeface="B Zar" panose="00000400000000000000" pitchFamily="2" charset="-78"/>
              </a:rPr>
              <a:t>مدیریت </a:t>
            </a:r>
            <a:r>
              <a:rPr lang="fa-IR" dirty="0">
                <a:cs typeface="B Zar" panose="00000400000000000000" pitchFamily="2" charset="-78"/>
              </a:rPr>
              <a:t>کمی در نتیجه توسعه راه حلهای ریاضی و آماری برای حل</a:t>
            </a:r>
            <a:br>
              <a:rPr lang="fa-IR" dirty="0">
                <a:cs typeface="B Zar" panose="00000400000000000000" pitchFamily="2" charset="-78"/>
              </a:rPr>
            </a:br>
            <a:r>
              <a:rPr lang="fa-IR" dirty="0">
                <a:cs typeface="B Zar" panose="00000400000000000000" pitchFamily="2" charset="-78"/>
              </a:rPr>
              <a:t>مشکلات نظامی در طول جنگ جهانی دوم مطرح شد. </a:t>
            </a:r>
            <a:endParaRPr lang="fa-IR" dirty="0" smtClean="0">
              <a:cs typeface="B Zar" panose="00000400000000000000" pitchFamily="2" charset="-78"/>
            </a:endParaRPr>
          </a:p>
          <a:p>
            <a:pPr marL="0" indent="0" algn="just" rtl="1">
              <a:buNone/>
            </a:pPr>
            <a:endParaRPr lang="fa-IR" dirty="0" smtClean="0">
              <a:cs typeface="B Zar" panose="00000400000000000000" pitchFamily="2" charset="-78"/>
            </a:endParaRPr>
          </a:p>
          <a:p>
            <a:pPr algn="just" rtl="1"/>
            <a:r>
              <a:rPr lang="fa-IR" dirty="0" smtClean="0">
                <a:cs typeface="B Zar" panose="00000400000000000000" pitchFamily="2" charset="-78"/>
              </a:rPr>
              <a:t>فنون </a:t>
            </a:r>
            <a:r>
              <a:rPr lang="fa-IR" dirty="0">
                <a:cs typeface="B Zar" panose="00000400000000000000" pitchFamily="2" charset="-78"/>
              </a:rPr>
              <a:t>کمی </a:t>
            </a:r>
            <a:r>
              <a:rPr lang="fa-IR" dirty="0" smtClean="0">
                <a:cs typeface="B Zar" panose="00000400000000000000" pitchFamily="2" charset="-78"/>
              </a:rPr>
              <a:t>از سوی </a:t>
            </a:r>
            <a:r>
              <a:rPr lang="fa-IR" dirty="0">
                <a:cs typeface="B Zar" panose="00000400000000000000" pitchFamily="2" charset="-78"/>
              </a:rPr>
              <a:t>ارتش بریتانیا برای تعیین حداکثر اثربخشی </a:t>
            </a:r>
            <a:r>
              <a:rPr lang="fa-IR" dirty="0" smtClean="0">
                <a:cs typeface="B Zar" panose="00000400000000000000" pitchFamily="2" charset="-78"/>
              </a:rPr>
              <a:t>هواپیماها </a:t>
            </a:r>
            <a:r>
              <a:rPr lang="fa-IR" dirty="0">
                <a:cs typeface="B Zar" panose="00000400000000000000" pitchFamily="2" charset="-78"/>
              </a:rPr>
              <a:t>در </a:t>
            </a:r>
            <a:r>
              <a:rPr lang="fa-IR" dirty="0" smtClean="0">
                <a:cs typeface="B Zar" panose="00000400000000000000" pitchFamily="2" charset="-78"/>
              </a:rPr>
              <a:t>مقابل حملات </a:t>
            </a:r>
            <a:r>
              <a:rPr lang="fa-IR" dirty="0">
                <a:cs typeface="B Zar" panose="00000400000000000000" pitchFamily="2" charset="-78"/>
              </a:rPr>
              <a:t>نظامی آلمانها مورد استفاده قرار </a:t>
            </a:r>
            <a:r>
              <a:rPr lang="fa-IR" dirty="0" smtClean="0">
                <a:cs typeface="B Zar" panose="00000400000000000000" pitchFamily="2" charset="-78"/>
              </a:rPr>
              <a:t>گرفت. </a:t>
            </a:r>
            <a:endParaRPr lang="en-US" dirty="0">
              <a:cs typeface="B Zar" panose="00000400000000000000" pitchFamily="2" charset="-78"/>
            </a:endParaRPr>
          </a:p>
        </p:txBody>
      </p:sp>
    </p:spTree>
    <p:extLst>
      <p:ext uri="{BB962C8B-B14F-4D97-AF65-F5344CB8AC3E}">
        <p14:creationId xmlns:p14="http://schemas.microsoft.com/office/powerpoint/2010/main" val="3525281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4">
              <a:lumMod val="20000"/>
              <a:lumOff val="80000"/>
            </a:schemeClr>
          </a:solidFill>
        </p:spPr>
        <p:txBody>
          <a:bodyPr/>
          <a:lstStyle/>
          <a:p>
            <a:pPr algn="ctr"/>
            <a:r>
              <a:rPr lang="fa-IR" b="1" dirty="0" smtClean="0">
                <a:cs typeface="B Zar" panose="00000400000000000000" pitchFamily="2" charset="-78"/>
              </a:rPr>
              <a:t>علم مدیریت</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just" rtl="1">
              <a:buNone/>
            </a:pPr>
            <a:r>
              <a:rPr lang="fa-IR" b="1" dirty="0" smtClean="0">
                <a:cs typeface="B Zar" panose="00000400000000000000" pitchFamily="2" charset="-78"/>
              </a:rPr>
              <a:t>مکتب </a:t>
            </a:r>
            <a:r>
              <a:rPr lang="fa-IR" b="1" dirty="0">
                <a:cs typeface="B Zar" panose="00000400000000000000" pitchFamily="2" charset="-78"/>
              </a:rPr>
              <a:t>علم مدیریت پس از جنگ جهانی دوم و به دلایل زیر شکل</a:t>
            </a:r>
            <a:br>
              <a:rPr lang="fa-IR" b="1" dirty="0">
                <a:cs typeface="B Zar" panose="00000400000000000000" pitchFamily="2" charset="-78"/>
              </a:rPr>
            </a:br>
            <a:r>
              <a:rPr lang="fa-IR" b="1" dirty="0" smtClean="0">
                <a:cs typeface="B Zar" panose="00000400000000000000" pitchFamily="2" charset="-78"/>
              </a:rPr>
              <a:t>گرفت: </a:t>
            </a:r>
          </a:p>
          <a:p>
            <a:pPr algn="just" rtl="1">
              <a:buFont typeface="Wingdings" panose="05000000000000000000" pitchFamily="2" charset="2"/>
              <a:buChar char="§"/>
            </a:pPr>
            <a:r>
              <a:rPr lang="fa-IR" b="1" dirty="0" smtClean="0">
                <a:cs typeface="B Zar" panose="00000400000000000000" pitchFamily="2" charset="-78"/>
              </a:rPr>
              <a:t>پیچیدگی </a:t>
            </a:r>
            <a:r>
              <a:rPr lang="fa-IR" b="1" dirty="0">
                <a:cs typeface="B Zar" panose="00000400000000000000" pitchFamily="2" charset="-78"/>
              </a:rPr>
              <a:t>مسایل </a:t>
            </a:r>
            <a:r>
              <a:rPr lang="fa-IR" b="1" dirty="0" smtClean="0">
                <a:cs typeface="B Zar" panose="00000400000000000000" pitchFamily="2" charset="-78"/>
              </a:rPr>
              <a:t>اجتماعی </a:t>
            </a:r>
          </a:p>
          <a:p>
            <a:pPr algn="just" rtl="1">
              <a:buFont typeface="Wingdings" panose="05000000000000000000" pitchFamily="2" charset="2"/>
              <a:buChar char="§"/>
            </a:pPr>
            <a:r>
              <a:rPr lang="fa-IR" b="1" dirty="0" smtClean="0">
                <a:cs typeface="B Zar" panose="00000400000000000000" pitchFamily="2" charset="-78"/>
              </a:rPr>
              <a:t>الزام </a:t>
            </a:r>
            <a:r>
              <a:rPr lang="fa-IR" b="1" dirty="0">
                <a:cs typeface="B Zar" panose="00000400000000000000" pitchFamily="2" charset="-78"/>
              </a:rPr>
              <a:t>تصمیم گیری اثربخش در سازمانهای </a:t>
            </a:r>
            <a:r>
              <a:rPr lang="fa-IR" b="1" dirty="0" smtClean="0">
                <a:cs typeface="B Zar" panose="00000400000000000000" pitchFamily="2" charset="-78"/>
              </a:rPr>
              <a:t>پیچیده</a:t>
            </a:r>
          </a:p>
          <a:p>
            <a:pPr algn="just" rtl="1">
              <a:buFont typeface="Wingdings" panose="05000000000000000000" pitchFamily="2" charset="2"/>
              <a:buChar char="§"/>
            </a:pPr>
            <a:r>
              <a:rPr lang="fa-IR" b="1" dirty="0" smtClean="0">
                <a:cs typeface="B Zar" panose="00000400000000000000" pitchFamily="2" charset="-78"/>
              </a:rPr>
              <a:t>ضرورت </a:t>
            </a:r>
            <a:r>
              <a:rPr lang="fa-IR" b="1" dirty="0">
                <a:cs typeface="B Zar" panose="00000400000000000000" pitchFamily="2" charset="-78"/>
              </a:rPr>
              <a:t>استفاده از کامپیوتر، ریاضی و آمار در تصمیم </a:t>
            </a:r>
            <a:r>
              <a:rPr lang="fa-IR" b="1" dirty="0" smtClean="0">
                <a:cs typeface="B Zar" panose="00000400000000000000" pitchFamily="2" charset="-78"/>
              </a:rPr>
              <a:t>گیری</a:t>
            </a:r>
          </a:p>
          <a:p>
            <a:pPr marL="0" indent="0" algn="just" rtl="1">
              <a:buNone/>
            </a:pPr>
            <a:r>
              <a:rPr lang="fa-IR" b="1" dirty="0">
                <a:cs typeface="B Zar" panose="00000400000000000000" pitchFamily="2" charset="-78"/>
              </a:rPr>
              <a:t/>
            </a:r>
            <a:br>
              <a:rPr lang="fa-IR" b="1" dirty="0">
                <a:cs typeface="B Zar" panose="00000400000000000000" pitchFamily="2" charset="-78"/>
              </a:rPr>
            </a:br>
            <a:r>
              <a:rPr lang="fa-IR" b="1" dirty="0" smtClean="0">
                <a:cs typeface="B Zar" panose="00000400000000000000" pitchFamily="2" charset="-78"/>
              </a:rPr>
              <a:t>”</a:t>
            </a:r>
            <a:r>
              <a:rPr lang="fa-IR" dirty="0" smtClean="0">
                <a:cs typeface="B Zar" panose="00000400000000000000" pitchFamily="2" charset="-78"/>
              </a:rPr>
              <a:t> </a:t>
            </a:r>
            <a:r>
              <a:rPr lang="fa-IR" b="1" dirty="0" smtClean="0">
                <a:cs typeface="B Zar" panose="00000400000000000000" pitchFamily="2" charset="-78"/>
              </a:rPr>
              <a:t>جنبش </a:t>
            </a:r>
            <a:r>
              <a:rPr lang="fa-IR" b="1" dirty="0">
                <a:cs typeface="B Zar" panose="00000400000000000000" pitchFamily="2" charset="-78"/>
              </a:rPr>
              <a:t>مدیریت کمی“ بر استفاده از مدلها و فرایندهای غیرسیاسی</a:t>
            </a:r>
            <a:br>
              <a:rPr lang="fa-IR" b="1" dirty="0">
                <a:cs typeface="B Zar" panose="00000400000000000000" pitchFamily="2" charset="-78"/>
              </a:rPr>
            </a:br>
            <a:r>
              <a:rPr lang="fa-IR" b="1" dirty="0">
                <a:cs typeface="B Zar" panose="00000400000000000000" pitchFamily="2" charset="-78"/>
              </a:rPr>
              <a:t>برای رسیدن به راه حلهای مدیریتی تاکید دارد و در سه شاخه زیر</a:t>
            </a:r>
            <a:br>
              <a:rPr lang="fa-IR" b="1" dirty="0">
                <a:cs typeface="B Zar" panose="00000400000000000000" pitchFamily="2" charset="-78"/>
              </a:rPr>
            </a:br>
            <a:r>
              <a:rPr lang="fa-IR" b="1" dirty="0">
                <a:cs typeface="B Zar" panose="00000400000000000000" pitchFamily="2" charset="-78"/>
              </a:rPr>
              <a:t>قابل بررسی </a:t>
            </a:r>
            <a:r>
              <a:rPr lang="fa-IR" b="1" dirty="0" smtClean="0">
                <a:cs typeface="B Zar" panose="00000400000000000000" pitchFamily="2" charset="-78"/>
              </a:rPr>
              <a:t>است:</a:t>
            </a:r>
            <a:endParaRPr lang="en-US" b="1" dirty="0" smtClean="0">
              <a:cs typeface="B Zar" panose="00000400000000000000" pitchFamily="2" charset="-78"/>
            </a:endParaRPr>
          </a:p>
          <a:p>
            <a:pPr algn="just" rtl="1"/>
            <a:r>
              <a:rPr lang="fa-IR" b="1" dirty="0" smtClean="0">
                <a:cs typeface="B Zar" panose="00000400000000000000" pitchFamily="2" charset="-78"/>
              </a:rPr>
              <a:t>علم مدیریت</a:t>
            </a:r>
            <a:endParaRPr lang="en-US" b="1" dirty="0">
              <a:cs typeface="B Zar" panose="00000400000000000000" pitchFamily="2" charset="-78"/>
            </a:endParaRPr>
          </a:p>
          <a:p>
            <a:pPr algn="just" rtl="1"/>
            <a:r>
              <a:rPr lang="fa-IR" b="1" dirty="0" smtClean="0">
                <a:cs typeface="B Zar" panose="00000400000000000000" pitchFamily="2" charset="-78"/>
              </a:rPr>
              <a:t>مدیریت عملیات</a:t>
            </a:r>
            <a:endParaRPr lang="en-US" b="1" dirty="0">
              <a:cs typeface="B Zar" panose="00000400000000000000" pitchFamily="2" charset="-78"/>
            </a:endParaRPr>
          </a:p>
          <a:p>
            <a:pPr algn="just" rtl="1"/>
            <a:r>
              <a:rPr lang="fa-IR" b="1" dirty="0" smtClean="0">
                <a:cs typeface="B Zar" panose="00000400000000000000" pitchFamily="2" charset="-78"/>
              </a:rPr>
              <a:t>مدیریت </a:t>
            </a:r>
            <a:r>
              <a:rPr lang="fa-IR" b="1" dirty="0">
                <a:cs typeface="B Zar" panose="00000400000000000000" pitchFamily="2" charset="-78"/>
              </a:rPr>
              <a:t>نظامهای اطلاعاتی </a:t>
            </a:r>
            <a:r>
              <a:rPr lang="fa-IR" b="1" dirty="0" smtClean="0">
                <a:cs typeface="B Zar" panose="00000400000000000000" pitchFamily="2" charset="-78"/>
              </a:rPr>
              <a:t>(</a:t>
            </a:r>
            <a:r>
              <a:rPr lang="en-US" b="1" dirty="0" smtClean="0">
                <a:cs typeface="B Zar" panose="00000400000000000000" pitchFamily="2" charset="-78"/>
              </a:rPr>
              <a:t>MI</a:t>
            </a:r>
            <a:r>
              <a:rPr lang="en-US" dirty="0">
                <a:cs typeface="B Zar" panose="00000400000000000000" pitchFamily="2" charset="-78"/>
              </a:rPr>
              <a:t>S</a:t>
            </a:r>
            <a:r>
              <a:rPr lang="fa-IR" b="1" dirty="0" smtClean="0">
                <a:cs typeface="B Zar" panose="00000400000000000000" pitchFamily="2" charset="-78"/>
              </a:rPr>
              <a:t>)</a:t>
            </a:r>
            <a:endParaRPr lang="en-US" dirty="0"/>
          </a:p>
        </p:txBody>
      </p:sp>
    </p:spTree>
    <p:extLst>
      <p:ext uri="{BB962C8B-B14F-4D97-AF65-F5344CB8AC3E}">
        <p14:creationId xmlns:p14="http://schemas.microsoft.com/office/powerpoint/2010/main" val="252351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rtl="1"/>
            <a:r>
              <a:rPr lang="fa-IR" dirty="0">
                <a:cs typeface="B Zar" panose="00000400000000000000" pitchFamily="2" charset="-78"/>
              </a:rPr>
              <a:t>مدیریت کمی در رابطه با موضوعات مختلف مرتبط با تصمیم گیری و برنامه</a:t>
            </a:r>
            <a:br>
              <a:rPr lang="fa-IR" dirty="0">
                <a:cs typeface="B Zar" panose="00000400000000000000" pitchFamily="2" charset="-78"/>
              </a:rPr>
            </a:br>
            <a:r>
              <a:rPr lang="fa-IR" dirty="0">
                <a:cs typeface="B Zar" panose="00000400000000000000" pitchFamily="2" charset="-78"/>
              </a:rPr>
              <a:t>ریزی استفاده می شود. </a:t>
            </a:r>
            <a:r>
              <a:rPr lang="fa-IR" dirty="0" smtClean="0">
                <a:cs typeface="B Zar" panose="00000400000000000000" pitchFamily="2" charset="-78"/>
              </a:rPr>
              <a:t>مثلاً:</a:t>
            </a:r>
            <a:endParaRPr lang="en-US" dirty="0" smtClean="0">
              <a:cs typeface="B Zar" panose="00000400000000000000" pitchFamily="2" charset="-78"/>
            </a:endParaRPr>
          </a:p>
          <a:p>
            <a:pPr algn="just" rtl="1"/>
            <a:r>
              <a:rPr lang="fa-IR" u="sng" dirty="0" smtClean="0">
                <a:cs typeface="B Zar" panose="00000400000000000000" pitchFamily="2" charset="-78"/>
              </a:rPr>
              <a:t>نظریه </a:t>
            </a:r>
            <a:r>
              <a:rPr lang="fa-IR" u="sng" dirty="0">
                <a:cs typeface="B Zar" panose="00000400000000000000" pitchFamily="2" charset="-78"/>
              </a:rPr>
              <a:t>بازی </a:t>
            </a:r>
            <a:r>
              <a:rPr lang="fa-IR" dirty="0">
                <a:cs typeface="B Zar" panose="00000400000000000000" pitchFamily="2" charset="-78"/>
              </a:rPr>
              <a:t>مطرح شده از سوی وون نیومن نوعی تحلیل ریاضی است که با</a:t>
            </a:r>
            <a:br>
              <a:rPr lang="fa-IR" dirty="0">
                <a:cs typeface="B Zar" panose="00000400000000000000" pitchFamily="2" charset="-78"/>
              </a:rPr>
            </a:br>
            <a:r>
              <a:rPr lang="fa-IR" dirty="0">
                <a:cs typeface="B Zar" panose="00000400000000000000" pitchFamily="2" charset="-78"/>
              </a:rPr>
              <a:t>مدلهای انتزاعی در رابطه با موقعیتهای متعارض سروکار دارد. هر حرکتی به اقدام</a:t>
            </a:r>
            <a:br>
              <a:rPr lang="fa-IR" dirty="0">
                <a:cs typeface="B Zar" panose="00000400000000000000" pitchFamily="2" charset="-78"/>
              </a:rPr>
            </a:br>
            <a:r>
              <a:rPr lang="fa-IR" dirty="0">
                <a:cs typeface="B Zar" panose="00000400000000000000" pitchFamily="2" charset="-78"/>
              </a:rPr>
              <a:t>بازیگران طرفین درگیر در موضوع بستگی </a:t>
            </a:r>
            <a:r>
              <a:rPr lang="fa-IR" dirty="0" smtClean="0">
                <a:cs typeface="B Zar" panose="00000400000000000000" pitchFamily="2" charset="-78"/>
              </a:rPr>
              <a:t>دارد.</a:t>
            </a:r>
            <a:endParaRPr lang="en-US" dirty="0">
              <a:cs typeface="B Zar" panose="00000400000000000000" pitchFamily="2" charset="-78"/>
            </a:endParaRPr>
          </a:p>
          <a:p>
            <a:pPr algn="just" rtl="1"/>
            <a:r>
              <a:rPr lang="fa-IR" dirty="0" smtClean="0">
                <a:cs typeface="B Zar" panose="00000400000000000000" pitchFamily="2" charset="-78"/>
              </a:rPr>
              <a:t>در </a:t>
            </a:r>
            <a:r>
              <a:rPr lang="fa-IR" dirty="0">
                <a:cs typeface="B Zar" panose="00000400000000000000" pitchFamily="2" charset="-78"/>
              </a:rPr>
              <a:t>کسب و کارها، به عنوان مثال، دو تولید کننده که کالای مشابهی تولید و باهم</a:t>
            </a:r>
            <a:br>
              <a:rPr lang="fa-IR" dirty="0">
                <a:cs typeface="B Zar" panose="00000400000000000000" pitchFamily="2" charset="-78"/>
              </a:rPr>
            </a:br>
            <a:r>
              <a:rPr lang="fa-IR" dirty="0">
                <a:cs typeface="B Zar" panose="00000400000000000000" pitchFamily="2" charset="-78"/>
              </a:rPr>
              <a:t>رقابت می کنند باید مجموعه تصمیمهایی عملیاتی اتخاذ کنند تا صحنه رقابت را به</a:t>
            </a:r>
            <a:br>
              <a:rPr lang="fa-IR" dirty="0">
                <a:cs typeface="B Zar" panose="00000400000000000000" pitchFamily="2" charset="-78"/>
              </a:rPr>
            </a:br>
            <a:r>
              <a:rPr lang="fa-IR" dirty="0">
                <a:cs typeface="B Zar" panose="00000400000000000000" pitchFamily="2" charset="-78"/>
              </a:rPr>
              <a:t>نفع خود تغییر دهند. تصمیمها می تواند شامل تبلیغات، نوسازی ماشین آلات،</a:t>
            </a:r>
            <a:br>
              <a:rPr lang="fa-IR" dirty="0">
                <a:cs typeface="B Zar" panose="00000400000000000000" pitchFamily="2" charset="-78"/>
              </a:rPr>
            </a:br>
            <a:r>
              <a:rPr lang="fa-IR" dirty="0">
                <a:cs typeface="B Zar" panose="00000400000000000000" pitchFamily="2" charset="-78"/>
              </a:rPr>
              <a:t>افزودن محصولات جدید یا حتی ادغام باشد. نتیجه هر یک از تصمیمها بر تصمیم</a:t>
            </a:r>
            <a:br>
              <a:rPr lang="fa-IR" dirty="0">
                <a:cs typeface="B Zar" panose="00000400000000000000" pitchFamily="2" charset="-78"/>
              </a:rPr>
            </a:br>
            <a:r>
              <a:rPr lang="fa-IR" dirty="0">
                <a:cs typeface="B Zar" panose="00000400000000000000" pitchFamily="2" charset="-78"/>
              </a:rPr>
              <a:t>شرکت دیگر تأثیر دارد و باید از طرق روشهای آماری مناسب محاسبه شود. </a:t>
            </a:r>
            <a:br>
              <a:rPr lang="fa-IR" dirty="0">
                <a:cs typeface="B Zar" panose="00000400000000000000" pitchFamily="2" charset="-78"/>
              </a:rPr>
            </a:br>
            <a:endParaRPr lang="en-US" dirty="0">
              <a:cs typeface="B Zar" panose="00000400000000000000" pitchFamily="2" charset="-78"/>
            </a:endParaRPr>
          </a:p>
        </p:txBody>
      </p:sp>
      <p:sp>
        <p:nvSpPr>
          <p:cNvPr id="5" name="Title 1"/>
          <p:cNvSpPr>
            <a:spLocks noGrp="1"/>
          </p:cNvSpPr>
          <p:nvPr>
            <p:ph type="title"/>
          </p:nvPr>
        </p:nvSpPr>
        <p:spPr>
          <a:xfrm>
            <a:off x="2152650" y="365127"/>
            <a:ext cx="7886700" cy="1325563"/>
          </a:xfrm>
          <a:solidFill>
            <a:schemeClr val="accent4">
              <a:lumMod val="20000"/>
              <a:lumOff val="80000"/>
            </a:schemeClr>
          </a:solidFill>
        </p:spPr>
        <p:txBody>
          <a:bodyPr/>
          <a:lstStyle/>
          <a:p>
            <a:pPr algn="ctr"/>
            <a:r>
              <a:rPr lang="fa-IR" b="1" dirty="0" smtClean="0">
                <a:cs typeface="B Zar" panose="00000400000000000000" pitchFamily="2" charset="-78"/>
              </a:rPr>
              <a:t>علم مدیریت</a:t>
            </a:r>
            <a:endParaRPr lang="en-US" b="1" dirty="0">
              <a:cs typeface="B Zar" panose="00000400000000000000" pitchFamily="2" charset="-78"/>
            </a:endParaRPr>
          </a:p>
        </p:txBody>
      </p:sp>
    </p:spTree>
    <p:extLst>
      <p:ext uri="{BB962C8B-B14F-4D97-AF65-F5344CB8AC3E}">
        <p14:creationId xmlns:p14="http://schemas.microsoft.com/office/powerpoint/2010/main" val="58680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just" rtl="1">
              <a:buNone/>
            </a:pPr>
            <a:r>
              <a:rPr lang="fa-IR" b="1" dirty="0">
                <a:cs typeface="B Mitra" panose="00000400000000000000" pitchFamily="2" charset="-78"/>
              </a:rPr>
              <a:t>سازمان برحسب روابط حاکم بر </a:t>
            </a:r>
            <a:r>
              <a:rPr lang="fa-IR" b="1" dirty="0" smtClean="0">
                <a:cs typeface="B Mitra" panose="00000400000000000000" pitchFamily="2" charset="-78"/>
              </a:rPr>
              <a:t>آن به دو دسته کلی زیر تقسیم می شوند:</a:t>
            </a:r>
            <a:endParaRPr lang="en-US" dirty="0">
              <a:cs typeface="B Mitra" panose="00000400000000000000" pitchFamily="2" charset="-78"/>
            </a:endParaRPr>
          </a:p>
          <a:p>
            <a:pPr marL="0" lvl="0" indent="0" algn="just" rtl="1">
              <a:buNone/>
            </a:pPr>
            <a:r>
              <a:rPr lang="fa-IR" b="1" dirty="0" smtClean="0">
                <a:cs typeface="B Mitra" panose="00000400000000000000" pitchFamily="2" charset="-78"/>
              </a:rPr>
              <a:t>الف) سازمان </a:t>
            </a:r>
            <a:r>
              <a:rPr lang="fa-IR" b="1" dirty="0">
                <a:cs typeface="B Mitra" panose="00000400000000000000" pitchFamily="2" charset="-78"/>
              </a:rPr>
              <a:t>رسمی:</a:t>
            </a:r>
            <a:r>
              <a:rPr lang="fa-IR" dirty="0">
                <a:cs typeface="B Mitra" panose="00000400000000000000" pitchFamily="2" charset="-78"/>
              </a:rPr>
              <a:t> سازمانی که بر مبنای اهداف خاصی تشکیل و حدود وظایف و اختیارات ارتباطات و سلسله‌مراتب سازمانی تعیین شده است. به‌عبارتی‌دیگر در این سازمان شاغل و پست‌های سازمانی توصیف‌شده، قوانین و مقرراتی پیش‌بینی‌شده، حقوق، دستمزد پاداش، تنبیه، کمیت و کیفیت کار در نظر گرفته شده است، تقسیم‌کار در سازمان رسمی امری اجتناب‌ناپذیر است. </a:t>
            </a:r>
            <a:endParaRPr lang="en-US" dirty="0">
              <a:cs typeface="B Mitra" panose="00000400000000000000" pitchFamily="2" charset="-78"/>
            </a:endParaRPr>
          </a:p>
          <a:p>
            <a:pPr marL="0" lvl="0" indent="0" algn="just" rtl="1">
              <a:buNone/>
            </a:pPr>
            <a:r>
              <a:rPr lang="fa-IR" b="1" dirty="0" smtClean="0">
                <a:cs typeface="B Mitra" panose="00000400000000000000" pitchFamily="2" charset="-78"/>
              </a:rPr>
              <a:t>ب) سازمان </a:t>
            </a:r>
            <a:r>
              <a:rPr lang="fa-IR" b="1" dirty="0">
                <a:cs typeface="B Mitra" panose="00000400000000000000" pitchFamily="2" charset="-78"/>
              </a:rPr>
              <a:t>غیررسمی:</a:t>
            </a:r>
            <a:r>
              <a:rPr lang="fa-IR" dirty="0">
                <a:cs typeface="B Mitra" panose="00000400000000000000" pitchFamily="2" charset="-78"/>
              </a:rPr>
              <a:t> برخلاف سازمان رسمی بنا بر هدف خاصی تعیین نمی‌شود؛ بلکه یک سلسله روابط احساسی و عاطفی بین اعضا به وجود می‌آید که در روابط جامد و بی‌روح سازمان رسمی مؤثر است. فعالیت‌های سازمان غیررسمی در حیطه‌ی کنترل مدیران سازمان‌های رسمی نیست و شرح وظایف قانونمند ندارند. سازمان غیررسمی به‌عنوان سایه‌ی سازمان نیز تعبیر می‌شود. </a:t>
            </a:r>
            <a:r>
              <a:rPr lang="fa-IR" u="sng" dirty="0">
                <a:cs typeface="B Mitra" panose="00000400000000000000" pitchFamily="2" charset="-78"/>
              </a:rPr>
              <a:t>درواقع چهره‌ی دوم سازمان رسمی است</a:t>
            </a:r>
            <a:r>
              <a:rPr lang="fa-IR" dirty="0">
                <a:cs typeface="B Mitra" panose="00000400000000000000" pitchFamily="2" charset="-78"/>
              </a:rPr>
              <a:t>. این سازمان در دل سازمان رسمی پدیدار می‌شود و بدون آن نمی‌تواند ایجاد شود. افراد در سازمان غیررسمی به میل خودکاری انجام می‌دهند و بر اساس اعتقاد خود حرکت می‌کنند. </a:t>
            </a:r>
            <a:endParaRPr lang="en-US" dirty="0">
              <a:cs typeface="B Mitra" panose="00000400000000000000" pitchFamily="2" charset="-78"/>
            </a:endParaRPr>
          </a:p>
          <a:p>
            <a:pPr marL="0" indent="0" algn="just" rtl="1">
              <a:buNone/>
            </a:pPr>
            <a:endParaRPr lang="en-US" dirty="0">
              <a:cs typeface="B Mitra" panose="00000400000000000000" pitchFamily="2" charset="-78"/>
            </a:endParaRPr>
          </a:p>
        </p:txBody>
      </p:sp>
      <p:sp>
        <p:nvSpPr>
          <p:cNvPr id="4" name="Title 1"/>
          <p:cNvSpPr>
            <a:spLocks noGrp="1"/>
          </p:cNvSpPr>
          <p:nvPr>
            <p:ph type="title"/>
          </p:nvPr>
        </p:nvSpPr>
        <p:spPr>
          <a:xfrm>
            <a:off x="838200" y="365125"/>
            <a:ext cx="10515600" cy="1325563"/>
          </a:xfrm>
          <a:solidFill>
            <a:schemeClr val="accent4">
              <a:lumMod val="20000"/>
              <a:lumOff val="80000"/>
            </a:schemeClr>
          </a:solidFill>
        </p:spPr>
        <p:txBody>
          <a:bodyPr/>
          <a:lstStyle/>
          <a:p>
            <a:pPr algn="ctr" rtl="1"/>
            <a:r>
              <a:rPr lang="fa-IR" b="1" dirty="0" smtClean="0">
                <a:cs typeface="B Mitra" panose="00000400000000000000" pitchFamily="2" charset="-78"/>
              </a:rPr>
              <a:t>انواع سازمان</a:t>
            </a:r>
            <a:endParaRPr lang="en-US" b="1" dirty="0">
              <a:cs typeface="B Mitra" panose="00000400000000000000" pitchFamily="2" charset="-78"/>
            </a:endParaRPr>
          </a:p>
        </p:txBody>
      </p:sp>
    </p:spTree>
    <p:extLst>
      <p:ext uri="{BB962C8B-B14F-4D97-AF65-F5344CB8AC3E}">
        <p14:creationId xmlns:p14="http://schemas.microsoft.com/office/powerpoint/2010/main" val="3175443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smtClean="0">
                <a:cs typeface="B Zar" panose="00000400000000000000" pitchFamily="2" charset="-78"/>
              </a:rPr>
              <a:t>اصول علم مدیریت </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r" rtl="1"/>
            <a:r>
              <a:rPr lang="fa-IR" b="1" dirty="0">
                <a:cs typeface="B Zar" panose="00000400000000000000" pitchFamily="2" charset="-78"/>
              </a:rPr>
              <a:t>تأکید بر </a:t>
            </a:r>
            <a:r>
              <a:rPr lang="fa-IR" b="1" dirty="0" smtClean="0">
                <a:cs typeface="B Zar" panose="00000400000000000000" pitchFamily="2" charset="-78"/>
              </a:rPr>
              <a:t>مدلسازی</a:t>
            </a:r>
            <a:endParaRPr lang="fa-IR" b="1" dirty="0">
              <a:cs typeface="B Zar" panose="00000400000000000000" pitchFamily="2" charset="-78"/>
            </a:endParaRPr>
          </a:p>
          <a:p>
            <a:pPr algn="r" rtl="1"/>
            <a:r>
              <a:rPr lang="fa-IR" b="1" dirty="0" smtClean="0">
                <a:cs typeface="B Zar" panose="00000400000000000000" pitchFamily="2" charset="-78"/>
              </a:rPr>
              <a:t>تمرکز </a:t>
            </a:r>
            <a:r>
              <a:rPr lang="fa-IR" b="1" dirty="0">
                <a:cs typeface="B Zar" panose="00000400000000000000" pitchFamily="2" charset="-78"/>
              </a:rPr>
              <a:t>بر دستیابی به </a:t>
            </a:r>
            <a:r>
              <a:rPr lang="fa-IR" b="1" dirty="0" smtClean="0">
                <a:cs typeface="B Zar" panose="00000400000000000000" pitchFamily="2" charset="-78"/>
              </a:rPr>
              <a:t>هدف</a:t>
            </a:r>
            <a:r>
              <a:rPr lang="fa-IR" b="1" dirty="0">
                <a:cs typeface="B Zar" panose="00000400000000000000" pitchFamily="2" charset="-78"/>
              </a:rPr>
              <a:t> </a:t>
            </a:r>
            <a:endParaRPr lang="fa-IR" b="1" dirty="0" smtClean="0">
              <a:cs typeface="B Zar" panose="00000400000000000000" pitchFamily="2" charset="-78"/>
            </a:endParaRPr>
          </a:p>
          <a:p>
            <a:pPr algn="r" rtl="1"/>
            <a:r>
              <a:rPr lang="fa-IR" b="1" dirty="0" smtClean="0">
                <a:cs typeface="B Zar" panose="00000400000000000000" pitchFamily="2" charset="-78"/>
              </a:rPr>
              <a:t>توجه </a:t>
            </a:r>
            <a:r>
              <a:rPr lang="fa-IR" b="1" dirty="0">
                <a:cs typeface="B Zar" panose="00000400000000000000" pitchFamily="2" charset="-78"/>
              </a:rPr>
              <a:t>به همه جنبه های مسایل و مشکلات در تصمیم گیری و </a:t>
            </a:r>
            <a:r>
              <a:rPr lang="fa-IR" b="1" dirty="0" smtClean="0">
                <a:cs typeface="B Zar" panose="00000400000000000000" pitchFamily="2" charset="-78"/>
              </a:rPr>
              <a:t>انتخاب</a:t>
            </a:r>
            <a:endParaRPr lang="fa-IR" b="1" dirty="0">
              <a:cs typeface="B Zar" panose="00000400000000000000" pitchFamily="2" charset="-78"/>
            </a:endParaRPr>
          </a:p>
          <a:p>
            <a:pPr algn="r" rtl="1"/>
            <a:r>
              <a:rPr lang="fa-IR" b="1" dirty="0" smtClean="0">
                <a:cs typeface="B Zar" panose="00000400000000000000" pitchFamily="2" charset="-78"/>
              </a:rPr>
              <a:t>ارائه </a:t>
            </a:r>
            <a:r>
              <a:rPr lang="fa-IR" b="1" dirty="0">
                <a:cs typeface="B Zar" panose="00000400000000000000" pitchFamily="2" charset="-78"/>
              </a:rPr>
              <a:t>مدل با همه متغیرها و محدودیتها ...با کمک آمار و احتمالات و </a:t>
            </a:r>
            <a:r>
              <a:rPr lang="fa-IR" b="1" dirty="0" smtClean="0">
                <a:cs typeface="B Zar" panose="00000400000000000000" pitchFamily="2" charset="-78"/>
              </a:rPr>
              <a:t>ریاضی.</a:t>
            </a:r>
            <a:endParaRPr lang="fa-IR" b="1" dirty="0">
              <a:cs typeface="B Zar" panose="00000400000000000000" pitchFamily="2" charset="-78"/>
            </a:endParaRPr>
          </a:p>
          <a:p>
            <a:pPr algn="r" rtl="1"/>
            <a:r>
              <a:rPr lang="fa-IR" b="1" dirty="0" smtClean="0">
                <a:cs typeface="B Zar" panose="00000400000000000000" pitchFamily="2" charset="-78"/>
              </a:rPr>
              <a:t>تأکید </a:t>
            </a:r>
            <a:r>
              <a:rPr lang="fa-IR" b="1" dirty="0">
                <a:cs typeface="B Zar" panose="00000400000000000000" pitchFamily="2" charset="-78"/>
              </a:rPr>
              <a:t>بر کمی کردن متغیرهای مسئله یا مشکل</a:t>
            </a:r>
            <a:r>
              <a:rPr lang="fa-IR" dirty="0">
                <a:cs typeface="B Zar" panose="00000400000000000000" pitchFamily="2" charset="-78"/>
              </a:rPr>
              <a:t> </a:t>
            </a:r>
            <a:r>
              <a:rPr lang="fa-IR" dirty="0"/>
              <a:t/>
            </a:r>
            <a:br>
              <a:rPr lang="fa-IR" dirty="0"/>
            </a:br>
            <a:endParaRPr lang="en-US" dirty="0"/>
          </a:p>
        </p:txBody>
      </p:sp>
    </p:spTree>
    <p:extLst>
      <p:ext uri="{BB962C8B-B14F-4D97-AF65-F5344CB8AC3E}">
        <p14:creationId xmlns:p14="http://schemas.microsoft.com/office/powerpoint/2010/main" val="1845527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1794" y="1340993"/>
            <a:ext cx="7886700" cy="4351338"/>
          </a:xfrm>
          <a:solidFill>
            <a:schemeClr val="accent4">
              <a:lumMod val="40000"/>
              <a:lumOff val="60000"/>
            </a:schemeClr>
          </a:solidFill>
          <a:ln w="57150">
            <a:solidFill>
              <a:schemeClr val="tx1"/>
            </a:solidFill>
          </a:ln>
        </p:spPr>
        <p:txBody>
          <a:bodyPr/>
          <a:lstStyle/>
          <a:p>
            <a:pPr marL="0" indent="0" algn="ctr" rtl="1">
              <a:buNone/>
            </a:pPr>
            <a:endParaRPr lang="fa-IR" dirty="0" smtClean="0"/>
          </a:p>
          <a:p>
            <a:pPr marL="0" indent="0" algn="ctr" rtl="1">
              <a:buNone/>
            </a:pPr>
            <a:endParaRPr lang="fa-IR" dirty="0" smtClean="0"/>
          </a:p>
          <a:p>
            <a:pPr marL="0" indent="0" algn="ctr" rtl="1">
              <a:buNone/>
            </a:pPr>
            <a:endParaRPr lang="fa-IR" dirty="0" smtClean="0"/>
          </a:p>
          <a:p>
            <a:pPr marL="0" indent="0" algn="ctr" rtl="1">
              <a:buNone/>
            </a:pPr>
            <a:r>
              <a:rPr lang="fa-IR" sz="4400" b="1" dirty="0"/>
              <a:t>جنبش های مدیریت نوین</a:t>
            </a:r>
            <a:endParaRPr lang="en-US" sz="4400" b="1" dirty="0"/>
          </a:p>
        </p:txBody>
      </p:sp>
    </p:spTree>
    <p:extLst>
      <p:ext uri="{BB962C8B-B14F-4D97-AF65-F5344CB8AC3E}">
        <p14:creationId xmlns:p14="http://schemas.microsoft.com/office/powerpoint/2010/main" val="3849861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lgn="ctr"/>
            <a:r>
              <a:rPr lang="fa-IR" b="1" dirty="0" smtClean="0">
                <a:cs typeface="B Zar" panose="00000400000000000000" pitchFamily="2" charset="-78"/>
              </a:rPr>
              <a:t>مدیریت نوین</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b="1" dirty="0" smtClean="0">
                <a:cs typeface="B Zar" panose="00000400000000000000" pitchFamily="2" charset="-78"/>
              </a:rPr>
              <a:t>جنبش </a:t>
            </a:r>
            <a:r>
              <a:rPr lang="fa-IR" b="1" dirty="0">
                <a:cs typeface="B Zar" panose="00000400000000000000" pitchFamily="2" charset="-78"/>
              </a:rPr>
              <a:t>مدیریت نوین با ادغام و ترکیب نظریه های مختلف مطرح </a:t>
            </a:r>
            <a:r>
              <a:rPr lang="fa-IR" b="1" dirty="0" smtClean="0">
                <a:cs typeface="B Zar" panose="00000400000000000000" pitchFamily="2" charset="-78"/>
              </a:rPr>
              <a:t>شد.</a:t>
            </a:r>
            <a:endParaRPr lang="fa-IR" b="1" dirty="0">
              <a:cs typeface="B Zar" panose="00000400000000000000" pitchFamily="2" charset="-78"/>
            </a:endParaRPr>
          </a:p>
          <a:p>
            <a:pPr marL="0" indent="0" algn="just" rtl="1">
              <a:buNone/>
            </a:pPr>
            <a:r>
              <a:rPr lang="fa-IR" b="1" dirty="0" smtClean="0">
                <a:cs typeface="B Zar" panose="00000400000000000000" pitchFamily="2" charset="-78"/>
              </a:rPr>
              <a:t>رویکردهای </a:t>
            </a:r>
            <a:r>
              <a:rPr lang="fa-IR" b="1" dirty="0">
                <a:cs typeface="B Zar" panose="00000400000000000000" pitchFamily="2" charset="-78"/>
              </a:rPr>
              <a:t>معطوف به مدیریت نوین شامل موارد زیر است</a:t>
            </a:r>
            <a:r>
              <a:rPr lang="fa-IR" b="1" dirty="0" smtClean="0">
                <a:cs typeface="B Zar" panose="00000400000000000000" pitchFamily="2" charset="-78"/>
              </a:rPr>
              <a:t>:</a:t>
            </a:r>
          </a:p>
          <a:p>
            <a:pPr marL="0" indent="0" algn="just" rtl="1">
              <a:buNone/>
            </a:pPr>
            <a:endParaRPr lang="fa-IR" dirty="0">
              <a:cs typeface="B Zar" panose="00000400000000000000" pitchFamily="2" charset="-78"/>
            </a:endParaRPr>
          </a:p>
          <a:p>
            <a:pPr algn="r" rtl="1"/>
            <a:r>
              <a:rPr lang="fa-IR" b="1" dirty="0" smtClean="0">
                <a:cs typeface="B Zar" panose="00000400000000000000" pitchFamily="2" charset="-78"/>
              </a:rPr>
              <a:t>رویکرد فرایندی</a:t>
            </a:r>
            <a:endParaRPr lang="fa-IR" b="1" dirty="0">
              <a:cs typeface="B Zar" panose="00000400000000000000" pitchFamily="2" charset="-78"/>
            </a:endParaRPr>
          </a:p>
          <a:p>
            <a:pPr algn="r" rtl="1"/>
            <a:r>
              <a:rPr lang="fa-IR" b="1" dirty="0" smtClean="0">
                <a:cs typeface="B Zar" panose="00000400000000000000" pitchFamily="2" charset="-78"/>
              </a:rPr>
              <a:t>رویکرد سیستمی</a:t>
            </a:r>
            <a:endParaRPr lang="fa-IR" b="1" dirty="0">
              <a:cs typeface="B Zar" panose="00000400000000000000" pitchFamily="2" charset="-78"/>
            </a:endParaRPr>
          </a:p>
          <a:p>
            <a:pPr algn="r" rtl="1"/>
            <a:r>
              <a:rPr lang="fa-IR" b="1" dirty="0" smtClean="0">
                <a:cs typeface="B Zar" panose="00000400000000000000" pitchFamily="2" charset="-78"/>
              </a:rPr>
              <a:t>رویکرد اقتضائی</a:t>
            </a:r>
            <a:endParaRPr lang="fa-IR" b="1" dirty="0">
              <a:cs typeface="B Zar" panose="00000400000000000000" pitchFamily="2" charset="-78"/>
            </a:endParaRPr>
          </a:p>
          <a:p>
            <a:pPr algn="r" rtl="1"/>
            <a:r>
              <a:rPr lang="fa-IR" b="1" dirty="0" smtClean="0">
                <a:cs typeface="B Zar" panose="00000400000000000000" pitchFamily="2" charset="-78"/>
              </a:rPr>
              <a:t>رویکرد </a:t>
            </a:r>
            <a:r>
              <a:rPr lang="fa-IR" b="1" dirty="0">
                <a:cs typeface="B Zar" panose="00000400000000000000" pitchFamily="2" charset="-78"/>
              </a:rPr>
              <a:t>مدیریت </a:t>
            </a:r>
            <a:r>
              <a:rPr lang="fa-IR" b="1" dirty="0" smtClean="0">
                <a:cs typeface="B Zar" panose="00000400000000000000" pitchFamily="2" charset="-78"/>
              </a:rPr>
              <a:t>استراتژیک</a:t>
            </a:r>
            <a:endParaRPr lang="fa-IR" b="1" dirty="0">
              <a:cs typeface="B Zar" panose="00000400000000000000" pitchFamily="2" charset="-78"/>
            </a:endParaRPr>
          </a:p>
          <a:p>
            <a:pPr algn="r" rtl="1"/>
            <a:r>
              <a:rPr lang="fa-IR" b="1" dirty="0" smtClean="0">
                <a:cs typeface="B Zar" panose="00000400000000000000" pitchFamily="2" charset="-78"/>
              </a:rPr>
              <a:t>رویکرد </a:t>
            </a:r>
            <a:r>
              <a:rPr lang="fa-IR" b="1" dirty="0">
                <a:cs typeface="B Zar" panose="00000400000000000000" pitchFamily="2" charset="-78"/>
              </a:rPr>
              <a:t>مدیریت سبک ژاپنی، </a:t>
            </a:r>
            <a:r>
              <a:rPr lang="fa-IR" b="1" dirty="0" smtClean="0">
                <a:cs typeface="B Zar" panose="00000400000000000000" pitchFamily="2" charset="-78"/>
              </a:rPr>
              <a:t>و رویکرد </a:t>
            </a:r>
            <a:r>
              <a:rPr lang="fa-IR" b="1" dirty="0">
                <a:cs typeface="B Zar" panose="00000400000000000000" pitchFamily="2" charset="-78"/>
              </a:rPr>
              <a:t>تعالی.</a:t>
            </a:r>
            <a:br>
              <a:rPr lang="fa-IR" b="1" dirty="0">
                <a:cs typeface="B Zar" panose="00000400000000000000" pitchFamily="2" charset="-78"/>
              </a:rPr>
            </a:br>
            <a:endParaRPr lang="fa-IR" b="1" dirty="0" smtClean="0">
              <a:cs typeface="B Zar" panose="00000400000000000000" pitchFamily="2" charset="-78"/>
            </a:endParaRPr>
          </a:p>
          <a:p>
            <a:pPr algn="just" rtl="1">
              <a:buFont typeface="Wingdings" panose="05000000000000000000" pitchFamily="2" charset="2"/>
              <a:buChar char="q"/>
            </a:pPr>
            <a:r>
              <a:rPr lang="fa-IR" b="1" dirty="0" smtClean="0">
                <a:cs typeface="B Zar" panose="00000400000000000000" pitchFamily="2" charset="-78"/>
              </a:rPr>
              <a:t>نکته</a:t>
            </a:r>
            <a:r>
              <a:rPr lang="fa-IR" dirty="0" smtClean="0">
                <a:cs typeface="B Zar" panose="00000400000000000000" pitchFamily="2" charset="-78"/>
              </a:rPr>
              <a:t>: رویکردهای </a:t>
            </a:r>
            <a:r>
              <a:rPr lang="fa-IR" dirty="0">
                <a:cs typeface="B Zar" panose="00000400000000000000" pitchFamily="2" charset="-78"/>
              </a:rPr>
              <a:t>کلاسیک، رفتاری و کمی همراه با نظریهای اقتضائی و سیستمی و </a:t>
            </a:r>
            <a:r>
              <a:rPr lang="fa-IR" dirty="0" smtClean="0">
                <a:cs typeface="B Zar" panose="00000400000000000000" pitchFamily="2" charset="-78"/>
              </a:rPr>
              <a:t>فرایندی ترکیب </a:t>
            </a:r>
            <a:r>
              <a:rPr lang="fa-IR" dirty="0">
                <a:cs typeface="B Zar" panose="00000400000000000000" pitchFamily="2" charset="-78"/>
              </a:rPr>
              <a:t>شدند تا چارچوب </a:t>
            </a:r>
            <a:r>
              <a:rPr lang="fa-IR" b="1" dirty="0">
                <a:cs typeface="B Zar" panose="00000400000000000000" pitchFamily="2" charset="-78"/>
              </a:rPr>
              <a:t>مدیریت نوین </a:t>
            </a:r>
            <a:r>
              <a:rPr lang="fa-IR" dirty="0">
                <a:cs typeface="B Zar" panose="00000400000000000000" pitchFamily="2" charset="-78"/>
              </a:rPr>
              <a:t>را شکل </a:t>
            </a:r>
            <a:r>
              <a:rPr lang="fa-IR" dirty="0" smtClean="0">
                <a:cs typeface="B Zar" panose="00000400000000000000" pitchFamily="2" charset="-78"/>
              </a:rPr>
              <a:t>دهند. بنابراین، مدیریت </a:t>
            </a:r>
            <a:r>
              <a:rPr lang="fa-IR" dirty="0">
                <a:cs typeface="B Zar" panose="00000400000000000000" pitchFamily="2" charset="-78"/>
              </a:rPr>
              <a:t>نوین رویکردی ترکیبی </a:t>
            </a:r>
            <a:r>
              <a:rPr lang="fa-IR" dirty="0" smtClean="0">
                <a:cs typeface="B Zar" panose="00000400000000000000" pitchFamily="2" charset="-78"/>
              </a:rPr>
              <a:t>است. </a:t>
            </a:r>
            <a:endParaRPr lang="en-US" dirty="0">
              <a:cs typeface="B Zar" panose="00000400000000000000" pitchFamily="2" charset="-78"/>
            </a:endParaRPr>
          </a:p>
        </p:txBody>
      </p:sp>
    </p:spTree>
    <p:extLst>
      <p:ext uri="{BB962C8B-B14F-4D97-AF65-F5344CB8AC3E}">
        <p14:creationId xmlns:p14="http://schemas.microsoft.com/office/powerpoint/2010/main" val="1313367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smtClean="0">
                <a:cs typeface="B Zar" panose="00000400000000000000" pitchFamily="2" charset="-78"/>
              </a:rPr>
              <a:t>رویکرد فرایندی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Zar" panose="00000400000000000000" pitchFamily="2" charset="-78"/>
              </a:rPr>
              <a:t>در سال </a:t>
            </a:r>
            <a:r>
              <a:rPr lang="fa-IR" dirty="0" smtClean="0">
                <a:cs typeface="B Zar" panose="00000400000000000000" pitchFamily="2" charset="-78"/>
              </a:rPr>
              <a:t> 1961هارولد </a:t>
            </a:r>
            <a:r>
              <a:rPr lang="fa-IR" dirty="0">
                <a:cs typeface="B Zar" panose="00000400000000000000" pitchFamily="2" charset="-78"/>
              </a:rPr>
              <a:t>کونتز مقاله ای منتشر کرد و در آن به این نتیجه رسید </a:t>
            </a:r>
            <a:r>
              <a:rPr lang="fa-IR" dirty="0" smtClean="0">
                <a:cs typeface="B Zar" panose="00000400000000000000" pitchFamily="2" charset="-78"/>
              </a:rPr>
              <a:t>که تعداد </a:t>
            </a:r>
            <a:r>
              <a:rPr lang="fa-IR" dirty="0">
                <a:cs typeface="B Zar" panose="00000400000000000000" pitchFamily="2" charset="-78"/>
              </a:rPr>
              <a:t>تئوریها بسیار زیاد است. وی از عبارت </a:t>
            </a:r>
            <a:r>
              <a:rPr lang="fa-IR" dirty="0" smtClean="0">
                <a:cs typeface="B Zar" panose="00000400000000000000" pitchFamily="2" charset="-78"/>
              </a:rPr>
              <a:t>«</a:t>
            </a:r>
            <a:r>
              <a:rPr lang="fa-IR" b="1" dirty="0" smtClean="0">
                <a:cs typeface="B Zar" panose="00000400000000000000" pitchFamily="2" charset="-78"/>
              </a:rPr>
              <a:t>جنگل تئوریها» </a:t>
            </a:r>
            <a:r>
              <a:rPr lang="fa-IR" dirty="0" smtClean="0">
                <a:cs typeface="B Zar" panose="00000400000000000000" pitchFamily="2" charset="-78"/>
              </a:rPr>
              <a:t>استفاده </a:t>
            </a:r>
            <a:r>
              <a:rPr lang="fa-IR" dirty="0">
                <a:cs typeface="B Zar" panose="00000400000000000000" pitchFamily="2" charset="-78"/>
              </a:rPr>
              <a:t>کرد</a:t>
            </a:r>
            <a:r>
              <a:rPr lang="fa-IR" dirty="0" smtClean="0">
                <a:cs typeface="B Zar" panose="00000400000000000000" pitchFamily="2" charset="-78"/>
              </a:rPr>
              <a:t>.</a:t>
            </a:r>
          </a:p>
          <a:p>
            <a:pPr algn="just" rtl="1"/>
            <a:r>
              <a:rPr lang="fa-IR" dirty="0" smtClean="0">
                <a:cs typeface="B Zar" panose="00000400000000000000" pitchFamily="2" charset="-78"/>
              </a:rPr>
              <a:t>وی </a:t>
            </a:r>
            <a:r>
              <a:rPr lang="fa-IR" dirty="0">
                <a:cs typeface="B Zar" panose="00000400000000000000" pitchFamily="2" charset="-78"/>
              </a:rPr>
              <a:t>معتقد است که هر یک از رویکردهای مدیریت مطلبی به نظریه های </a:t>
            </a:r>
            <a:r>
              <a:rPr lang="fa-IR" dirty="0" smtClean="0">
                <a:cs typeface="B Zar" panose="00000400000000000000" pitchFamily="2" charset="-78"/>
              </a:rPr>
              <a:t>مدیریت اضافه </a:t>
            </a:r>
            <a:r>
              <a:rPr lang="fa-IR" dirty="0">
                <a:cs typeface="B Zar" panose="00000400000000000000" pitchFamily="2" charset="-78"/>
              </a:rPr>
              <a:t>کرده </a:t>
            </a:r>
            <a:r>
              <a:rPr lang="fa-IR" dirty="0" smtClean="0">
                <a:cs typeface="B Zar" panose="00000400000000000000" pitchFamily="2" charset="-78"/>
              </a:rPr>
              <a:t>اند.</a:t>
            </a:r>
          </a:p>
          <a:p>
            <a:pPr algn="just" rtl="1"/>
            <a:r>
              <a:rPr lang="fa-IR" dirty="0" smtClean="0">
                <a:cs typeface="B Zar" panose="00000400000000000000" pitchFamily="2" charset="-78"/>
              </a:rPr>
              <a:t>وی </a:t>
            </a:r>
            <a:r>
              <a:rPr lang="fa-IR" dirty="0">
                <a:cs typeface="B Zar" panose="00000400000000000000" pitchFamily="2" charset="-78"/>
              </a:rPr>
              <a:t>اعتقاد دارد که </a:t>
            </a:r>
            <a:r>
              <a:rPr lang="fa-IR" b="1" dirty="0">
                <a:cs typeface="B Zar" panose="00000400000000000000" pitchFamily="2" charset="-78"/>
              </a:rPr>
              <a:t>مدیریت منابع انسانی و رویکردهای کمی </a:t>
            </a:r>
            <a:r>
              <a:rPr lang="fa-IR" b="1" dirty="0" smtClean="0">
                <a:cs typeface="B Zar" panose="00000400000000000000" pitchFamily="2" charset="-78"/>
              </a:rPr>
              <a:t>«ابزار» هستند </a:t>
            </a:r>
            <a:r>
              <a:rPr lang="fa-IR" b="1" dirty="0">
                <a:cs typeface="B Zar" panose="00000400000000000000" pitchFamily="2" charset="-78"/>
              </a:rPr>
              <a:t>نه </a:t>
            </a:r>
            <a:r>
              <a:rPr lang="fa-IR" b="1" dirty="0" smtClean="0">
                <a:cs typeface="B Zar" panose="00000400000000000000" pitchFamily="2" charset="-78"/>
              </a:rPr>
              <a:t>«رویکرد مدیریتی».</a:t>
            </a:r>
          </a:p>
          <a:p>
            <a:pPr algn="just" rtl="1"/>
            <a:endParaRPr lang="fa-IR" b="1" dirty="0" smtClean="0">
              <a:cs typeface="B Zar" panose="00000400000000000000" pitchFamily="2" charset="-78"/>
            </a:endParaRPr>
          </a:p>
          <a:p>
            <a:pPr algn="r" rtl="1"/>
            <a:r>
              <a:rPr lang="fa-IR" dirty="0" smtClean="0">
                <a:cs typeface="B Zar" panose="00000400000000000000" pitchFamily="2" charset="-78"/>
              </a:rPr>
              <a:t>وی </a:t>
            </a:r>
            <a:r>
              <a:rPr lang="fa-IR" dirty="0">
                <a:cs typeface="B Zar" panose="00000400000000000000" pitchFamily="2" charset="-78"/>
              </a:rPr>
              <a:t>بر این نظر بود که </a:t>
            </a:r>
            <a:r>
              <a:rPr lang="fa-IR" b="1" dirty="0">
                <a:cs typeface="B Zar" panose="00000400000000000000" pitchFamily="2" charset="-78"/>
              </a:rPr>
              <a:t>رویکرد فرایندی </a:t>
            </a:r>
            <a:r>
              <a:rPr lang="fa-IR" dirty="0">
                <a:cs typeface="B Zar" panose="00000400000000000000" pitchFamily="2" charset="-78"/>
              </a:rPr>
              <a:t>از این قابلیت برخوردار است که </a:t>
            </a:r>
            <a:r>
              <a:rPr lang="fa-IR" dirty="0" smtClean="0">
                <a:cs typeface="B Zar" panose="00000400000000000000" pitchFamily="2" charset="-78"/>
              </a:rPr>
              <a:t>این مجموعه </a:t>
            </a:r>
            <a:r>
              <a:rPr lang="fa-IR" dirty="0">
                <a:cs typeface="B Zar" panose="00000400000000000000" pitchFamily="2" charset="-78"/>
              </a:rPr>
              <a:t>پراکنده را سامان بخشد. </a:t>
            </a:r>
            <a:br>
              <a:rPr lang="fa-IR" dirty="0">
                <a:cs typeface="B Zar" panose="00000400000000000000" pitchFamily="2" charset="-78"/>
              </a:rPr>
            </a:br>
            <a:endParaRPr lang="en-US" dirty="0">
              <a:cs typeface="B Zar" panose="00000400000000000000" pitchFamily="2" charset="-78"/>
            </a:endParaRPr>
          </a:p>
        </p:txBody>
      </p:sp>
    </p:spTree>
    <p:extLst>
      <p:ext uri="{BB962C8B-B14F-4D97-AF65-F5344CB8AC3E}">
        <p14:creationId xmlns:p14="http://schemas.microsoft.com/office/powerpoint/2010/main" val="334938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1">
              <a:lumMod val="40000"/>
              <a:lumOff val="60000"/>
            </a:schemeClr>
          </a:solidFill>
        </p:spPr>
        <p:txBody>
          <a:bodyPr/>
          <a:lstStyle/>
          <a:p>
            <a:pPr algn="ctr"/>
            <a:r>
              <a:rPr lang="fa-IR" b="1" dirty="0" smtClean="0">
                <a:cs typeface="B Zar" panose="00000400000000000000" pitchFamily="2" charset="-78"/>
              </a:rPr>
              <a:t>رویکرد فرایندی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smtClean="0">
                <a:cs typeface="B Zar" panose="00000400000000000000" pitchFamily="2" charset="-78"/>
              </a:rPr>
              <a:t>به </a:t>
            </a:r>
            <a:r>
              <a:rPr lang="fa-IR" dirty="0">
                <a:cs typeface="B Zar" panose="00000400000000000000" pitchFamily="2" charset="-78"/>
              </a:rPr>
              <a:t>اعتقاد کونتز، </a:t>
            </a:r>
            <a:r>
              <a:rPr lang="fa-IR" b="1" dirty="0">
                <a:cs typeface="B Zar" panose="00000400000000000000" pitchFamily="2" charset="-78"/>
              </a:rPr>
              <a:t>رویکرد فرایندی </a:t>
            </a:r>
            <a:r>
              <a:rPr lang="fa-IR" dirty="0">
                <a:cs typeface="B Zar" panose="00000400000000000000" pitchFamily="2" charset="-78"/>
              </a:rPr>
              <a:t>که نخستین بار از سوی </a:t>
            </a:r>
            <a:r>
              <a:rPr lang="fa-IR" b="1" dirty="0">
                <a:cs typeface="B Zar" panose="00000400000000000000" pitchFamily="2" charset="-78"/>
              </a:rPr>
              <a:t>فایول </a:t>
            </a:r>
            <a:r>
              <a:rPr lang="fa-IR" dirty="0">
                <a:cs typeface="B Zar" panose="00000400000000000000" pitchFamily="2" charset="-78"/>
              </a:rPr>
              <a:t>مطرح شد. </a:t>
            </a:r>
            <a:endParaRPr lang="fa-IR" dirty="0" smtClean="0">
              <a:cs typeface="B Zar" panose="00000400000000000000" pitchFamily="2" charset="-78"/>
            </a:endParaRPr>
          </a:p>
          <a:p>
            <a:pPr algn="just" rtl="1"/>
            <a:r>
              <a:rPr lang="fa-IR" dirty="0" smtClean="0">
                <a:cs typeface="B Zar" panose="00000400000000000000" pitchFamily="2" charset="-78"/>
              </a:rPr>
              <a:t>وی مدیریت </a:t>
            </a:r>
            <a:r>
              <a:rPr lang="fa-IR" dirty="0">
                <a:cs typeface="B Zar" panose="00000400000000000000" pitchFamily="2" charset="-78"/>
              </a:rPr>
              <a:t>را به عنوان فرایندی قلمداد می کند که در صدد به سرانجام رساندن فعالیتها </a:t>
            </a:r>
            <a:r>
              <a:rPr lang="fa-IR" dirty="0" smtClean="0">
                <a:cs typeface="B Zar" panose="00000400000000000000" pitchFamily="2" charset="-78"/>
              </a:rPr>
              <a:t>از طریق </a:t>
            </a:r>
            <a:r>
              <a:rPr lang="fa-IR" dirty="0">
                <a:cs typeface="B Zar" panose="00000400000000000000" pitchFamily="2" charset="-78"/>
              </a:rPr>
              <a:t>و با استفاده از افرادی است که در گروههای سازمان یافته فعالیت می کنند</a:t>
            </a:r>
            <a:r>
              <a:rPr lang="fa-IR" dirty="0" smtClean="0">
                <a:cs typeface="B Zar" panose="00000400000000000000" pitchFamily="2" charset="-78"/>
              </a:rPr>
              <a:t>.</a:t>
            </a:r>
          </a:p>
          <a:p>
            <a:pPr algn="just" rtl="1"/>
            <a:r>
              <a:rPr lang="fa-IR" dirty="0" smtClean="0">
                <a:cs typeface="B Zar" panose="00000400000000000000" pitchFamily="2" charset="-78"/>
              </a:rPr>
              <a:t>مدیران </a:t>
            </a:r>
            <a:r>
              <a:rPr lang="fa-IR" b="1" dirty="0">
                <a:cs typeface="B Zar" panose="00000400000000000000" pitchFamily="2" charset="-78"/>
              </a:rPr>
              <a:t>برنامه ریزی، سازماندهی، هدایت و کنترل </a:t>
            </a:r>
            <a:r>
              <a:rPr lang="fa-IR" dirty="0">
                <a:cs typeface="B Zar" panose="00000400000000000000" pitchFamily="2" charset="-78"/>
              </a:rPr>
              <a:t>می کنند. این فرایند </a:t>
            </a:r>
            <a:r>
              <a:rPr lang="fa-IR" dirty="0" smtClean="0">
                <a:cs typeface="B Zar" panose="00000400000000000000" pitchFamily="2" charset="-78"/>
              </a:rPr>
              <a:t>حالت </a:t>
            </a:r>
            <a:r>
              <a:rPr lang="fa-IR" b="1" dirty="0" smtClean="0">
                <a:cs typeface="B Zar" panose="00000400000000000000" pitchFamily="2" charset="-78"/>
              </a:rPr>
              <a:t>چرخشی </a:t>
            </a:r>
            <a:r>
              <a:rPr lang="fa-IR" dirty="0">
                <a:cs typeface="B Zar" panose="00000400000000000000" pitchFamily="2" charset="-78"/>
              </a:rPr>
              <a:t>دارد که در آن، کنترل به برنامه ریزی مجدد منجر می شود که </a:t>
            </a:r>
            <a:r>
              <a:rPr lang="fa-IR" dirty="0" smtClean="0">
                <a:cs typeface="B Zar" panose="00000400000000000000" pitchFamily="2" charset="-78"/>
              </a:rPr>
              <a:t>نشان دهنده استمرار فعالیتهاست.</a:t>
            </a:r>
          </a:p>
          <a:p>
            <a:pPr algn="just" rtl="1"/>
            <a:endParaRPr lang="en-US" dirty="0">
              <a:cs typeface="B Zar" panose="00000400000000000000" pitchFamily="2" charset="-78"/>
            </a:endParaRPr>
          </a:p>
        </p:txBody>
      </p:sp>
    </p:spTree>
    <p:extLst>
      <p:ext uri="{BB962C8B-B14F-4D97-AF65-F5344CB8AC3E}">
        <p14:creationId xmlns:p14="http://schemas.microsoft.com/office/powerpoint/2010/main" val="135243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1">
              <a:lumMod val="40000"/>
              <a:lumOff val="60000"/>
            </a:schemeClr>
          </a:solidFill>
        </p:spPr>
        <p:txBody>
          <a:bodyPr/>
          <a:lstStyle/>
          <a:p>
            <a:pPr algn="ctr"/>
            <a:r>
              <a:rPr lang="fa-IR" b="1" dirty="0" smtClean="0">
                <a:cs typeface="B Zar" panose="00000400000000000000" pitchFamily="2" charset="-78"/>
              </a:rPr>
              <a:t>رویکرد فرایندی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algn="r" rtl="1"/>
            <a:r>
              <a:rPr lang="fa-IR" b="1" dirty="0">
                <a:cs typeface="B Zar" panose="00000400000000000000" pitchFamily="2" charset="-78"/>
              </a:rPr>
              <a:t>رویکرد فرایندی فنون مختلفی دارد که از جمله آنها می توان به موارد زیر </a:t>
            </a:r>
            <a:r>
              <a:rPr lang="fa-IR" b="1" dirty="0" smtClean="0">
                <a:cs typeface="B Zar" panose="00000400000000000000" pitchFamily="2" charset="-78"/>
              </a:rPr>
              <a:t>اشاره کرد:</a:t>
            </a:r>
          </a:p>
          <a:p>
            <a:pPr marL="0" indent="0" algn="r" rtl="1">
              <a:lnSpc>
                <a:spcPct val="170000"/>
              </a:lnSpc>
              <a:buNone/>
            </a:pPr>
            <a:r>
              <a:rPr lang="en-US" b="1" dirty="0" smtClean="0">
                <a:cs typeface="B Zar" panose="00000400000000000000" pitchFamily="2" charset="-78"/>
              </a:rPr>
              <a:t>ISO</a:t>
            </a:r>
            <a:r>
              <a:rPr lang="fa-IR" b="1" dirty="0" smtClean="0">
                <a:cs typeface="B Zar" panose="00000400000000000000" pitchFamily="2" charset="-78"/>
              </a:rPr>
              <a:t>(</a:t>
            </a:r>
            <a:r>
              <a:rPr lang="en-US" dirty="0">
                <a:cs typeface="B Zar" panose="00000400000000000000" pitchFamily="2" charset="-78"/>
              </a:rPr>
              <a:t>International Organization for Standardization</a:t>
            </a:r>
            <a:r>
              <a:rPr lang="fa-IR" b="1" dirty="0" smtClean="0">
                <a:cs typeface="B Zar" panose="00000400000000000000" pitchFamily="2" charset="-78"/>
              </a:rPr>
              <a:t>)</a:t>
            </a:r>
            <a:r>
              <a:rPr lang="en-US" b="1" dirty="0">
                <a:cs typeface="B Zar" panose="00000400000000000000" pitchFamily="2" charset="-78"/>
              </a:rPr>
              <a:t/>
            </a:r>
            <a:br>
              <a:rPr lang="en-US" b="1" dirty="0">
                <a:cs typeface="B Zar" panose="00000400000000000000" pitchFamily="2" charset="-78"/>
              </a:rPr>
            </a:br>
            <a:r>
              <a:rPr lang="en-US" b="1" dirty="0" smtClean="0">
                <a:cs typeface="B Zar" panose="00000400000000000000" pitchFamily="2" charset="-78"/>
              </a:rPr>
              <a:t>TQM</a:t>
            </a:r>
            <a:r>
              <a:rPr lang="fa-IR" b="1" dirty="0" smtClean="0">
                <a:cs typeface="B Zar" panose="00000400000000000000" pitchFamily="2" charset="-78"/>
              </a:rPr>
              <a:t>(</a:t>
            </a:r>
            <a:r>
              <a:rPr lang="en-US" dirty="0">
                <a:cs typeface="B Zar" panose="00000400000000000000" pitchFamily="2" charset="-78"/>
              </a:rPr>
              <a:t>Total quality management</a:t>
            </a:r>
            <a:r>
              <a:rPr lang="fa-IR" b="1" dirty="0" smtClean="0">
                <a:cs typeface="B Zar" panose="00000400000000000000" pitchFamily="2" charset="-78"/>
              </a:rPr>
              <a:t>)</a:t>
            </a:r>
            <a:r>
              <a:rPr lang="en-US" b="1" dirty="0">
                <a:cs typeface="B Zar" panose="00000400000000000000" pitchFamily="2" charset="-78"/>
              </a:rPr>
              <a:t/>
            </a:r>
            <a:br>
              <a:rPr lang="en-US" b="1" dirty="0">
                <a:cs typeface="B Zar" panose="00000400000000000000" pitchFamily="2" charset="-78"/>
              </a:rPr>
            </a:br>
            <a:r>
              <a:rPr lang="en-US" b="1" dirty="0" smtClean="0">
                <a:cs typeface="B Zar" panose="00000400000000000000" pitchFamily="2" charset="-78"/>
              </a:rPr>
              <a:t>BPR</a:t>
            </a:r>
            <a:r>
              <a:rPr lang="fa-IR" b="1" dirty="0" smtClean="0">
                <a:cs typeface="B Zar" panose="00000400000000000000" pitchFamily="2" charset="-78"/>
              </a:rPr>
              <a:t>(</a:t>
            </a:r>
            <a:r>
              <a:rPr lang="en-US" dirty="0">
                <a:cs typeface="B Zar" panose="00000400000000000000" pitchFamily="2" charset="-78"/>
              </a:rPr>
              <a:t>Business process re-engineering</a:t>
            </a:r>
            <a:r>
              <a:rPr lang="fa-IR" b="1" dirty="0" smtClean="0">
                <a:cs typeface="B Zar" panose="00000400000000000000" pitchFamily="2" charset="-78"/>
              </a:rPr>
              <a:t>)</a:t>
            </a:r>
            <a:r>
              <a:rPr lang="en-US" dirty="0">
                <a:cs typeface="B Zar" panose="00000400000000000000" pitchFamily="2" charset="-78"/>
              </a:rPr>
              <a:t/>
            </a:r>
            <a:br>
              <a:rPr lang="en-US" dirty="0">
                <a:cs typeface="B Zar" panose="00000400000000000000" pitchFamily="2" charset="-78"/>
              </a:rPr>
            </a:br>
            <a:r>
              <a:rPr lang="en-US" b="1" dirty="0" smtClean="0">
                <a:cs typeface="B Zar" panose="00000400000000000000" pitchFamily="2" charset="-78"/>
              </a:rPr>
              <a:t>5S</a:t>
            </a:r>
            <a:r>
              <a:rPr lang="fa-IR" dirty="0" smtClean="0">
                <a:cs typeface="B Zar" panose="00000400000000000000" pitchFamily="2" charset="-78"/>
              </a:rPr>
              <a:t>(</a:t>
            </a:r>
            <a:r>
              <a:rPr lang="en-US" dirty="0">
                <a:cs typeface="B Zar" panose="00000400000000000000" pitchFamily="2" charset="-78"/>
              </a:rPr>
              <a:t>Sort, Set in Order, Shine, Standardize, Sustain</a:t>
            </a:r>
            <a:r>
              <a:rPr lang="fa-IR" b="1" dirty="0" smtClean="0">
                <a:cs typeface="B Zar" panose="00000400000000000000" pitchFamily="2" charset="-78"/>
              </a:rPr>
              <a:t>)</a:t>
            </a:r>
            <a:r>
              <a:rPr lang="en-US" b="1" dirty="0">
                <a:cs typeface="B Zar" panose="00000400000000000000" pitchFamily="2" charset="-78"/>
              </a:rPr>
              <a:t/>
            </a:r>
            <a:br>
              <a:rPr lang="en-US" b="1" dirty="0">
                <a:cs typeface="B Zar" panose="00000400000000000000" pitchFamily="2" charset="-78"/>
              </a:rPr>
            </a:br>
            <a:r>
              <a:rPr lang="en-US" b="1" dirty="0">
                <a:cs typeface="B Zar" panose="00000400000000000000" pitchFamily="2" charset="-78"/>
              </a:rPr>
              <a:t>6 </a:t>
            </a:r>
            <a:r>
              <a:rPr lang="en-US" b="1" dirty="0" smtClean="0">
                <a:cs typeface="B Zar" panose="00000400000000000000" pitchFamily="2" charset="-78"/>
              </a:rPr>
              <a:t>Sigma</a:t>
            </a:r>
            <a:r>
              <a:rPr lang="fa-IR" b="1" dirty="0" smtClean="0">
                <a:cs typeface="B Zar" panose="00000400000000000000" pitchFamily="2" charset="-78"/>
              </a:rPr>
              <a:t>(</a:t>
            </a:r>
            <a:r>
              <a:rPr lang="en-US" b="1" dirty="0">
                <a:solidFill>
                  <a:srgbClr val="FF0000"/>
                </a:solidFill>
                <a:cs typeface="B Zar" panose="00000400000000000000" pitchFamily="2" charset="-78"/>
              </a:rPr>
              <a:t>DMAIC</a:t>
            </a:r>
            <a:r>
              <a:rPr lang="en-US" b="1" dirty="0">
                <a:cs typeface="B Zar" panose="00000400000000000000" pitchFamily="2" charset="-78"/>
              </a:rPr>
              <a:t> </a:t>
            </a:r>
            <a:r>
              <a:rPr lang="en-US" dirty="0" smtClean="0">
                <a:cs typeface="B Zar" panose="00000400000000000000" pitchFamily="2" charset="-78"/>
              </a:rPr>
              <a:t>  </a:t>
            </a:r>
            <a:r>
              <a:rPr lang="fa-IR" dirty="0" smtClean="0">
                <a:cs typeface="B Zar" panose="00000400000000000000" pitchFamily="2" charset="-78"/>
              </a:rPr>
              <a:t> برای بهبود کسب و کارهای موجود مخفف</a:t>
            </a:r>
            <a:r>
              <a:rPr lang="en-US" dirty="0" smtClean="0">
                <a:cs typeface="B Zar" panose="00000400000000000000" pitchFamily="2" charset="-78"/>
              </a:rPr>
              <a:t>Define, Measure, Analyze, Improve, Control </a:t>
            </a:r>
            <a:r>
              <a:rPr lang="fa-IR" b="1" dirty="0" smtClean="0">
                <a:cs typeface="B Zar" panose="00000400000000000000" pitchFamily="2" charset="-78"/>
              </a:rPr>
              <a:t>،  و</a:t>
            </a:r>
            <a:r>
              <a:rPr lang="en-US" b="1" dirty="0" smtClean="0">
                <a:solidFill>
                  <a:srgbClr val="FF0000"/>
                </a:solidFill>
                <a:cs typeface="B Zar" panose="00000400000000000000" pitchFamily="2" charset="-78"/>
              </a:rPr>
              <a:t>DMADV</a:t>
            </a:r>
            <a:r>
              <a:rPr lang="en-US" b="1" dirty="0">
                <a:cs typeface="B Zar" panose="00000400000000000000" pitchFamily="2" charset="-78"/>
              </a:rPr>
              <a:t> </a:t>
            </a:r>
            <a:r>
              <a:rPr lang="fa-IR" b="1" dirty="0" smtClean="0">
                <a:cs typeface="B Zar" panose="00000400000000000000" pitchFamily="2" charset="-78"/>
              </a:rPr>
              <a:t> </a:t>
            </a:r>
            <a:r>
              <a:rPr lang="fa-IR" dirty="0" smtClean="0">
                <a:cs typeface="B Zar" panose="00000400000000000000" pitchFamily="2" charset="-78"/>
              </a:rPr>
              <a:t>برای بهبود کسب و کارها و محصولات جدید مخفف </a:t>
            </a:r>
            <a:r>
              <a:rPr lang="en-US" dirty="0" smtClean="0">
                <a:cs typeface="B Zar" panose="00000400000000000000" pitchFamily="2" charset="-78"/>
              </a:rPr>
              <a:t>Define, Measure, Analyze, Design, Verify</a:t>
            </a:r>
            <a:r>
              <a:rPr lang="fa-IR" b="1" smtClean="0">
                <a:cs typeface="B Zar" panose="00000400000000000000" pitchFamily="2" charset="-78"/>
              </a:rPr>
              <a:t>).</a:t>
            </a:r>
            <a:endParaRPr lang="fa-IR" b="1" dirty="0" smtClean="0">
              <a:cs typeface="B Zar" panose="00000400000000000000" pitchFamily="2" charset="-78"/>
            </a:endParaRPr>
          </a:p>
        </p:txBody>
      </p:sp>
    </p:spTree>
    <p:extLst>
      <p:ext uri="{BB962C8B-B14F-4D97-AF65-F5344CB8AC3E}">
        <p14:creationId xmlns:p14="http://schemas.microsoft.com/office/powerpoint/2010/main" val="900872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دوم: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برنامه ریزی</a:t>
            </a:r>
            <a:endParaRPr lang="en-US" sz="5400" b="1" dirty="0">
              <a:cs typeface="B Mitra" panose="00000400000000000000" pitchFamily="2" charset="-78"/>
            </a:endParaRPr>
          </a:p>
        </p:txBody>
      </p:sp>
    </p:spTree>
    <p:extLst>
      <p:ext uri="{BB962C8B-B14F-4D97-AF65-F5344CB8AC3E}">
        <p14:creationId xmlns:p14="http://schemas.microsoft.com/office/powerpoint/2010/main" val="3949381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FFFF00"/>
          </a:solidFill>
        </p:spPr>
        <p:txBody>
          <a:bodyPr/>
          <a:lstStyle/>
          <a:p>
            <a:pPr algn="ctr"/>
            <a:r>
              <a:rPr lang="fa-IR" b="1" dirty="0" smtClean="0">
                <a:cs typeface="B Mitra" panose="00000400000000000000" pitchFamily="2" charset="-78"/>
              </a:rPr>
              <a:t>برنامه ریزی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algn="r" rtl="1"/>
            <a:r>
              <a:rPr lang="fa-IR" dirty="0" smtClean="0">
                <a:cs typeface="B Mitra" panose="00000400000000000000" pitchFamily="2" charset="-78"/>
              </a:rPr>
              <a:t>یکی از وظایف مدیر در هر سازمانی ، </a:t>
            </a:r>
            <a:r>
              <a:rPr lang="fa-IR" dirty="0" smtClean="0">
                <a:solidFill>
                  <a:srgbClr val="FF0000"/>
                </a:solidFill>
                <a:cs typeface="B Mitra" panose="00000400000000000000" pitchFamily="2" charset="-78"/>
              </a:rPr>
              <a:t>برنامه ریزی </a:t>
            </a:r>
            <a:r>
              <a:rPr lang="fa-IR" dirty="0" smtClean="0">
                <a:cs typeface="B Mitra" panose="00000400000000000000" pitchFamily="2" charset="-78"/>
              </a:rPr>
              <a:t>برای آینده سازمان است.</a:t>
            </a:r>
          </a:p>
          <a:p>
            <a:pPr algn="r" rtl="1"/>
            <a:r>
              <a:rPr lang="fa-IR" dirty="0" smtClean="0">
                <a:solidFill>
                  <a:srgbClr val="FF0000"/>
                </a:solidFill>
                <a:cs typeface="B Mitra" panose="00000400000000000000" pitchFamily="2" charset="-78"/>
              </a:rPr>
              <a:t>نیاز به برنامه ریزی </a:t>
            </a:r>
            <a:r>
              <a:rPr lang="fa-IR" dirty="0" smtClean="0">
                <a:cs typeface="B Mitra" panose="00000400000000000000" pitchFamily="2" charset="-78"/>
              </a:rPr>
              <a:t>زمانی برای مدیریت محسوس تر می شود که منابع و </a:t>
            </a:r>
            <a:r>
              <a:rPr lang="fa-IR" dirty="0" smtClean="0">
                <a:solidFill>
                  <a:srgbClr val="FF0000"/>
                </a:solidFill>
                <a:cs typeface="B Mitra" panose="00000400000000000000" pitchFamily="2" charset="-78"/>
              </a:rPr>
              <a:t>امکانات</a:t>
            </a:r>
            <a:r>
              <a:rPr lang="fa-IR" dirty="0" smtClean="0">
                <a:cs typeface="B Mitra" panose="00000400000000000000" pitchFamily="2" charset="-78"/>
              </a:rPr>
              <a:t> سازمان بسیار </a:t>
            </a:r>
            <a:r>
              <a:rPr lang="fa-IR" dirty="0" smtClean="0">
                <a:solidFill>
                  <a:srgbClr val="FF0000"/>
                </a:solidFill>
                <a:cs typeface="B Mitra" panose="00000400000000000000" pitchFamily="2" charset="-78"/>
              </a:rPr>
              <a:t>محدود </a:t>
            </a:r>
            <a:r>
              <a:rPr lang="fa-IR" dirty="0" smtClean="0">
                <a:cs typeface="B Mitra" panose="00000400000000000000" pitchFamily="2" charset="-78"/>
              </a:rPr>
              <a:t>و </a:t>
            </a:r>
            <a:r>
              <a:rPr lang="fa-IR" dirty="0" smtClean="0">
                <a:solidFill>
                  <a:srgbClr val="FF0000"/>
                </a:solidFill>
                <a:cs typeface="B Mitra" panose="00000400000000000000" pitchFamily="2" charset="-78"/>
              </a:rPr>
              <a:t>توقعات</a:t>
            </a:r>
            <a:r>
              <a:rPr lang="fa-IR" dirty="0" smtClean="0">
                <a:cs typeface="B Mitra" panose="00000400000000000000" pitchFamily="2" charset="-78"/>
              </a:rPr>
              <a:t> افراد از سازمان بسیار </a:t>
            </a:r>
            <a:r>
              <a:rPr lang="fa-IR" dirty="0" smtClean="0">
                <a:solidFill>
                  <a:srgbClr val="FF0000"/>
                </a:solidFill>
                <a:cs typeface="B Mitra" panose="00000400000000000000" pitchFamily="2" charset="-78"/>
              </a:rPr>
              <a:t>زیاد </a:t>
            </a:r>
            <a:r>
              <a:rPr lang="fa-IR" dirty="0" smtClean="0">
                <a:cs typeface="B Mitra" panose="00000400000000000000" pitchFamily="2" charset="-78"/>
              </a:rPr>
              <a:t>باشد.</a:t>
            </a:r>
          </a:p>
          <a:p>
            <a:pPr algn="r" rtl="1"/>
            <a:r>
              <a:rPr lang="fa-IR" dirty="0" smtClean="0">
                <a:cs typeface="B Mitra" panose="00000400000000000000" pitchFamily="2" charset="-78"/>
              </a:rPr>
              <a:t>برای برنامه ریزی، مدیران باید اطلاع و آگاهی از سازمان و وظایف آن داشته باشند.</a:t>
            </a:r>
          </a:p>
          <a:p>
            <a:pPr algn="r" rtl="1"/>
            <a:r>
              <a:rPr lang="fa-IR" dirty="0" smtClean="0">
                <a:cs typeface="B Mitra" panose="00000400000000000000" pitchFamily="2" charset="-78"/>
              </a:rPr>
              <a:t>شناسایی نیروهای کارآمد و استفاده مناسب از آنها، قطعاً هنگام تدوین برنامه موجب صرفه جویی در زمان خواهد شد.</a:t>
            </a:r>
          </a:p>
          <a:p>
            <a:pPr algn="r" rtl="1"/>
            <a:r>
              <a:rPr lang="fa-IR" dirty="0" smtClean="0">
                <a:solidFill>
                  <a:srgbClr val="FF0000"/>
                </a:solidFill>
                <a:cs typeface="B Mitra" panose="00000400000000000000" pitchFamily="2" charset="-78"/>
              </a:rPr>
              <a:t>شکیبایی</a:t>
            </a:r>
            <a:r>
              <a:rPr lang="fa-IR" dirty="0" smtClean="0">
                <a:cs typeface="B Mitra" panose="00000400000000000000" pitchFamily="2" charset="-78"/>
              </a:rPr>
              <a:t> و حوصله نشانه بلوغ فکری و از دیگر مواردی است که به مدیر در برنامه ریزی کمک خواهد کرد.</a:t>
            </a:r>
            <a:endParaRPr lang="fa-IR" dirty="0">
              <a:cs typeface="B Mitra" panose="00000400000000000000" pitchFamily="2" charset="-78"/>
            </a:endParaRPr>
          </a:p>
        </p:txBody>
      </p:sp>
    </p:spTree>
    <p:extLst>
      <p:ext uri="{BB962C8B-B14F-4D97-AF65-F5344CB8AC3E}">
        <p14:creationId xmlns:p14="http://schemas.microsoft.com/office/powerpoint/2010/main" val="2657719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pPr algn="ctr"/>
            <a:r>
              <a:rPr lang="ar-SA" sz="4000" b="1" dirty="0">
                <a:solidFill>
                  <a:srgbClr val="FF0000"/>
                </a:solidFill>
                <a:effectLst>
                  <a:outerShdw blurRad="38100" dist="38100" dir="2700000" algn="tl">
                    <a:srgbClr val="000000">
                      <a:alpha val="43137"/>
                    </a:srgbClr>
                  </a:outerShdw>
                </a:effectLst>
                <a:latin typeface="Arial" pitchFamily="34" charset="0"/>
                <a:cs typeface="B Mitra" panose="00000400000000000000" pitchFamily="2" charset="-78"/>
              </a:rPr>
              <a:t>مفاهيم اساسي در برنامه </a:t>
            </a:r>
            <a:r>
              <a:rPr lang="ar-SA" sz="4000" b="1" dirty="0" smtClean="0">
                <a:solidFill>
                  <a:srgbClr val="FF0000"/>
                </a:solidFill>
                <a:effectLst>
                  <a:outerShdw blurRad="38100" dist="38100" dir="2700000" algn="tl">
                    <a:srgbClr val="000000">
                      <a:alpha val="43137"/>
                    </a:srgbClr>
                  </a:outerShdw>
                </a:effectLst>
                <a:latin typeface="Arial" pitchFamily="34" charset="0"/>
                <a:cs typeface="B Mitra" panose="00000400000000000000" pitchFamily="2" charset="-78"/>
              </a:rPr>
              <a:t>ريزي</a:t>
            </a:r>
            <a:endParaRPr lang="fa-IR" sz="6000" b="1" dirty="0">
              <a:effectLst>
                <a:outerShdw blurRad="38100" dist="38100" dir="2700000" algn="tl">
                  <a:srgbClr val="000000">
                    <a:alpha val="43137"/>
                  </a:srgbClr>
                </a:outerShdw>
              </a:effectLst>
              <a:cs typeface="B Mitra" panose="00000400000000000000" pitchFamily="2" charset="-78"/>
            </a:endParaRPr>
          </a:p>
        </p:txBody>
      </p:sp>
      <p:sp>
        <p:nvSpPr>
          <p:cNvPr id="3" name="Content Placeholder 2"/>
          <p:cNvSpPr>
            <a:spLocks noGrp="1"/>
          </p:cNvSpPr>
          <p:nvPr>
            <p:ph idx="1"/>
          </p:nvPr>
        </p:nvSpPr>
        <p:spPr>
          <a:xfrm>
            <a:off x="1078992" y="1825625"/>
            <a:ext cx="10274808" cy="4351338"/>
          </a:xfrm>
        </p:spPr>
        <p:txBody>
          <a:bodyPr>
            <a:normAutofit fontScale="77500" lnSpcReduction="20000"/>
          </a:bodyPr>
          <a:lstStyle/>
          <a:p>
            <a:pPr algn="r" rtl="1"/>
            <a:r>
              <a:rPr lang="fa-IR" b="1" dirty="0">
                <a:cs typeface="B Mitra" panose="00000400000000000000" pitchFamily="2" charset="-78"/>
              </a:rPr>
              <a:t>برنامه:</a:t>
            </a:r>
            <a:r>
              <a:rPr lang="fa-IR" dirty="0">
                <a:cs typeface="B Mitra" panose="00000400000000000000" pitchFamily="2" charset="-78"/>
              </a:rPr>
              <a:t> روش‌های تفصیلی و از پیش تنظیم‌شده برای انجام کار با تولید محصول و ارائه‌ی خدمات </a:t>
            </a:r>
            <a:endParaRPr lang="en-US" dirty="0">
              <a:cs typeface="B Mitra" panose="00000400000000000000" pitchFamily="2" charset="-78"/>
            </a:endParaRPr>
          </a:p>
          <a:p>
            <a:pPr algn="r" rtl="1"/>
            <a:r>
              <a:rPr lang="fa-IR" b="1" dirty="0">
                <a:cs typeface="B Mitra" panose="00000400000000000000" pitchFamily="2" charset="-78"/>
              </a:rPr>
              <a:t>فعالیت:</a:t>
            </a:r>
            <a:r>
              <a:rPr lang="fa-IR" dirty="0">
                <a:cs typeface="B Mitra" panose="00000400000000000000" pitchFamily="2" charset="-78"/>
              </a:rPr>
              <a:t> سلسله عملیات و خدمات مشخص برای تحقق بخشیدن به اهداف سالانه </a:t>
            </a:r>
            <a:endParaRPr lang="en-US" dirty="0">
              <a:cs typeface="B Mitra" panose="00000400000000000000" pitchFamily="2" charset="-78"/>
            </a:endParaRPr>
          </a:p>
          <a:p>
            <a:pPr algn="r" rtl="1"/>
            <a:r>
              <a:rPr lang="fa-IR" b="1" dirty="0">
                <a:cs typeface="B Mitra" panose="00000400000000000000" pitchFamily="2" charset="-78"/>
              </a:rPr>
              <a:t>خط‌مشی:</a:t>
            </a:r>
            <a:r>
              <a:rPr lang="fa-IR" dirty="0">
                <a:cs typeface="B Mitra" panose="00000400000000000000" pitchFamily="2" charset="-78"/>
              </a:rPr>
              <a:t> راهنمایی‌های کلی و عمومی در یک سازمان </a:t>
            </a:r>
            <a:endParaRPr lang="en-US" dirty="0">
              <a:cs typeface="B Mitra" panose="00000400000000000000" pitchFamily="2" charset="-78"/>
            </a:endParaRPr>
          </a:p>
          <a:p>
            <a:pPr algn="r" rtl="1"/>
            <a:r>
              <a:rPr lang="fa-IR" b="1" dirty="0">
                <a:cs typeface="B Mitra" panose="00000400000000000000" pitchFamily="2" charset="-78"/>
              </a:rPr>
              <a:t>روش:</a:t>
            </a:r>
            <a:r>
              <a:rPr lang="fa-IR" dirty="0">
                <a:cs typeface="B Mitra" panose="00000400000000000000" pitchFamily="2" charset="-78"/>
              </a:rPr>
              <a:t> نحوه‌ی اقدام به کاری در یک سازمان در وضعیت‌ها و حالت‌های مختلف </a:t>
            </a:r>
            <a:endParaRPr lang="en-US" dirty="0">
              <a:cs typeface="B Mitra" panose="00000400000000000000" pitchFamily="2" charset="-78"/>
            </a:endParaRPr>
          </a:p>
          <a:p>
            <a:pPr algn="r" rtl="1"/>
            <a:r>
              <a:rPr lang="fa-IR" b="1" dirty="0">
                <a:cs typeface="B Mitra" panose="00000400000000000000" pitchFamily="2" charset="-78"/>
              </a:rPr>
              <a:t>قلمرو:</a:t>
            </a:r>
            <a:r>
              <a:rPr lang="fa-IR" dirty="0">
                <a:cs typeface="B Mitra" panose="00000400000000000000" pitchFamily="2" charset="-78"/>
              </a:rPr>
              <a:t> محدوده‌ی اجرایی برنامه </a:t>
            </a:r>
            <a:endParaRPr lang="en-US" dirty="0">
              <a:cs typeface="B Mitra" panose="00000400000000000000" pitchFamily="2" charset="-78"/>
            </a:endParaRPr>
          </a:p>
          <a:p>
            <a:pPr algn="r" rtl="1"/>
            <a:r>
              <a:rPr lang="fa-IR" b="1" dirty="0">
                <a:cs typeface="B Mitra" panose="00000400000000000000" pitchFamily="2" charset="-78"/>
              </a:rPr>
              <a:t>استراتژی:</a:t>
            </a:r>
            <a:r>
              <a:rPr lang="fa-IR" dirty="0">
                <a:cs typeface="B Mitra" panose="00000400000000000000" pitchFamily="2" charset="-78"/>
              </a:rPr>
              <a:t> نوعی برنامه که هدف یا منظور اصلی سازمان را برحسب وظایف و خدماتی که به جامعه ارائه می‌کند، معین می‌نماید(تاکتیک) </a:t>
            </a:r>
            <a:endParaRPr lang="en-US" dirty="0">
              <a:cs typeface="B Mitra" panose="00000400000000000000" pitchFamily="2" charset="-78"/>
            </a:endParaRPr>
          </a:p>
          <a:p>
            <a:pPr algn="r" rtl="1"/>
            <a:r>
              <a:rPr lang="fa-IR" b="1" dirty="0">
                <a:cs typeface="B Mitra" panose="00000400000000000000" pitchFamily="2" charset="-78"/>
              </a:rPr>
              <a:t>شاخص‌ها:</a:t>
            </a:r>
            <a:r>
              <a:rPr lang="fa-IR" dirty="0">
                <a:cs typeface="B Mitra" panose="00000400000000000000" pitchFamily="2" charset="-78"/>
              </a:rPr>
              <a:t> تعدادی کلیدواژه در هر برنامه </a:t>
            </a:r>
            <a:endParaRPr lang="en-US" dirty="0">
              <a:cs typeface="B Mitra" panose="00000400000000000000" pitchFamily="2" charset="-78"/>
            </a:endParaRPr>
          </a:p>
          <a:p>
            <a:pPr algn="r" rtl="1"/>
            <a:r>
              <a:rPr lang="fa-IR" b="1" dirty="0">
                <a:cs typeface="B Mitra" panose="00000400000000000000" pitchFamily="2" charset="-78"/>
              </a:rPr>
              <a:t>فرصت:</a:t>
            </a:r>
            <a:r>
              <a:rPr lang="fa-IR" dirty="0">
                <a:cs typeface="B Mitra" panose="00000400000000000000" pitchFamily="2" charset="-78"/>
              </a:rPr>
              <a:t> برتری‌ها یا فزونی‌های قابل‌دستیابی در محیط معین برای یک سیستم معین </a:t>
            </a:r>
            <a:endParaRPr lang="en-US" dirty="0">
              <a:cs typeface="B Mitra" panose="00000400000000000000" pitchFamily="2" charset="-78"/>
            </a:endParaRPr>
          </a:p>
          <a:p>
            <a:pPr algn="r" rtl="1"/>
            <a:r>
              <a:rPr lang="fa-IR" b="1" dirty="0">
                <a:cs typeface="B Mitra" panose="00000400000000000000" pitchFamily="2" charset="-78"/>
              </a:rPr>
              <a:t>تهدید</a:t>
            </a:r>
            <a:r>
              <a:rPr lang="fa-IR" dirty="0">
                <a:cs typeface="B Mitra" panose="00000400000000000000" pitchFamily="2" charset="-78"/>
              </a:rPr>
              <a:t>: هریک از خطرها یا پیامدهای نامطلوب وارده از بیرون سیستم </a:t>
            </a:r>
            <a:endParaRPr lang="en-US" dirty="0">
              <a:cs typeface="B Mitra" panose="00000400000000000000" pitchFamily="2" charset="-78"/>
            </a:endParaRPr>
          </a:p>
          <a:p>
            <a:pPr algn="r" rtl="1"/>
            <a:r>
              <a:rPr lang="fa-IR" b="1" dirty="0">
                <a:cs typeface="B Mitra" panose="00000400000000000000" pitchFamily="2" charset="-78"/>
              </a:rPr>
              <a:t>قوت:</a:t>
            </a:r>
            <a:r>
              <a:rPr lang="fa-IR" dirty="0">
                <a:cs typeface="B Mitra" panose="00000400000000000000" pitchFamily="2" charset="-78"/>
              </a:rPr>
              <a:t> برتری‌ها و فزونی‌های درونی یک سیستم </a:t>
            </a:r>
            <a:endParaRPr lang="en-US" dirty="0">
              <a:cs typeface="B Mitra" panose="00000400000000000000" pitchFamily="2" charset="-78"/>
            </a:endParaRPr>
          </a:p>
          <a:p>
            <a:pPr algn="r" rtl="1"/>
            <a:r>
              <a:rPr lang="fa-IR" b="1" dirty="0">
                <a:cs typeface="B Mitra" panose="00000400000000000000" pitchFamily="2" charset="-78"/>
              </a:rPr>
              <a:t>ضعف:</a:t>
            </a:r>
            <a:r>
              <a:rPr lang="fa-IR" dirty="0">
                <a:cs typeface="B Mitra" panose="00000400000000000000" pitchFamily="2" charset="-78"/>
              </a:rPr>
              <a:t> اشکال یا کاستی‌های درونی یک سیستم </a:t>
            </a:r>
            <a:endParaRPr lang="en-US" dirty="0">
              <a:cs typeface="B Mitra" panose="00000400000000000000" pitchFamily="2" charset="-78"/>
            </a:endParaRPr>
          </a:p>
        </p:txBody>
      </p:sp>
    </p:spTree>
    <p:extLst>
      <p:ext uri="{BB962C8B-B14F-4D97-AF65-F5344CB8AC3E}">
        <p14:creationId xmlns:p14="http://schemas.microsoft.com/office/powerpoint/2010/main" val="27958172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pPr algn="ctr" rtl="1"/>
            <a:r>
              <a:rPr lang="ar-SA" sz="3600" b="1" dirty="0">
                <a:latin typeface="Arial" pitchFamily="34" charset="0"/>
                <a:cs typeface="B Mitra" panose="00000400000000000000" pitchFamily="2" charset="-78"/>
              </a:rPr>
              <a:t>گامهاي فرايند برنامه ريزي </a:t>
            </a:r>
            <a:endParaRPr lang="fa-IR" sz="3600" b="1" dirty="0">
              <a:latin typeface="Arial" pitchFamily="34" charset="0"/>
              <a:cs typeface="B Mitra" panose="00000400000000000000" pitchFamily="2" charset="-78"/>
            </a:endParaRPr>
          </a:p>
        </p:txBody>
      </p:sp>
      <p:sp>
        <p:nvSpPr>
          <p:cNvPr id="3" name="Content Placeholder 2"/>
          <p:cNvSpPr>
            <a:spLocks noGrp="1"/>
          </p:cNvSpPr>
          <p:nvPr>
            <p:ph idx="1"/>
          </p:nvPr>
        </p:nvSpPr>
        <p:spPr>
          <a:xfrm>
            <a:off x="838200" y="1761617"/>
            <a:ext cx="10515600" cy="4351338"/>
          </a:xfrm>
        </p:spPr>
        <p:txBody>
          <a:bodyPr>
            <a:normAutofit fontScale="85000" lnSpcReduction="20000"/>
          </a:bodyPr>
          <a:lstStyle/>
          <a:p>
            <a:pPr marL="0" indent="0" algn="r" rtl="1">
              <a:buNone/>
            </a:pPr>
            <a:r>
              <a:rPr lang="fa-IR" dirty="0">
                <a:cs typeface="B Mitra" panose="00000400000000000000" pitchFamily="2" charset="-78"/>
              </a:rPr>
              <a:t>گری دسلر نُه گام را در فرآیند برنامه‌ریزی بیان کرده است.</a:t>
            </a:r>
            <a:endParaRPr lang="en-US" dirty="0">
              <a:cs typeface="B Mitra" panose="00000400000000000000" pitchFamily="2" charset="-78"/>
            </a:endParaRPr>
          </a:p>
          <a:p>
            <a:pPr marL="0" indent="0" algn="r" rtl="1">
              <a:buNone/>
            </a:pPr>
            <a:r>
              <a:rPr lang="fa-IR" b="1" dirty="0">
                <a:cs typeface="B Mitra" panose="00000400000000000000" pitchFamily="2" charset="-78"/>
              </a:rPr>
              <a:t>گام اول: </a:t>
            </a:r>
            <a:r>
              <a:rPr lang="fa-IR" dirty="0">
                <a:cs typeface="B Mitra" panose="00000400000000000000" pitchFamily="2" charset="-78"/>
              </a:rPr>
              <a:t>مقصود اصلی موسسه را تعیین می‌کند(اگر مقصود اصلی یک سازمان ورزشی مشخص شود، اولین گام در فرآیند برنامه‌ریزی صورت پذیرفته است). </a:t>
            </a:r>
            <a:endParaRPr lang="en-US" dirty="0">
              <a:cs typeface="B Mitra" panose="00000400000000000000" pitchFamily="2" charset="-78"/>
            </a:endParaRPr>
          </a:p>
          <a:p>
            <a:pPr marL="0" indent="0" algn="r" rtl="1">
              <a:buNone/>
            </a:pPr>
            <a:r>
              <a:rPr lang="fa-IR" b="1" dirty="0">
                <a:cs typeface="B Mitra" panose="00000400000000000000" pitchFamily="2" charset="-78"/>
              </a:rPr>
              <a:t>گام دوم:</a:t>
            </a:r>
            <a:r>
              <a:rPr lang="fa-IR" dirty="0">
                <a:cs typeface="B Mitra" panose="00000400000000000000" pitchFamily="2" charset="-78"/>
              </a:rPr>
              <a:t> هدف‌ها را تعیین می‌کند. </a:t>
            </a:r>
            <a:endParaRPr lang="en-US" dirty="0">
              <a:cs typeface="B Mitra" panose="00000400000000000000" pitchFamily="2" charset="-78"/>
            </a:endParaRPr>
          </a:p>
          <a:p>
            <a:pPr marL="0" indent="0" algn="r" rtl="1">
              <a:buNone/>
            </a:pPr>
            <a:r>
              <a:rPr lang="fa-IR" b="1" dirty="0">
                <a:cs typeface="B Mitra" panose="00000400000000000000" pitchFamily="2" charset="-78"/>
              </a:rPr>
              <a:t>گام سوم:</a:t>
            </a:r>
            <a:r>
              <a:rPr lang="fa-IR" dirty="0">
                <a:cs typeface="B Mitra" panose="00000400000000000000" pitchFamily="2" charset="-78"/>
              </a:rPr>
              <a:t> پیش‌بینی‌هایی را انجام می‌دهد.</a:t>
            </a:r>
            <a:endParaRPr lang="en-US" dirty="0">
              <a:cs typeface="B Mitra" panose="00000400000000000000" pitchFamily="2" charset="-78"/>
            </a:endParaRPr>
          </a:p>
          <a:p>
            <a:pPr marL="0" indent="0" algn="r" rtl="1">
              <a:buNone/>
            </a:pPr>
            <a:r>
              <a:rPr lang="fa-IR" b="1" dirty="0">
                <a:cs typeface="B Mitra" panose="00000400000000000000" pitchFamily="2" charset="-78"/>
              </a:rPr>
              <a:t>گام چهارم:</a:t>
            </a:r>
            <a:r>
              <a:rPr lang="fa-IR" dirty="0">
                <a:cs typeface="B Mitra" panose="00000400000000000000" pitchFamily="2" charset="-78"/>
              </a:rPr>
              <a:t> منابع سازمان را ارزیابی کنید. </a:t>
            </a:r>
            <a:endParaRPr lang="en-US" dirty="0">
              <a:cs typeface="B Mitra" panose="00000400000000000000" pitchFamily="2" charset="-78"/>
            </a:endParaRPr>
          </a:p>
          <a:p>
            <a:pPr marL="0" indent="0" algn="r" rtl="1">
              <a:buNone/>
            </a:pPr>
            <a:r>
              <a:rPr lang="fa-IR" b="1" dirty="0">
                <a:cs typeface="B Mitra" panose="00000400000000000000" pitchFamily="2" charset="-78"/>
              </a:rPr>
              <a:t>گام پنجم:</a:t>
            </a:r>
            <a:r>
              <a:rPr lang="fa-IR" dirty="0">
                <a:cs typeface="B Mitra" panose="00000400000000000000" pitchFamily="2" charset="-78"/>
              </a:rPr>
              <a:t> راه‌حل‌های مختلف را طرح‌ریزی نمایید.</a:t>
            </a:r>
            <a:endParaRPr lang="en-US" dirty="0">
              <a:cs typeface="B Mitra" panose="00000400000000000000" pitchFamily="2" charset="-78"/>
            </a:endParaRPr>
          </a:p>
          <a:p>
            <a:pPr marL="0" indent="0" algn="r" rtl="1">
              <a:buNone/>
            </a:pPr>
            <a:r>
              <a:rPr lang="fa-IR" b="1" dirty="0">
                <a:cs typeface="B Mitra" panose="00000400000000000000" pitchFamily="2" charset="-78"/>
              </a:rPr>
              <a:t>گام ششم:</a:t>
            </a:r>
            <a:r>
              <a:rPr lang="fa-IR" dirty="0">
                <a:cs typeface="B Mitra" panose="00000400000000000000" pitchFamily="2" charset="-78"/>
              </a:rPr>
              <a:t> هماهنگی را بررسی کنید.</a:t>
            </a:r>
            <a:endParaRPr lang="en-US" dirty="0">
              <a:cs typeface="B Mitra" panose="00000400000000000000" pitchFamily="2" charset="-78"/>
            </a:endParaRPr>
          </a:p>
          <a:p>
            <a:pPr marL="0" indent="0" algn="r" rtl="1">
              <a:buNone/>
            </a:pPr>
            <a:r>
              <a:rPr lang="fa-IR" b="1" dirty="0">
                <a:cs typeface="B Mitra" panose="00000400000000000000" pitchFamily="2" charset="-78"/>
              </a:rPr>
              <a:t>گام هفتم:</a:t>
            </a:r>
            <a:r>
              <a:rPr lang="fa-IR" dirty="0">
                <a:cs typeface="B Mitra" panose="00000400000000000000" pitchFamily="2" charset="-78"/>
              </a:rPr>
              <a:t> برنامه­ای را انتخاب کنید.</a:t>
            </a:r>
            <a:endParaRPr lang="en-US" dirty="0">
              <a:cs typeface="B Mitra" panose="00000400000000000000" pitchFamily="2" charset="-78"/>
            </a:endParaRPr>
          </a:p>
          <a:p>
            <a:pPr marL="0" indent="0" algn="r" rtl="1">
              <a:buNone/>
            </a:pPr>
            <a:r>
              <a:rPr lang="fa-IR" b="1" dirty="0">
                <a:cs typeface="B Mitra" panose="00000400000000000000" pitchFamily="2" charset="-78"/>
              </a:rPr>
              <a:t>گام هشتم:</a:t>
            </a:r>
            <a:r>
              <a:rPr lang="fa-IR" dirty="0">
                <a:cs typeface="B Mitra" panose="00000400000000000000" pitchFamily="2" charset="-78"/>
              </a:rPr>
              <a:t> برنامه را اجرا کنید.</a:t>
            </a:r>
            <a:endParaRPr lang="en-US" dirty="0">
              <a:cs typeface="B Mitra" panose="00000400000000000000" pitchFamily="2" charset="-78"/>
            </a:endParaRPr>
          </a:p>
          <a:p>
            <a:pPr marL="0" indent="0" algn="r" rtl="1">
              <a:buNone/>
            </a:pPr>
            <a:r>
              <a:rPr lang="fa-IR" b="1" dirty="0">
                <a:cs typeface="B Mitra" panose="00000400000000000000" pitchFamily="2" charset="-78"/>
              </a:rPr>
              <a:t>گام نهم:</a:t>
            </a:r>
            <a:r>
              <a:rPr lang="fa-IR" dirty="0">
                <a:cs typeface="B Mitra" panose="00000400000000000000" pitchFamily="2" charset="-78"/>
              </a:rPr>
              <a:t> برنامه را ارزیابی کنید.</a:t>
            </a:r>
            <a:endParaRPr lang="en-US" dirty="0">
              <a:cs typeface="B Mitra" panose="00000400000000000000" pitchFamily="2" charset="-78"/>
            </a:endParaRPr>
          </a:p>
        </p:txBody>
      </p:sp>
      <p:pic>
        <p:nvPicPr>
          <p:cNvPr id="4" name="Picture 3" descr="Thesis-about-justice-and-organizational-citizenship-behavior-in-the-Department-of-Education.jpg"/>
          <p:cNvPicPr>
            <a:picLocks noChangeAspect="1"/>
          </p:cNvPicPr>
          <p:nvPr/>
        </p:nvPicPr>
        <p:blipFill>
          <a:blip r:embed="rId2"/>
          <a:stretch>
            <a:fillRect/>
          </a:stretch>
        </p:blipFill>
        <p:spPr>
          <a:xfrm>
            <a:off x="1094232" y="3019235"/>
            <a:ext cx="4021836" cy="3093720"/>
          </a:xfrm>
          <a:prstGeom prst="rect">
            <a:avLst/>
          </a:prstGeom>
        </p:spPr>
      </p:pic>
    </p:spTree>
    <p:extLst>
      <p:ext uri="{BB962C8B-B14F-4D97-AF65-F5344CB8AC3E}">
        <p14:creationId xmlns:p14="http://schemas.microsoft.com/office/powerpoint/2010/main" val="1239211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انواع سازمان</a:t>
            </a:r>
            <a:endParaRPr lang="en-US" b="1" dirty="0">
              <a:cs typeface="B Mitra"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630710484"/>
              </p:ext>
            </p:extLst>
          </p:nvPr>
        </p:nvGraphicFramePr>
        <p:xfrm>
          <a:off x="1912620" y="2196274"/>
          <a:ext cx="8366760" cy="3505200"/>
        </p:xfrm>
        <a:graphic>
          <a:graphicData uri="http://schemas.openxmlformats.org/drawingml/2006/table">
            <a:tbl>
              <a:tblPr rtl="1" firstRow="1" firstCol="1" bandRow="1">
                <a:tableStyleId>{5940675A-B579-460E-94D1-54222C63F5DA}</a:tableStyleId>
              </a:tblPr>
              <a:tblGrid>
                <a:gridCol w="4183860"/>
                <a:gridCol w="4182900"/>
              </a:tblGrid>
              <a:tr h="261452">
                <a:tc>
                  <a:txBody>
                    <a:bodyPr/>
                    <a:lstStyle/>
                    <a:p>
                      <a:pPr algn="ctr" rtl="1">
                        <a:lnSpc>
                          <a:spcPct val="115000"/>
                        </a:lnSpc>
                        <a:spcAft>
                          <a:spcPts val="0"/>
                        </a:spcAft>
                      </a:pPr>
                      <a:r>
                        <a:rPr lang="fa-IR" sz="2000" b="1" dirty="0">
                          <a:effectLst/>
                          <a:cs typeface="B Mitra" panose="00000400000000000000" pitchFamily="2" charset="-78"/>
                        </a:rPr>
                        <a:t>سازمان رسمی</a:t>
                      </a:r>
                      <a:endParaRPr lang="en-US" sz="1800" b="1"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solidFill>
                      <a:schemeClr val="accent1">
                        <a:lumMod val="60000"/>
                        <a:lumOff val="40000"/>
                      </a:schemeClr>
                    </a:solidFill>
                  </a:tcPr>
                </a:tc>
                <a:tc>
                  <a:txBody>
                    <a:bodyPr/>
                    <a:lstStyle/>
                    <a:p>
                      <a:pPr algn="ctr" rtl="1">
                        <a:lnSpc>
                          <a:spcPct val="115000"/>
                        </a:lnSpc>
                        <a:spcAft>
                          <a:spcPts val="0"/>
                        </a:spcAft>
                      </a:pPr>
                      <a:r>
                        <a:rPr lang="fa-IR" sz="2000" b="1" dirty="0">
                          <a:effectLst/>
                          <a:cs typeface="B Mitra" panose="00000400000000000000" pitchFamily="2" charset="-78"/>
                        </a:rPr>
                        <a:t>سازمان غیررسمی</a:t>
                      </a:r>
                      <a:endParaRPr lang="en-US" sz="1800" b="1"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solidFill>
                      <a:schemeClr val="accent1">
                        <a:lumMod val="60000"/>
                        <a:lumOff val="40000"/>
                      </a:schemeClr>
                    </a:solidFill>
                  </a:tcPr>
                </a:tc>
              </a:tr>
              <a:tr h="2614526">
                <a:tc>
                  <a:txBody>
                    <a:bodyPr/>
                    <a:lstStyle/>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بر اساس مقررات</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تصمیم‌گیری رسمی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خطوط ارتباطی شخصی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حمایت مادی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اداری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جریان اختیار از بالا به پایین</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مدیر: عامل اداره‌کننده</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قابل انحلال</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کارمند یا مأمور</a:t>
                      </a:r>
                      <a:endParaRPr lang="en-US" sz="18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tc>
                  <a:txBody>
                    <a:bodyPr/>
                    <a:lstStyle/>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بر اساس تعامل بین کارکنان</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کیفیت اجرای تصمیم با سازمان غیررسمی است</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خطوط ارتباطی شخص نیست</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حمایت معنوی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غیر اداری</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جریان اختیار از پایین به بالا</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رهبر: اداره‌ی کننده امور</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بر اساس خواست افراد</a:t>
                      </a:r>
                      <a:endParaRPr lang="en-US" sz="1800" dirty="0">
                        <a:effectLst/>
                        <a:cs typeface="B Mitra" panose="00000400000000000000" pitchFamily="2" charset="-78"/>
                      </a:endParaRPr>
                    </a:p>
                    <a:p>
                      <a:pPr marL="342900" indent="-342900" algn="r" rtl="1">
                        <a:lnSpc>
                          <a:spcPct val="115000"/>
                        </a:lnSpc>
                        <a:spcAft>
                          <a:spcPts val="0"/>
                        </a:spcAft>
                        <a:buFont typeface="Arial" panose="020B0604020202020204" pitchFamily="34" charset="0"/>
                        <a:buChar char="•"/>
                      </a:pPr>
                      <a:r>
                        <a:rPr lang="fa-IR" sz="2000" dirty="0">
                          <a:effectLst/>
                          <a:cs typeface="B Mitra" panose="00000400000000000000" pitchFamily="2" charset="-78"/>
                        </a:rPr>
                        <a:t>پیرو</a:t>
                      </a:r>
                      <a:endParaRPr lang="en-US" sz="1800" dirty="0">
                        <a:effectLst/>
                        <a:latin typeface="Calibri" panose="020F0502020204030204" pitchFamily="34" charset="0"/>
                        <a:ea typeface="Calibri" panose="020F0502020204030204" pitchFamily="34" charset="0"/>
                        <a:cs typeface="B Mitra" panose="00000400000000000000" pitchFamily="2" charset="-78"/>
                      </a:endParaRPr>
                    </a:p>
                  </a:txBody>
                  <a:tcPr marL="68580" marR="68580" marT="0" marB="0" anchor="ctr"/>
                </a:tc>
              </a:tr>
            </a:tbl>
          </a:graphicData>
        </a:graphic>
      </p:graphicFrame>
    </p:spTree>
    <p:extLst>
      <p:ext uri="{BB962C8B-B14F-4D97-AF65-F5344CB8AC3E}">
        <p14:creationId xmlns:p14="http://schemas.microsoft.com/office/powerpoint/2010/main" val="2046536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pPr algn="ctr"/>
            <a:r>
              <a:rPr lang="ar-SA" sz="3600" b="1" dirty="0">
                <a:effectLst>
                  <a:outerShdw blurRad="38100" dist="38100" dir="2700000" algn="tl">
                    <a:srgbClr val="000000">
                      <a:alpha val="43137"/>
                    </a:srgbClr>
                  </a:outerShdw>
                </a:effectLst>
                <a:latin typeface="Arial" pitchFamily="34" charset="0"/>
                <a:cs typeface="B Mitra" panose="00000400000000000000" pitchFamily="2" charset="-78"/>
              </a:rPr>
              <a:t>برنامه ريزي در تربيت بدني و ورزش </a:t>
            </a:r>
            <a:endParaRPr lang="fa-IR" sz="3600" b="1" dirty="0">
              <a:effectLst>
                <a:outerShdw blurRad="38100" dist="38100" dir="2700000" algn="tl">
                  <a:srgbClr val="000000">
                    <a:alpha val="43137"/>
                  </a:srgbClr>
                </a:outerShdw>
              </a:effectLst>
              <a:latin typeface="Arial" pitchFamily="34" charset="0"/>
              <a:cs typeface="B Mitra" panose="00000400000000000000" pitchFamily="2" charset="-78"/>
            </a:endParaRPr>
          </a:p>
        </p:txBody>
      </p:sp>
      <p:sp>
        <p:nvSpPr>
          <p:cNvPr id="3" name="Content Placeholder 2"/>
          <p:cNvSpPr>
            <a:spLocks noGrp="1"/>
          </p:cNvSpPr>
          <p:nvPr>
            <p:ph sz="quarter" idx="1"/>
          </p:nvPr>
        </p:nvSpPr>
        <p:spPr/>
        <p:txBody>
          <a:bodyPr/>
          <a:lstStyle/>
          <a:p>
            <a:pPr algn="r" rtl="1">
              <a:lnSpc>
                <a:spcPct val="150000"/>
              </a:lnSpc>
              <a:buFont typeface="Wingdings" panose="05000000000000000000" pitchFamily="2" charset="2"/>
              <a:buChar char="q"/>
            </a:pPr>
            <a:r>
              <a:rPr lang="ar-SA" dirty="0" smtClean="0">
                <a:latin typeface="Arial" pitchFamily="34" charset="0"/>
                <a:cs typeface="B Mitra" panose="00000400000000000000" pitchFamily="2" charset="-78"/>
              </a:rPr>
              <a:t>برنامه ريزي در تربيت بدني و ورزش فرايند اتخاذ مجموعه اي از تصميمات است براي انجام اقداماتي در خصوص تربيت بدني و ورزش در آينده. </a:t>
            </a:r>
            <a:endParaRPr lang="fa-IR" dirty="0" smtClean="0">
              <a:latin typeface="Arial" pitchFamily="34" charset="0"/>
              <a:cs typeface="B Mitra" panose="00000400000000000000" pitchFamily="2" charset="-78"/>
            </a:endParaRPr>
          </a:p>
          <a:p>
            <a:pPr algn="r" rtl="1">
              <a:lnSpc>
                <a:spcPct val="150000"/>
              </a:lnSpc>
              <a:buFont typeface="Wingdings" panose="05000000000000000000" pitchFamily="2" charset="2"/>
              <a:buChar char="q"/>
            </a:pPr>
            <a:r>
              <a:rPr lang="fa-IR" dirty="0" smtClean="0">
                <a:latin typeface="Arial" pitchFamily="34" charset="0"/>
                <a:cs typeface="B Mitra" panose="00000400000000000000" pitchFamily="2" charset="-78"/>
              </a:rPr>
              <a:t>برنامه ریزی و سیاست گذاری اصلی در تربیت بدنی و ورزش کشور توسط «</a:t>
            </a:r>
            <a:r>
              <a:rPr lang="fa-IR" dirty="0" smtClean="0">
                <a:solidFill>
                  <a:srgbClr val="FF0000"/>
                </a:solidFill>
                <a:latin typeface="Arial" pitchFamily="34" charset="0"/>
                <a:cs typeface="B Mitra" panose="00000400000000000000" pitchFamily="2" charset="-78"/>
              </a:rPr>
              <a:t>شورای عالی ورزش و تربیت بدنی کشور</a:t>
            </a:r>
            <a:r>
              <a:rPr lang="fa-IR" dirty="0" smtClean="0">
                <a:latin typeface="Arial" pitchFamily="34" charset="0"/>
                <a:cs typeface="B Mitra" panose="00000400000000000000" pitchFamily="2" charset="-78"/>
              </a:rPr>
              <a:t>» انجام می شود.</a:t>
            </a:r>
            <a:endParaRPr lang="en-US" dirty="0" smtClean="0">
              <a:latin typeface="Arial" pitchFamily="34" charset="0"/>
              <a:cs typeface="B Mitra" panose="00000400000000000000" pitchFamily="2" charset="-78"/>
            </a:endParaRPr>
          </a:p>
        </p:txBody>
      </p:sp>
      <p:pic>
        <p:nvPicPr>
          <p:cNvPr id="7171" name="Picture 3" descr="C:\Users\Farapardaz\Desktop\imagesCASP2856.jpg"/>
          <p:cNvPicPr>
            <a:picLocks noChangeAspect="1" noChangeArrowheads="1"/>
          </p:cNvPicPr>
          <p:nvPr/>
        </p:nvPicPr>
        <p:blipFill>
          <a:blip r:embed="rId2"/>
          <a:srcRect/>
          <a:stretch>
            <a:fillRect/>
          </a:stretch>
        </p:blipFill>
        <p:spPr bwMode="auto">
          <a:xfrm>
            <a:off x="521208" y="4492752"/>
            <a:ext cx="6019800" cy="2076450"/>
          </a:xfrm>
          <a:prstGeom prst="rect">
            <a:avLst/>
          </a:prstGeom>
          <a:noFill/>
        </p:spPr>
      </p:pic>
    </p:spTree>
    <p:extLst>
      <p:ext uri="{BB962C8B-B14F-4D97-AF65-F5344CB8AC3E}">
        <p14:creationId xmlns:p14="http://schemas.microsoft.com/office/powerpoint/2010/main" val="37518563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 y="1258062"/>
            <a:ext cx="4986528" cy="1325563"/>
          </a:xfrm>
        </p:spPr>
        <p:txBody>
          <a:bodyPr>
            <a:normAutofit/>
          </a:bodyPr>
          <a:lstStyle/>
          <a:p>
            <a:pPr algn="ctr"/>
            <a:r>
              <a:rPr lang="ar-SA" sz="3600" b="1" dirty="0" smtClean="0">
                <a:solidFill>
                  <a:srgbClr val="FF0000"/>
                </a:solidFill>
                <a:latin typeface="Arial" pitchFamily="34" charset="0"/>
                <a:cs typeface="B Mitra" panose="00000400000000000000" pitchFamily="2" charset="-78"/>
              </a:rPr>
              <a:t>تركيب اعضاي شوراي</a:t>
            </a:r>
            <a:r>
              <a:rPr lang="fa-IR" sz="3600" b="1" dirty="0" smtClean="0">
                <a:solidFill>
                  <a:srgbClr val="FF0000"/>
                </a:solidFill>
                <a:latin typeface="Arial" pitchFamily="34" charset="0"/>
                <a:cs typeface="B Mitra" panose="00000400000000000000" pitchFamily="2" charset="-78"/>
              </a:rPr>
              <a:t> عالی</a:t>
            </a:r>
            <a:r>
              <a:rPr lang="ar-SA" sz="3600" b="1" dirty="0" smtClean="0">
                <a:solidFill>
                  <a:srgbClr val="FF0000"/>
                </a:solidFill>
                <a:latin typeface="Arial" pitchFamily="34" charset="0"/>
                <a:cs typeface="B Mitra" panose="00000400000000000000" pitchFamily="2" charset="-78"/>
              </a:rPr>
              <a:t> </a:t>
            </a:r>
            <a:r>
              <a:rPr lang="fa-IR" sz="3600" b="1" dirty="0" smtClean="0">
                <a:solidFill>
                  <a:srgbClr val="FF0000"/>
                </a:solidFill>
                <a:latin typeface="Arial" pitchFamily="34" charset="0"/>
                <a:cs typeface="B Mitra" panose="00000400000000000000" pitchFamily="2" charset="-78"/>
              </a:rPr>
              <a:t>ورزش کشور</a:t>
            </a:r>
            <a:endParaRPr lang="fa-IR" sz="3600" b="1" dirty="0">
              <a:solidFill>
                <a:srgbClr val="FF0000"/>
              </a:solidFill>
              <a:latin typeface="Arial" pitchFamily="34" charset="0"/>
              <a:cs typeface="B Mitra" panose="00000400000000000000" pitchFamily="2" charset="-78"/>
            </a:endParaRPr>
          </a:p>
        </p:txBody>
      </p:sp>
      <p:sp>
        <p:nvSpPr>
          <p:cNvPr id="3" name="Content Placeholder 2"/>
          <p:cNvSpPr>
            <a:spLocks noGrp="1"/>
          </p:cNvSpPr>
          <p:nvPr>
            <p:ph sz="quarter" idx="1"/>
          </p:nvPr>
        </p:nvSpPr>
        <p:spPr>
          <a:xfrm>
            <a:off x="1734312" y="427926"/>
            <a:ext cx="9494520" cy="5095050"/>
          </a:xfrm>
        </p:spPr>
        <p:txBody>
          <a:bodyPr>
            <a:noAutofit/>
          </a:bodyPr>
          <a:lstStyle/>
          <a:p>
            <a:pPr algn="just" rtl="1">
              <a:lnSpc>
                <a:spcPct val="150000"/>
              </a:lnSpc>
              <a:buNone/>
            </a:pPr>
            <a:r>
              <a:rPr lang="fa-IR" sz="2000" dirty="0" smtClean="0">
                <a:solidFill>
                  <a:srgbClr val="FF0000"/>
                </a:solidFill>
                <a:latin typeface="Arial" pitchFamily="34" charset="0"/>
                <a:cs typeface="B Mitra" panose="00000400000000000000" pitchFamily="2" charset="-78"/>
              </a:rPr>
              <a:t># </a:t>
            </a:r>
            <a:r>
              <a:rPr lang="ar-SA" sz="2000" dirty="0" smtClean="0">
                <a:latin typeface="Arial" pitchFamily="34" charset="0"/>
                <a:cs typeface="B Mitra" panose="00000400000000000000" pitchFamily="2" charset="-78"/>
              </a:rPr>
              <a:t>معاون رئيس جمهور و </a:t>
            </a:r>
            <a:r>
              <a:rPr lang="fa-IR" sz="2000" dirty="0" smtClean="0">
                <a:latin typeface="Arial" pitchFamily="34" charset="0"/>
                <a:cs typeface="B Mitra" panose="00000400000000000000" pitchFamily="2" charset="-78"/>
              </a:rPr>
              <a:t>وزیر ورزش و جوانان</a:t>
            </a:r>
            <a:r>
              <a:rPr lang="ar-SA" sz="2000" dirty="0" smtClean="0">
                <a:latin typeface="Arial" pitchFamily="34" charset="0"/>
                <a:cs typeface="B Mitra" panose="00000400000000000000" pitchFamily="2" charset="-78"/>
              </a:rPr>
              <a:t> </a:t>
            </a:r>
            <a:r>
              <a:rPr lang="en-US" sz="2000" dirty="0" smtClean="0">
                <a:latin typeface="Arial" pitchFamily="34" charset="0"/>
                <a:cs typeface="B Mitra" panose="00000400000000000000" pitchFamily="2" charset="-78"/>
              </a:rPr>
              <a:t>)</a:t>
            </a:r>
            <a:r>
              <a:rPr lang="ar-SA" sz="2000" dirty="0" smtClean="0">
                <a:latin typeface="Arial" pitchFamily="34" charset="0"/>
                <a:cs typeface="B Mitra" panose="00000400000000000000" pitchFamily="2" charset="-78"/>
              </a:rPr>
              <a:t>رئيس شورا</a:t>
            </a:r>
            <a:r>
              <a:rPr lang="en-US" sz="2000" dirty="0" smtClean="0">
                <a:latin typeface="Arial" pitchFamily="34" charset="0"/>
                <a:cs typeface="B Mitra" panose="00000400000000000000" pitchFamily="2" charset="-78"/>
              </a:rPr>
              <a:t>(</a:t>
            </a:r>
            <a:r>
              <a:rPr lang="ar-SA" sz="2000" dirty="0" smtClean="0">
                <a:latin typeface="Arial" pitchFamily="34" charset="0"/>
                <a:cs typeface="B Mitra" panose="00000400000000000000" pitchFamily="2" charset="-78"/>
              </a:rPr>
              <a:t> </a:t>
            </a:r>
          </a:p>
          <a:p>
            <a:pPr algn="just" rtl="1">
              <a:lnSpc>
                <a:spcPct val="150000"/>
              </a:lnSpc>
              <a:buNone/>
            </a:pPr>
            <a:r>
              <a:rPr lang="fa-IR" sz="2000" dirty="0" smtClean="0">
                <a:solidFill>
                  <a:srgbClr val="FF0000"/>
                </a:solidFill>
                <a:latin typeface="Arial" pitchFamily="34" charset="0"/>
                <a:cs typeface="B Mitra" panose="00000400000000000000" pitchFamily="2" charset="-78"/>
              </a:rPr>
              <a:t>#</a:t>
            </a:r>
            <a:r>
              <a:rPr lang="fa-IR" sz="2000" dirty="0" smtClean="0">
                <a:latin typeface="Arial" pitchFamily="34" charset="0"/>
                <a:cs typeface="B Mitra" panose="00000400000000000000" pitchFamily="2" charset="-78"/>
              </a:rPr>
              <a:t> </a:t>
            </a:r>
            <a:r>
              <a:rPr lang="ar-SA" sz="2000" dirty="0" smtClean="0">
                <a:latin typeface="Arial" pitchFamily="34" charset="0"/>
                <a:cs typeface="B Mitra" panose="00000400000000000000" pitchFamily="2" charset="-78"/>
              </a:rPr>
              <a:t>معاون وزارت كار و امور اجتماعي</a:t>
            </a:r>
          </a:p>
          <a:p>
            <a:pPr algn="just" rtl="1">
              <a:lnSpc>
                <a:spcPct val="150000"/>
              </a:lnSpc>
              <a:buNone/>
            </a:pPr>
            <a:r>
              <a:rPr lang="fa-IR" sz="2000" dirty="0" smtClean="0">
                <a:solidFill>
                  <a:srgbClr val="FF0000"/>
                </a:solidFill>
                <a:latin typeface="Arial" pitchFamily="34" charset="0"/>
                <a:cs typeface="B Mitra" panose="00000400000000000000" pitchFamily="2" charset="-78"/>
              </a:rPr>
              <a:t>#</a:t>
            </a:r>
            <a:r>
              <a:rPr lang="fa-IR" sz="2000" dirty="0" smtClean="0">
                <a:latin typeface="Arial" pitchFamily="34" charset="0"/>
                <a:cs typeface="B Mitra" panose="00000400000000000000" pitchFamily="2" charset="-78"/>
              </a:rPr>
              <a:t> </a:t>
            </a:r>
            <a:r>
              <a:rPr lang="ar-SA" sz="2000" dirty="0" smtClean="0">
                <a:latin typeface="Arial" pitchFamily="34" charset="0"/>
                <a:cs typeface="B Mitra" panose="00000400000000000000" pitchFamily="2" charset="-78"/>
              </a:rPr>
              <a:t>معاون دانشجويي وزارت علوم ، تحقيقات و فناوري </a:t>
            </a:r>
          </a:p>
          <a:p>
            <a:pPr algn="just" rtl="1">
              <a:lnSpc>
                <a:spcPct val="150000"/>
              </a:lnSpc>
              <a:buNone/>
            </a:pPr>
            <a:r>
              <a:rPr lang="fa-IR" sz="2000" dirty="0" smtClean="0">
                <a:solidFill>
                  <a:srgbClr val="FF0000"/>
                </a:solidFill>
                <a:latin typeface="Arial" pitchFamily="34" charset="0"/>
                <a:cs typeface="B Mitra" panose="00000400000000000000" pitchFamily="2" charset="-78"/>
              </a:rPr>
              <a:t>#</a:t>
            </a:r>
            <a:r>
              <a:rPr lang="fa-IR" sz="2000" dirty="0" smtClean="0">
                <a:latin typeface="Arial" pitchFamily="34" charset="0"/>
                <a:cs typeface="B Mitra" panose="00000400000000000000" pitchFamily="2" charset="-78"/>
              </a:rPr>
              <a:t> </a:t>
            </a:r>
            <a:r>
              <a:rPr lang="ar-SA" sz="2000" dirty="0" smtClean="0">
                <a:latin typeface="Arial" pitchFamily="34" charset="0"/>
                <a:cs typeface="B Mitra" panose="00000400000000000000" pitchFamily="2" charset="-78"/>
              </a:rPr>
              <a:t>معاون امور دانشجويي وزارت بهداشت ، درمان و آموزش پزشكي </a:t>
            </a:r>
          </a:p>
          <a:p>
            <a:pPr algn="just" rtl="1">
              <a:lnSpc>
                <a:spcPct val="150000"/>
              </a:lnSpc>
              <a:buNone/>
            </a:pPr>
            <a:r>
              <a:rPr lang="fa-IR" sz="2000" dirty="0" smtClean="0">
                <a:solidFill>
                  <a:srgbClr val="FF0000"/>
                </a:solidFill>
                <a:latin typeface="Arial" pitchFamily="34" charset="0"/>
                <a:cs typeface="B Mitra" panose="00000400000000000000" pitchFamily="2" charset="-78"/>
              </a:rPr>
              <a:t>#</a:t>
            </a:r>
            <a:r>
              <a:rPr lang="fa-IR" sz="2000" dirty="0" smtClean="0">
                <a:latin typeface="Arial" pitchFamily="34" charset="0"/>
                <a:cs typeface="B Mitra" panose="00000400000000000000" pitchFamily="2" charset="-78"/>
              </a:rPr>
              <a:t> </a:t>
            </a:r>
            <a:r>
              <a:rPr lang="ar-SA" sz="2000" dirty="0" smtClean="0">
                <a:latin typeface="Arial" pitchFamily="34" charset="0"/>
                <a:cs typeface="B Mitra" panose="00000400000000000000" pitchFamily="2" charset="-78"/>
              </a:rPr>
              <a:t>معاون توسعه نيروي انساني سازمان امور اداري و استخدامي كشور</a:t>
            </a:r>
            <a:endParaRPr lang="fa-IR" sz="2000" dirty="0" smtClean="0">
              <a:latin typeface="Arial" pitchFamily="34" charset="0"/>
              <a:cs typeface="B Mitra" panose="00000400000000000000" pitchFamily="2" charset="-78"/>
            </a:endParaRPr>
          </a:p>
          <a:p>
            <a:pPr algn="just" rtl="1">
              <a:lnSpc>
                <a:spcPct val="150000"/>
              </a:lnSpc>
              <a:buNone/>
            </a:pPr>
            <a:r>
              <a:rPr lang="fa-IR" sz="2000" dirty="0">
                <a:solidFill>
                  <a:srgbClr val="FF0000"/>
                </a:solidFill>
                <a:latin typeface="Arial" pitchFamily="34" charset="0"/>
                <a:cs typeface="B Mitra" panose="00000400000000000000" pitchFamily="2" charset="-78"/>
              </a:rPr>
              <a:t>#</a:t>
            </a:r>
            <a:r>
              <a:rPr lang="fa-IR" sz="2000" dirty="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معاون امور فرهنگي ، آموزش و پژوهشي سازمان برنامه و بودجه </a:t>
            </a:r>
          </a:p>
          <a:p>
            <a:pPr algn="just" rtl="1">
              <a:lnSpc>
                <a:spcPct val="150000"/>
              </a:lnSpc>
              <a:buNone/>
            </a:pPr>
            <a:r>
              <a:rPr lang="fa-IR" sz="2000" dirty="0">
                <a:solidFill>
                  <a:srgbClr val="FF0000"/>
                </a:solidFill>
                <a:latin typeface="Arial" pitchFamily="34" charset="0"/>
                <a:cs typeface="B Mitra" panose="00000400000000000000" pitchFamily="2" charset="-78"/>
              </a:rPr>
              <a:t>#</a:t>
            </a:r>
            <a:r>
              <a:rPr lang="fa-IR" sz="2000" dirty="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مشاور رئيس جمهوري</a:t>
            </a:r>
            <a:r>
              <a:rPr lang="en-US" sz="2000" dirty="0" smtClean="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و رئيس مركز ملي جوانان </a:t>
            </a:r>
          </a:p>
          <a:p>
            <a:pPr algn="just" rtl="1">
              <a:lnSpc>
                <a:spcPct val="150000"/>
              </a:lnSpc>
              <a:buNone/>
            </a:pPr>
            <a:r>
              <a:rPr lang="fa-IR" sz="2000" dirty="0">
                <a:solidFill>
                  <a:srgbClr val="FF0000"/>
                </a:solidFill>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معاون پرورشي وزارت آموزش</a:t>
            </a:r>
            <a:r>
              <a:rPr lang="fa-IR" sz="2000" dirty="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و پرورش </a:t>
            </a:r>
            <a:endParaRPr lang="en-US" sz="2000" dirty="0" smtClean="0">
              <a:latin typeface="Arial" pitchFamily="34" charset="0"/>
              <a:cs typeface="B Mitra" panose="00000400000000000000" pitchFamily="2" charset="-78"/>
            </a:endParaRPr>
          </a:p>
          <a:p>
            <a:pPr algn="just" rtl="1">
              <a:lnSpc>
                <a:spcPct val="150000"/>
              </a:lnSpc>
              <a:buNone/>
            </a:pPr>
            <a:r>
              <a:rPr lang="fa-IR" sz="2000" dirty="0">
                <a:solidFill>
                  <a:srgbClr val="FF0000"/>
                </a:solidFill>
                <a:latin typeface="Arial" pitchFamily="34" charset="0"/>
                <a:cs typeface="B Mitra" panose="00000400000000000000" pitchFamily="2" charset="-78"/>
              </a:rPr>
              <a:t>#</a:t>
            </a:r>
            <a:r>
              <a:rPr lang="fa-IR" sz="2000" dirty="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معاون ورزشي بانوان سازمان تربيت بدني</a:t>
            </a:r>
          </a:p>
          <a:p>
            <a:pPr algn="just" rtl="1">
              <a:lnSpc>
                <a:spcPct val="150000"/>
              </a:lnSpc>
              <a:buNone/>
            </a:pPr>
            <a:r>
              <a:rPr lang="fa-IR" sz="2000" dirty="0">
                <a:solidFill>
                  <a:srgbClr val="FF0000"/>
                </a:solidFill>
                <a:latin typeface="Arial" pitchFamily="34" charset="0"/>
                <a:cs typeface="B Mitra" panose="00000400000000000000" pitchFamily="2" charset="-78"/>
              </a:rPr>
              <a:t>#</a:t>
            </a:r>
            <a:r>
              <a:rPr lang="fa-IR" sz="2000" dirty="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دبير كل كميته</a:t>
            </a:r>
            <a:r>
              <a:rPr lang="en-US" sz="2000" dirty="0" smtClean="0">
                <a:latin typeface="Arial" pitchFamily="34" charset="0"/>
                <a:cs typeface="B Mitra" panose="00000400000000000000" pitchFamily="2" charset="-78"/>
              </a:rPr>
              <a:t> </a:t>
            </a:r>
            <a:r>
              <a:rPr lang="ar-SA" sz="2000" dirty="0">
                <a:latin typeface="Arial" pitchFamily="34" charset="0"/>
                <a:cs typeface="B Mitra" panose="00000400000000000000" pitchFamily="2" charset="-78"/>
              </a:rPr>
              <a:t>ملي المپيك</a:t>
            </a:r>
            <a:endParaRPr lang="fa-IR" sz="2000" dirty="0">
              <a:latin typeface="Arial" pitchFamily="34" charset="0"/>
              <a:cs typeface="B Mitra" panose="00000400000000000000" pitchFamily="2" charset="-78"/>
            </a:endParaRPr>
          </a:p>
          <a:p>
            <a:pPr algn="just" rtl="1">
              <a:lnSpc>
                <a:spcPct val="150000"/>
              </a:lnSpc>
              <a:buNone/>
            </a:pPr>
            <a:r>
              <a:rPr lang="fa-IR" sz="2000" dirty="0">
                <a:solidFill>
                  <a:srgbClr val="FF0000"/>
                </a:solidFill>
                <a:latin typeface="Arial" pitchFamily="34" charset="0"/>
                <a:cs typeface="B Mitra" panose="00000400000000000000" pitchFamily="2" charset="-78"/>
              </a:rPr>
              <a:t># </a:t>
            </a:r>
            <a:r>
              <a:rPr lang="fa-IR" sz="2000" dirty="0">
                <a:latin typeface="Arial" pitchFamily="34" charset="0"/>
                <a:cs typeface="B Mitra" panose="00000400000000000000" pitchFamily="2" charset="-78"/>
              </a:rPr>
              <a:t>و </a:t>
            </a:r>
            <a:r>
              <a:rPr lang="fa-IR" sz="2000" dirty="0" smtClean="0">
                <a:latin typeface="Arial" pitchFamily="34" charset="0"/>
                <a:cs typeface="B Mitra" panose="00000400000000000000" pitchFamily="2" charset="-78"/>
              </a:rPr>
              <a:t>...</a:t>
            </a:r>
            <a:endParaRPr lang="ar-SA" sz="2000" dirty="0">
              <a:solidFill>
                <a:srgbClr val="FF0000"/>
              </a:solidFill>
              <a:latin typeface="Arial" pitchFamily="34" charset="0"/>
              <a:cs typeface="B Mitra" panose="00000400000000000000" pitchFamily="2" charset="-78"/>
            </a:endParaRPr>
          </a:p>
        </p:txBody>
      </p:sp>
      <p:pic>
        <p:nvPicPr>
          <p:cNvPr id="4" name="Picture 2" descr="C:\Users\Farapardaz\Desktop\imagesCAQHR3DI.jpg"/>
          <p:cNvPicPr>
            <a:picLocks noChangeAspect="1" noChangeArrowheads="1"/>
          </p:cNvPicPr>
          <p:nvPr/>
        </p:nvPicPr>
        <p:blipFill>
          <a:blip r:embed="rId2"/>
          <a:srcRect/>
          <a:stretch>
            <a:fillRect/>
          </a:stretch>
        </p:blipFill>
        <p:spPr bwMode="auto">
          <a:xfrm>
            <a:off x="838200" y="2865120"/>
            <a:ext cx="4038600" cy="2819400"/>
          </a:xfrm>
          <a:prstGeom prst="rect">
            <a:avLst/>
          </a:prstGeom>
          <a:noFill/>
        </p:spPr>
      </p:pic>
    </p:spTree>
    <p:extLst>
      <p:ext uri="{BB962C8B-B14F-4D97-AF65-F5344CB8AC3E}">
        <p14:creationId xmlns:p14="http://schemas.microsoft.com/office/powerpoint/2010/main" val="33215655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انواع برنامه ریزی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just" rtl="1">
              <a:buNone/>
            </a:pPr>
            <a:r>
              <a:rPr lang="fa-IR" dirty="0" smtClean="0">
                <a:cs typeface="B Mitra" panose="00000400000000000000" pitchFamily="2" charset="-78"/>
              </a:rPr>
              <a:t>برنامه ریزی به دو شکل کلی انجام می شوند که عبارتند از:</a:t>
            </a:r>
          </a:p>
          <a:p>
            <a:pPr marL="0" indent="0" algn="just" rtl="1">
              <a:buNone/>
            </a:pPr>
            <a:r>
              <a:rPr lang="fa-IR" b="1" dirty="0" smtClean="0">
                <a:solidFill>
                  <a:srgbClr val="FF0000"/>
                </a:solidFill>
                <a:cs typeface="B Mitra" panose="00000400000000000000" pitchFamily="2" charset="-78"/>
              </a:rPr>
              <a:t>1- </a:t>
            </a:r>
            <a:r>
              <a:rPr lang="fa-IR" b="1" dirty="0">
                <a:solidFill>
                  <a:srgbClr val="FF0000"/>
                </a:solidFill>
                <a:cs typeface="B Mitra" panose="00000400000000000000" pitchFamily="2" charset="-78"/>
              </a:rPr>
              <a:t>برنامه </a:t>
            </a:r>
            <a:r>
              <a:rPr lang="fa-IR" b="1" dirty="0" smtClean="0">
                <a:solidFill>
                  <a:srgbClr val="FF0000"/>
                </a:solidFill>
                <a:cs typeface="B Mitra" panose="00000400000000000000" pitchFamily="2" charset="-78"/>
              </a:rPr>
              <a:t>ریزی استراتژیک(راهبردی یا جامع):</a:t>
            </a:r>
          </a:p>
          <a:p>
            <a:pPr algn="just" rtl="1"/>
            <a:r>
              <a:rPr lang="fa-IR" dirty="0" smtClean="0">
                <a:cs typeface="B Mitra" panose="00000400000000000000" pitchFamily="2" charset="-78"/>
              </a:rPr>
              <a:t>برنامه‌ریزی </a:t>
            </a:r>
            <a:r>
              <a:rPr lang="fa-IR" dirty="0">
                <a:cs typeface="B Mitra" panose="00000400000000000000" pitchFamily="2" charset="-78"/>
              </a:rPr>
              <a:t>جامع یا استراتژیک فرایندی است که ضمن آن اهداف و خطوط کلی فعالیت‌ها و مأموریت‌های سازمان در درازمدت تعیین می‌شود. برنامه‌ریزی جامع دارای دید درازمدت است و موقعیت سازمان را در بلندمدت ترسیم می‌نماید. این برنامه‌ریزی در </a:t>
            </a:r>
            <a:r>
              <a:rPr lang="fa-IR" u="sng" dirty="0">
                <a:cs typeface="B Mitra" panose="00000400000000000000" pitchFamily="2" charset="-78"/>
              </a:rPr>
              <a:t>سطوح عالی سازمان</a:t>
            </a:r>
            <a:r>
              <a:rPr lang="fa-IR" dirty="0">
                <a:cs typeface="B Mitra" panose="00000400000000000000" pitchFamily="2" charset="-78"/>
              </a:rPr>
              <a:t> یا </a:t>
            </a:r>
            <a:r>
              <a:rPr lang="fa-IR" u="sng" dirty="0">
                <a:cs typeface="B Mitra" panose="00000400000000000000" pitchFamily="2" charset="-78"/>
              </a:rPr>
              <a:t>مدیریت‌های فوقانی</a:t>
            </a:r>
            <a:r>
              <a:rPr lang="fa-IR" dirty="0">
                <a:cs typeface="B Mitra" panose="00000400000000000000" pitchFamily="2" charset="-78"/>
              </a:rPr>
              <a:t> شکل می‌گیرد. </a:t>
            </a:r>
            <a:endParaRPr lang="en-US" dirty="0">
              <a:cs typeface="B Mitra" panose="00000400000000000000" pitchFamily="2" charset="-78"/>
            </a:endParaRPr>
          </a:p>
          <a:p>
            <a:pPr marL="0" indent="0" algn="just" rtl="1">
              <a:buNone/>
            </a:pPr>
            <a:endParaRPr lang="fa-IR" b="1" dirty="0" smtClean="0">
              <a:cs typeface="B Mitra" panose="00000400000000000000" pitchFamily="2" charset="-78"/>
            </a:endParaRPr>
          </a:p>
          <a:p>
            <a:pPr marL="0" indent="0" algn="just" rtl="1">
              <a:buNone/>
            </a:pPr>
            <a:r>
              <a:rPr lang="fa-IR" b="1" dirty="0" smtClean="0">
                <a:solidFill>
                  <a:srgbClr val="FF0000"/>
                </a:solidFill>
                <a:cs typeface="B Mitra" panose="00000400000000000000" pitchFamily="2" charset="-78"/>
              </a:rPr>
              <a:t>2- برنامه ریزی عملیاتی:</a:t>
            </a:r>
          </a:p>
          <a:p>
            <a:pPr marL="0" indent="0" algn="just" rtl="1">
              <a:buNone/>
            </a:pPr>
            <a:r>
              <a:rPr lang="fa-IR" dirty="0">
                <a:cs typeface="B Mitra" panose="00000400000000000000" pitchFamily="2" charset="-78"/>
              </a:rPr>
              <a:t>اصولاً برنامه‌ریزی عملیاتی در سطوح میانی و پایۀ سازمان انجام می‌گیرد. برنامه‌ریزی عملیاتی عبارت است از تعیین هدف، وضع خط‌مشی، تبدیل هدف به‌صورت عملیات و پیش‌بینی چگونگی اجرا و کنترل. در برنامه‌ریزی عملیاتی با هدف کارایی، تلاش در این است که کارها به‌درستی انجام پذیرند و به‌بیان‌دیگر تأکید این برنامه‌ریزی بر کارایی و بازدهی است؛ درحالی‌که برنامه‌ریزی استراتژیک به اثربخشی نظر دارد. </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19446248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pPr algn="ctr" rtl="1"/>
            <a:r>
              <a:rPr lang="fa-IR" b="1" dirty="0" smtClean="0">
                <a:cs typeface="B Mitra" panose="00000400000000000000" pitchFamily="2" charset="-78"/>
              </a:rPr>
              <a:t>برنامه ریزی استراتژیک</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r" rtl="1">
              <a:buNone/>
            </a:pPr>
            <a:r>
              <a:rPr lang="fa-IR" b="1" dirty="0">
                <a:cs typeface="B Mitra" panose="00000400000000000000" pitchFamily="2" charset="-78"/>
              </a:rPr>
              <a:t>فرایند برنامه‌ریزی جامع(استراتژیک</a:t>
            </a:r>
            <a:r>
              <a:rPr lang="fa-IR" b="1" dirty="0" smtClean="0">
                <a:cs typeface="B Mitra" panose="00000400000000000000" pitchFamily="2" charset="-78"/>
              </a:rPr>
              <a:t>) شامل مراحل زیر است: </a:t>
            </a:r>
            <a:endParaRPr lang="en-US" dirty="0">
              <a:cs typeface="B Mitra" panose="00000400000000000000" pitchFamily="2" charset="-78"/>
            </a:endParaRPr>
          </a:p>
          <a:p>
            <a:pPr marL="0" indent="0" algn="r" rtl="1">
              <a:buNone/>
            </a:pPr>
            <a:r>
              <a:rPr lang="fa-IR" dirty="0">
                <a:cs typeface="B Mitra" panose="00000400000000000000" pitchFamily="2" charset="-78"/>
              </a:rPr>
              <a:t>1- شناسایی مأموریت، اهداف و استراتژی‌های موجود(پاسخ به این سؤال که سازمان به چه‌کاری مشغول است) </a:t>
            </a:r>
            <a:endParaRPr lang="en-US" dirty="0">
              <a:cs typeface="B Mitra" panose="00000400000000000000" pitchFamily="2" charset="-78"/>
            </a:endParaRPr>
          </a:p>
          <a:p>
            <a:pPr marL="0" indent="0" algn="r" rtl="1">
              <a:buNone/>
            </a:pPr>
            <a:r>
              <a:rPr lang="fa-IR" dirty="0">
                <a:cs typeface="B Mitra" panose="00000400000000000000" pitchFamily="2" charset="-78"/>
              </a:rPr>
              <a:t>2- تجزیه‌وتحلیل محیط بیرونی به‌منظور آگاه شدن از عوامل اقتصادی، سیاسی، فرهنگی مؤثر بر سازمان و اهداف آن</a:t>
            </a:r>
            <a:endParaRPr lang="en-US" dirty="0">
              <a:cs typeface="B Mitra" panose="00000400000000000000" pitchFamily="2" charset="-78"/>
            </a:endParaRPr>
          </a:p>
          <a:p>
            <a:pPr marL="0" indent="0" algn="r" rtl="1">
              <a:buNone/>
            </a:pPr>
            <a:r>
              <a:rPr lang="fa-IR" dirty="0">
                <a:cs typeface="B Mitra" panose="00000400000000000000" pitchFamily="2" charset="-78"/>
              </a:rPr>
              <a:t>3- شناسایی فرصت‌ها و تهدیدهای موجود در محیط بیرونی</a:t>
            </a:r>
            <a:endParaRPr lang="en-US" dirty="0">
              <a:cs typeface="B Mitra" panose="00000400000000000000" pitchFamily="2" charset="-78"/>
            </a:endParaRPr>
          </a:p>
          <a:p>
            <a:pPr marL="0" indent="0" algn="r" rtl="1">
              <a:buNone/>
            </a:pPr>
            <a:r>
              <a:rPr lang="fa-IR" dirty="0">
                <a:cs typeface="B Mitra" panose="00000400000000000000" pitchFamily="2" charset="-78"/>
              </a:rPr>
              <a:t>4- تجزیه‌وتحلیل منابع یا بررسی محیط داخلی</a:t>
            </a:r>
            <a:endParaRPr lang="en-US" dirty="0">
              <a:cs typeface="B Mitra" panose="00000400000000000000" pitchFamily="2" charset="-78"/>
            </a:endParaRPr>
          </a:p>
          <a:p>
            <a:pPr marL="0" indent="0" algn="r" rtl="1">
              <a:buNone/>
            </a:pPr>
            <a:r>
              <a:rPr lang="fa-IR" dirty="0">
                <a:cs typeface="B Mitra" panose="00000400000000000000" pitchFamily="2" charset="-78"/>
              </a:rPr>
              <a:t>5- شناسایی نقاط قوت و ضعف‌های موجود در محیط داخلی</a:t>
            </a:r>
            <a:endParaRPr lang="en-US" dirty="0">
              <a:cs typeface="B Mitra" panose="00000400000000000000" pitchFamily="2" charset="-78"/>
            </a:endParaRPr>
          </a:p>
          <a:p>
            <a:pPr marL="0" indent="0" algn="r" rtl="1">
              <a:buNone/>
            </a:pPr>
            <a:r>
              <a:rPr lang="fa-IR" dirty="0">
                <a:cs typeface="B Mitra" panose="00000400000000000000" pitchFamily="2" charset="-78"/>
              </a:rPr>
              <a:t>6- ارزیابی مجدد مأموریت و اهداف سازمان</a:t>
            </a:r>
            <a:endParaRPr lang="en-US" dirty="0">
              <a:cs typeface="B Mitra" panose="00000400000000000000" pitchFamily="2" charset="-78"/>
            </a:endParaRPr>
          </a:p>
          <a:p>
            <a:pPr marL="0" indent="0" algn="r" rtl="1">
              <a:buNone/>
            </a:pPr>
            <a:r>
              <a:rPr lang="fa-IR" dirty="0">
                <a:cs typeface="B Mitra" panose="00000400000000000000" pitchFamily="2" charset="-78"/>
              </a:rPr>
              <a:t>7- تدوین استراتژی جدید</a:t>
            </a:r>
            <a:endParaRPr lang="en-US" dirty="0">
              <a:cs typeface="B Mitra" panose="00000400000000000000" pitchFamily="2" charset="-78"/>
            </a:endParaRPr>
          </a:p>
          <a:p>
            <a:pPr marL="0" indent="0" algn="r" rtl="1">
              <a:buNone/>
            </a:pPr>
            <a:r>
              <a:rPr lang="fa-IR" dirty="0">
                <a:cs typeface="B Mitra" panose="00000400000000000000" pitchFamily="2" charset="-78"/>
              </a:rPr>
              <a:t>8- اجرای استراتژی جدید</a:t>
            </a:r>
            <a:endParaRPr lang="en-US" dirty="0">
              <a:cs typeface="B Mitra" panose="00000400000000000000" pitchFamily="2" charset="-78"/>
            </a:endParaRPr>
          </a:p>
          <a:p>
            <a:pPr marL="0" indent="0" algn="r" rtl="1">
              <a:buNone/>
            </a:pPr>
            <a:r>
              <a:rPr lang="fa-IR" dirty="0">
                <a:cs typeface="B Mitra" panose="00000400000000000000" pitchFamily="2" charset="-78"/>
              </a:rPr>
              <a:t>9- ارزیابی نتایج و کنترل و سنجش استراتژی جدید در عمل.</a:t>
            </a:r>
            <a:endParaRPr lang="en-US" dirty="0">
              <a:cs typeface="B Mitra" panose="00000400000000000000" pitchFamily="2" charset="-78"/>
            </a:endParaRPr>
          </a:p>
        </p:txBody>
      </p:sp>
    </p:spTree>
    <p:extLst>
      <p:ext uri="{BB962C8B-B14F-4D97-AF65-F5344CB8AC3E}">
        <p14:creationId xmlns:p14="http://schemas.microsoft.com/office/powerpoint/2010/main" val="3980460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pPr algn="ctr" rtl="1"/>
            <a:r>
              <a:rPr lang="fa-IR" b="1" dirty="0" smtClean="0">
                <a:cs typeface="B Mitra" panose="00000400000000000000" pitchFamily="2" charset="-78"/>
              </a:rPr>
              <a:t>برنامه ریزی استراتژیک</a:t>
            </a:r>
            <a:endParaRPr lang="en-US" b="1" dirty="0">
              <a:cs typeface="B Mitra" panose="00000400000000000000" pitchFamily="2" charset="-78"/>
            </a:endParaRPr>
          </a:p>
        </p:txBody>
      </p:sp>
      <p:sp>
        <p:nvSpPr>
          <p:cNvPr id="3" name="Content Placeholder 2"/>
          <p:cNvSpPr>
            <a:spLocks noGrp="1"/>
          </p:cNvSpPr>
          <p:nvPr>
            <p:ph idx="1"/>
          </p:nvPr>
        </p:nvSpPr>
        <p:spPr>
          <a:xfrm>
            <a:off x="838200" y="1825624"/>
            <a:ext cx="10515600" cy="4794631"/>
          </a:xfrm>
        </p:spPr>
        <p:txBody>
          <a:bodyPr>
            <a:normAutofit fontScale="70000" lnSpcReduction="20000"/>
          </a:bodyPr>
          <a:lstStyle/>
          <a:p>
            <a:pPr marL="0" indent="0" algn="just" rtl="1">
              <a:buNone/>
            </a:pPr>
            <a:r>
              <a:rPr lang="fa-IR" b="1" dirty="0" smtClean="0">
                <a:cs typeface="B Mitra" panose="00000400000000000000" pitchFamily="2" charset="-78"/>
              </a:rPr>
              <a:t>در برنامه ریزی استراتژیک دو تجزیه و تحلیل اساسی انجام می شود که عبارتند از:</a:t>
            </a:r>
          </a:p>
          <a:p>
            <a:pPr marL="0" indent="0" algn="just" rtl="1">
              <a:buNone/>
            </a:pPr>
            <a:r>
              <a:rPr lang="fa-IR" b="1" dirty="0" smtClean="0">
                <a:solidFill>
                  <a:srgbClr val="FF0000"/>
                </a:solidFill>
                <a:cs typeface="B Mitra" panose="00000400000000000000" pitchFamily="2" charset="-78"/>
              </a:rPr>
              <a:t>الف) تجزیه </a:t>
            </a:r>
            <a:r>
              <a:rPr lang="fa-IR" b="1" dirty="0">
                <a:solidFill>
                  <a:srgbClr val="FF0000"/>
                </a:solidFill>
                <a:cs typeface="B Mitra" panose="00000400000000000000" pitchFamily="2" charset="-78"/>
              </a:rPr>
              <a:t>‌و تحلیل </a:t>
            </a:r>
            <a:r>
              <a:rPr lang="en-US" b="1" dirty="0">
                <a:solidFill>
                  <a:srgbClr val="FF0000"/>
                </a:solidFill>
                <a:cs typeface="B Mitra" panose="00000400000000000000" pitchFamily="2" charset="-78"/>
              </a:rPr>
              <a:t>SWOT </a:t>
            </a:r>
            <a:endParaRPr lang="en-US" dirty="0">
              <a:solidFill>
                <a:srgbClr val="FF0000"/>
              </a:solidFill>
              <a:cs typeface="B Mitra" panose="00000400000000000000" pitchFamily="2" charset="-78"/>
            </a:endParaRPr>
          </a:p>
          <a:p>
            <a:pPr marL="0" indent="0" algn="just" rtl="1">
              <a:buNone/>
            </a:pPr>
            <a:r>
              <a:rPr lang="fa-IR" dirty="0">
                <a:cs typeface="B Mitra" panose="00000400000000000000" pitchFamily="2" charset="-78"/>
              </a:rPr>
              <a:t>در هم ادغام کردن مسائل بیرونی و مسائل درونی سازمان را تجزیه ‌و تحلیل سوات(</a:t>
            </a:r>
            <a:r>
              <a:rPr lang="en-US" dirty="0">
                <a:cs typeface="B Mitra" panose="00000400000000000000" pitchFamily="2" charset="-78"/>
              </a:rPr>
              <a:t>SWOT</a:t>
            </a:r>
            <a:r>
              <a:rPr lang="fa-IR" dirty="0">
                <a:cs typeface="B Mitra" panose="00000400000000000000" pitchFamily="2" charset="-78"/>
              </a:rPr>
              <a:t>) می‌گویند. </a:t>
            </a:r>
            <a:r>
              <a:rPr lang="fa-IR" u="sng" dirty="0">
                <a:cs typeface="B Mitra" panose="00000400000000000000" pitchFamily="2" charset="-78"/>
              </a:rPr>
              <a:t>پس از اجرای تجزیه ‌و تحلیل سوات، وضع موجود مشخص می‌شود</a:t>
            </a:r>
            <a:r>
              <a:rPr lang="fa-IR" dirty="0">
                <a:cs typeface="B Mitra" panose="00000400000000000000" pitchFamily="2" charset="-78"/>
              </a:rPr>
              <a:t>. درواقع این تحلیل شامل بررسی‌های نقاط قوت، نقاط ضعف، فرصت‌ها و تهدیدات است و عنوان آن از حروف ابتدایی </a:t>
            </a:r>
            <a:r>
              <a:rPr lang="en-US" dirty="0">
                <a:cs typeface="B Mitra" panose="00000400000000000000" pitchFamily="2" charset="-78"/>
              </a:rPr>
              <a:t>SWOT </a:t>
            </a:r>
            <a:r>
              <a:rPr lang="fa-IR" dirty="0">
                <a:cs typeface="B Mitra" panose="00000400000000000000" pitchFamily="2" charset="-78"/>
              </a:rPr>
              <a:t>این چهار جزء گرفته شده است: </a:t>
            </a:r>
            <a:endParaRPr lang="en-US" dirty="0">
              <a:cs typeface="B Mitra" panose="00000400000000000000" pitchFamily="2" charset="-78"/>
            </a:endParaRPr>
          </a:p>
          <a:p>
            <a:pPr marL="0" indent="0" algn="just" rtl="1">
              <a:buNone/>
            </a:pPr>
            <a:r>
              <a:rPr lang="en-US" dirty="0">
                <a:cs typeface="B Mitra" panose="00000400000000000000" pitchFamily="2" charset="-78"/>
              </a:rPr>
              <a:t>SWOT: strength , weakness , opportunity , Threats</a:t>
            </a:r>
          </a:p>
          <a:p>
            <a:pPr marL="0" indent="0" algn="just" rtl="1">
              <a:buNone/>
            </a:pPr>
            <a:r>
              <a:rPr lang="fa-IR" dirty="0">
                <a:cs typeface="B Mitra" panose="00000400000000000000" pitchFamily="2" charset="-78"/>
              </a:rPr>
              <a:t>در مدل </a:t>
            </a:r>
            <a:r>
              <a:rPr lang="en-US" dirty="0">
                <a:cs typeface="B Mitra" panose="00000400000000000000" pitchFamily="2" charset="-78"/>
              </a:rPr>
              <a:t>SWOT</a:t>
            </a:r>
            <a:r>
              <a:rPr lang="fa-IR" dirty="0">
                <a:cs typeface="B Mitra" panose="00000400000000000000" pitchFamily="2" charset="-78"/>
              </a:rPr>
              <a:t> دو نوع بررسی صورت می‌گیرد: </a:t>
            </a:r>
            <a:endParaRPr lang="en-US" dirty="0">
              <a:cs typeface="B Mitra" panose="00000400000000000000" pitchFamily="2" charset="-78"/>
            </a:endParaRPr>
          </a:p>
          <a:p>
            <a:pPr marL="0" indent="0" algn="just" rtl="1">
              <a:buNone/>
            </a:pPr>
            <a:r>
              <a:rPr lang="fa-IR" dirty="0">
                <a:cs typeface="B Mitra" panose="00000400000000000000" pitchFamily="2" charset="-78"/>
              </a:rPr>
              <a:t>بررسی درونی که دربرگیرنده قوت و ضعف‌های </a:t>
            </a:r>
            <a:r>
              <a:rPr lang="fa-IR" u="sng" dirty="0">
                <a:cs typeface="B Mitra" panose="00000400000000000000" pitchFamily="2" charset="-78"/>
              </a:rPr>
              <a:t>داخلی سازمان</a:t>
            </a:r>
            <a:r>
              <a:rPr lang="fa-IR" dirty="0">
                <a:cs typeface="B Mitra" panose="00000400000000000000" pitchFamily="2" charset="-78"/>
              </a:rPr>
              <a:t> است.</a:t>
            </a:r>
            <a:endParaRPr lang="en-US" dirty="0">
              <a:cs typeface="B Mitra" panose="00000400000000000000" pitchFamily="2" charset="-78"/>
            </a:endParaRPr>
          </a:p>
          <a:p>
            <a:pPr marL="0" indent="0" algn="just" rtl="1">
              <a:buNone/>
            </a:pPr>
            <a:r>
              <a:rPr lang="fa-IR" dirty="0">
                <a:cs typeface="B Mitra" panose="00000400000000000000" pitchFamily="2" charset="-78"/>
              </a:rPr>
              <a:t>ارزیابی فرصت‌ها و تهدیدات </a:t>
            </a:r>
            <a:r>
              <a:rPr lang="fa-IR" u="sng" dirty="0">
                <a:cs typeface="B Mitra" panose="00000400000000000000" pitchFamily="2" charset="-78"/>
              </a:rPr>
              <a:t>محیط بیرونی</a:t>
            </a:r>
            <a:r>
              <a:rPr lang="fa-IR" dirty="0">
                <a:cs typeface="B Mitra" panose="00000400000000000000" pitchFamily="2" charset="-78"/>
              </a:rPr>
              <a:t> است. </a:t>
            </a:r>
            <a:endParaRPr lang="en-US" dirty="0">
              <a:cs typeface="B Mitra" panose="00000400000000000000" pitchFamily="2" charset="-78"/>
            </a:endParaRPr>
          </a:p>
          <a:p>
            <a:pPr marL="0" indent="0" algn="just" rtl="1">
              <a:buNone/>
            </a:pPr>
            <a:r>
              <a:rPr lang="fa-IR" b="1" dirty="0" smtClean="0">
                <a:solidFill>
                  <a:srgbClr val="FF0000"/>
                </a:solidFill>
                <a:cs typeface="B Mitra" panose="00000400000000000000" pitchFamily="2" charset="-78"/>
              </a:rPr>
              <a:t>ب) تجزیه‌وتحلیل </a:t>
            </a:r>
            <a:r>
              <a:rPr lang="en-US" b="1" dirty="0">
                <a:solidFill>
                  <a:srgbClr val="FF0000"/>
                </a:solidFill>
                <a:cs typeface="B Mitra" panose="00000400000000000000" pitchFamily="2" charset="-78"/>
              </a:rPr>
              <a:t>PESTLE</a:t>
            </a:r>
            <a:endParaRPr lang="en-US" dirty="0">
              <a:solidFill>
                <a:srgbClr val="FF0000"/>
              </a:solidFill>
              <a:cs typeface="B Mitra" panose="00000400000000000000" pitchFamily="2" charset="-78"/>
            </a:endParaRPr>
          </a:p>
          <a:p>
            <a:pPr marL="0" indent="0" algn="just" rtl="1">
              <a:buNone/>
            </a:pPr>
            <a:r>
              <a:rPr lang="fa-IR" dirty="0">
                <a:cs typeface="B Mitra" panose="00000400000000000000" pitchFamily="2" charset="-78"/>
              </a:rPr>
              <a:t>برای تجزیه‌وتحلیل کلان علاوه بر مدل </a:t>
            </a:r>
            <a:r>
              <a:rPr lang="en-US" dirty="0">
                <a:cs typeface="B Mitra" panose="00000400000000000000" pitchFamily="2" charset="-78"/>
              </a:rPr>
              <a:t>SWOT </a:t>
            </a:r>
            <a:r>
              <a:rPr lang="fa-IR" dirty="0">
                <a:cs typeface="B Mitra" panose="00000400000000000000" pitchFamily="2" charset="-78"/>
              </a:rPr>
              <a:t>می‌توان از مدل‌های دیگری نیز استفاده کرد. تجزیه‌وتحلیل </a:t>
            </a:r>
            <a:r>
              <a:rPr lang="en-US" dirty="0">
                <a:cs typeface="B Mitra" panose="00000400000000000000" pitchFamily="2" charset="-78"/>
              </a:rPr>
              <a:t>PESTLE</a:t>
            </a:r>
            <a:r>
              <a:rPr lang="fa-IR" dirty="0">
                <a:cs typeface="B Mitra" panose="00000400000000000000" pitchFamily="2" charset="-78"/>
              </a:rPr>
              <a:t> که قبلاً به‌عنوان تجزیه‌وتحلیل</a:t>
            </a:r>
            <a:r>
              <a:rPr lang="en-US" dirty="0">
                <a:cs typeface="B Mitra" panose="00000400000000000000" pitchFamily="2" charset="-78"/>
              </a:rPr>
              <a:t> PEST </a:t>
            </a:r>
            <a:r>
              <a:rPr lang="fa-IR" dirty="0">
                <a:cs typeface="B Mitra" panose="00000400000000000000" pitchFamily="2" charset="-78"/>
              </a:rPr>
              <a:t>شناخته می‌شد، چارچوب یا ابزاری است که برای تجزیه‌وتحلیل و نظارت بر عوامل کلان محیطی استفاده می‌شود که ممکن است تأثیر عمیقی بر عملکرد یک سازمان داشته باشد. این ابزار خصوصاً در هنگام برنامه‌ریزی استراتژیک در صنعت ورزش بسیار مفید است</a:t>
            </a:r>
            <a:r>
              <a:rPr lang="en-US" dirty="0">
                <a:cs typeface="B Mitra" panose="00000400000000000000" pitchFamily="2" charset="-78"/>
              </a:rPr>
              <a:t>.</a:t>
            </a:r>
          </a:p>
          <a:p>
            <a:pPr marL="0" indent="0" algn="just" rtl="1">
              <a:buNone/>
            </a:pPr>
            <a:r>
              <a:rPr lang="en-US" dirty="0">
                <a:cs typeface="B Mitra" panose="00000400000000000000" pitchFamily="2" charset="-78"/>
              </a:rPr>
              <a:t> PESTLE </a:t>
            </a:r>
            <a:r>
              <a:rPr lang="fa-IR" dirty="0">
                <a:cs typeface="B Mitra" panose="00000400000000000000" pitchFamily="2" charset="-78"/>
              </a:rPr>
              <a:t>مخفف اختصاری است که به معنی عوامل سیاسی</a:t>
            </a:r>
            <a:r>
              <a:rPr lang="en-US" dirty="0">
                <a:cs typeface="B Mitra" panose="00000400000000000000" pitchFamily="2" charset="-78"/>
              </a:rPr>
              <a:t> (Political)</a:t>
            </a:r>
            <a:r>
              <a:rPr lang="fa-IR" dirty="0">
                <a:cs typeface="B Mitra" panose="00000400000000000000" pitchFamily="2" charset="-78"/>
              </a:rPr>
              <a:t>، اقتصادی</a:t>
            </a:r>
            <a:r>
              <a:rPr lang="en-US" dirty="0">
                <a:cs typeface="B Mitra" panose="00000400000000000000" pitchFamily="2" charset="-78"/>
              </a:rPr>
              <a:t> (Economic)</a:t>
            </a:r>
            <a:r>
              <a:rPr lang="fa-IR" dirty="0">
                <a:cs typeface="B Mitra" panose="00000400000000000000" pitchFamily="2" charset="-78"/>
              </a:rPr>
              <a:t>، اجتماعی</a:t>
            </a:r>
            <a:r>
              <a:rPr lang="en-US" dirty="0">
                <a:cs typeface="B Mitra" panose="00000400000000000000" pitchFamily="2" charset="-78"/>
              </a:rPr>
              <a:t> (Social)</a:t>
            </a:r>
            <a:r>
              <a:rPr lang="fa-IR" dirty="0">
                <a:cs typeface="B Mitra" panose="00000400000000000000" pitchFamily="2" charset="-78"/>
              </a:rPr>
              <a:t>، فنی</a:t>
            </a:r>
            <a:r>
              <a:rPr lang="en-US" dirty="0">
                <a:cs typeface="B Mitra" panose="00000400000000000000" pitchFamily="2" charset="-78"/>
              </a:rPr>
              <a:t>(Technological)</a:t>
            </a:r>
            <a:r>
              <a:rPr lang="fa-IR" dirty="0">
                <a:cs typeface="B Mitra" panose="00000400000000000000" pitchFamily="2" charset="-78"/>
              </a:rPr>
              <a:t>، محیطی</a:t>
            </a:r>
            <a:r>
              <a:rPr lang="en-US" dirty="0">
                <a:cs typeface="B Mitra" panose="00000400000000000000" pitchFamily="2" charset="-78"/>
              </a:rPr>
              <a:t> (Environmental) </a:t>
            </a:r>
            <a:r>
              <a:rPr lang="fa-IR" dirty="0">
                <a:cs typeface="B Mitra" panose="00000400000000000000" pitchFamily="2" charset="-78"/>
              </a:rPr>
              <a:t>و حقوقی</a:t>
            </a:r>
            <a:r>
              <a:rPr lang="en-US" dirty="0">
                <a:cs typeface="B Mitra" panose="00000400000000000000" pitchFamily="2" charset="-78"/>
              </a:rPr>
              <a:t> (Legal) </a:t>
            </a:r>
            <a:r>
              <a:rPr lang="fa-IR" dirty="0">
                <a:cs typeface="B Mitra" panose="00000400000000000000" pitchFamily="2" charset="-78"/>
              </a:rPr>
              <a:t>است</a:t>
            </a:r>
            <a:r>
              <a:rPr lang="en-US" dirty="0">
                <a:cs typeface="B Mitra" panose="00000400000000000000" pitchFamily="2" charset="-78"/>
              </a:rPr>
              <a:t>.</a:t>
            </a: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2616016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انواع برنامه های عملیاتی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Mitra" panose="00000400000000000000" pitchFamily="2" charset="-78"/>
              </a:rPr>
              <a:t>برنامه‌ریزی عملیاتی به شیوه‌های مختلفی صورت می‌گیرد که در اساس دارای مشترکات و مشابهت‌هایی هستند. در اینجا، به چند نوع متداول از برنامه‌ریزی عملیاتی و کاربرد آن در فعالیت‌های ورزشی اشاره می‌کنیم که عبارت‌اند از:</a:t>
            </a:r>
            <a:endParaRPr lang="en-US" dirty="0" smtClean="0">
              <a:effectLst/>
              <a:cs typeface="B Mitra" panose="00000400000000000000" pitchFamily="2" charset="-78"/>
            </a:endParaRPr>
          </a:p>
          <a:p>
            <a:pPr marL="0" indent="0" algn="just" rtl="1">
              <a:buNone/>
            </a:pPr>
            <a:r>
              <a:rPr lang="fa-IR" dirty="0">
                <a:cs typeface="B Mitra" panose="00000400000000000000" pitchFamily="2" charset="-78"/>
              </a:rPr>
              <a:t>1</a:t>
            </a:r>
            <a:r>
              <a:rPr lang="fa-IR" b="1" dirty="0">
                <a:cs typeface="B Mitra" panose="00000400000000000000" pitchFamily="2" charset="-78"/>
              </a:rPr>
              <a:t>- جدول زمان‌بندی(در طول ماه) </a:t>
            </a:r>
            <a:endParaRPr lang="en-US" dirty="0">
              <a:cs typeface="B Mitra" panose="00000400000000000000" pitchFamily="2" charset="-78"/>
            </a:endParaRPr>
          </a:p>
          <a:p>
            <a:pPr algn="just" rtl="1"/>
            <a:r>
              <a:rPr lang="fa-IR" dirty="0">
                <a:cs typeface="B Mitra" panose="00000400000000000000" pitchFamily="2" charset="-78"/>
              </a:rPr>
              <a:t>بخش مهمی از ساعات هفتگی مدیران ورزشی غالباً به تشکیل جلسات، بازدیدها و ملاقات اختصاص دارد که با مسئولان سازمان‌های دیگر، همکاران تحت پوشش و ... صورت می‌گیرد. </a:t>
            </a:r>
            <a:r>
              <a:rPr lang="fa-IR" dirty="0" smtClean="0">
                <a:cs typeface="B Mitra" panose="00000400000000000000" pitchFamily="2" charset="-78"/>
              </a:rPr>
              <a:t>به‌کارگیری </a:t>
            </a:r>
            <a:r>
              <a:rPr lang="fa-IR" dirty="0">
                <a:cs typeface="B Mitra" panose="00000400000000000000" pitchFamily="2" charset="-78"/>
              </a:rPr>
              <a:t>جدول زمان‌بندی به مدیر کمک می‌کند تا با برنامه‌های هم‌زمان مواجه نشود و از وقت خود به‌طور منطقی استفاده کند. </a:t>
            </a:r>
            <a:endParaRPr lang="en-US" dirty="0" smtClean="0">
              <a:effectLst/>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167142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انواع برنامه های عملیاتی</a:t>
            </a:r>
            <a:endParaRPr lang="en-US" b="1" dirty="0">
              <a:cs typeface="B Mitra" panose="00000400000000000000" pitchFamily="2" charset="-78"/>
            </a:endParaRPr>
          </a:p>
        </p:txBody>
      </p:sp>
      <p:sp>
        <p:nvSpPr>
          <p:cNvPr id="3" name="Content Placeholder 2"/>
          <p:cNvSpPr>
            <a:spLocks noGrp="1"/>
          </p:cNvSpPr>
          <p:nvPr>
            <p:ph idx="1"/>
          </p:nvPr>
        </p:nvSpPr>
        <p:spPr>
          <a:xfrm>
            <a:off x="6766560" y="1825625"/>
            <a:ext cx="4587240" cy="4351338"/>
          </a:xfrm>
        </p:spPr>
        <p:txBody>
          <a:bodyPr>
            <a:normAutofit/>
          </a:bodyPr>
          <a:lstStyle/>
          <a:p>
            <a:pPr marL="0" indent="0" algn="just" rtl="1">
              <a:buNone/>
            </a:pPr>
            <a:r>
              <a:rPr lang="fa-IR" b="1" dirty="0">
                <a:cs typeface="B Mitra" panose="00000400000000000000" pitchFamily="2" charset="-78"/>
              </a:rPr>
              <a:t>2- جدول کارنما </a:t>
            </a:r>
            <a:endParaRPr lang="en-US" dirty="0">
              <a:cs typeface="B Mitra" panose="00000400000000000000" pitchFamily="2" charset="-78"/>
            </a:endParaRPr>
          </a:p>
          <a:p>
            <a:pPr algn="just" rtl="1"/>
            <a:r>
              <a:rPr lang="fa-IR" dirty="0">
                <a:cs typeface="B Mitra" panose="00000400000000000000" pitchFamily="2" charset="-78"/>
              </a:rPr>
              <a:t>در این جدول ارتباط فعالیت‌ها و زمان اجرای آن‌ها پیش‌بینی می‌شود. واحد زمانی مورداستفاده در این جدول معمولاً روز، هفته و یا ماه است. </a:t>
            </a:r>
            <a:endParaRPr lang="fa-IR" dirty="0" smtClean="0">
              <a:cs typeface="B Mitra" panose="00000400000000000000" pitchFamily="2" charset="-78"/>
            </a:endParaRPr>
          </a:p>
          <a:p>
            <a:pPr algn="just" rtl="1"/>
            <a:r>
              <a:rPr lang="fa-IR" dirty="0">
                <a:cs typeface="B Mitra" panose="00000400000000000000" pitchFamily="2" charset="-78"/>
              </a:rPr>
              <a:t>ابتدا کلیه‌ی عملیات لازم را پیش‌بینی و تعیین می‌کنیم و آن‌ها را یکی پس از دیگری در جدول ثبت و زمان شروع، به طول انجامیدن و خاتمه‌ آن‌ها را با هاشور زدن مشخص می‌کنیم. </a:t>
            </a:r>
            <a:endParaRPr lang="en-US" dirty="0">
              <a:cs typeface="B Mitra" panose="00000400000000000000" pitchFamily="2" charset="-78"/>
            </a:endParaRPr>
          </a:p>
        </p:txBody>
      </p:sp>
      <p:pic>
        <p:nvPicPr>
          <p:cNvPr id="4" name="Picture 3" descr="C:\Users\AVAJANG\Desktop\karnama.jpg"/>
          <p:cNvPicPr/>
          <p:nvPr/>
        </p:nvPicPr>
        <p:blipFill>
          <a:blip r:embed="rId2">
            <a:extLst>
              <a:ext uri="{28A0092B-C50C-407E-A947-70E740481C1C}">
                <a14:useLocalDpi xmlns:a14="http://schemas.microsoft.com/office/drawing/2010/main" val="0"/>
              </a:ext>
            </a:extLst>
          </a:blip>
          <a:srcRect/>
          <a:stretch>
            <a:fillRect/>
          </a:stretch>
        </p:blipFill>
        <p:spPr bwMode="auto">
          <a:xfrm>
            <a:off x="954849" y="1825625"/>
            <a:ext cx="5253927" cy="4758055"/>
          </a:xfrm>
          <a:prstGeom prst="rect">
            <a:avLst/>
          </a:prstGeom>
          <a:noFill/>
          <a:ln>
            <a:noFill/>
          </a:ln>
        </p:spPr>
      </p:pic>
    </p:spTree>
    <p:extLst>
      <p:ext uri="{BB962C8B-B14F-4D97-AF65-F5344CB8AC3E}">
        <p14:creationId xmlns:p14="http://schemas.microsoft.com/office/powerpoint/2010/main" val="3874280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انواع برنامه های عملیاتی</a:t>
            </a: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b="1" dirty="0">
                <a:cs typeface="B Mitra" panose="00000400000000000000" pitchFamily="2" charset="-78"/>
              </a:rPr>
              <a:t>3- خط زمانی فرایند </a:t>
            </a:r>
            <a:endParaRPr lang="en-US" dirty="0">
              <a:cs typeface="B Mitra" panose="00000400000000000000" pitchFamily="2" charset="-78"/>
            </a:endParaRPr>
          </a:p>
          <a:p>
            <a:pPr marL="0" indent="0" algn="just" rtl="1">
              <a:buNone/>
            </a:pPr>
            <a:r>
              <a:rPr lang="fa-IR" dirty="0">
                <a:cs typeface="B Mitra" panose="00000400000000000000" pitchFamily="2" charset="-78"/>
              </a:rPr>
              <a:t>در برخی از رویدادهای جهانی مانند بازی‌های المپیک اجرای اقداماتی ضروری در زمان‌های مهم و مشخص، ستاد برگزاری را در اجرای مطلوب و شایسته رویداد کمک می‌کند. </a:t>
            </a:r>
            <a:endParaRPr lang="fa-IR" dirty="0" smtClean="0">
              <a:cs typeface="B Mitra" panose="00000400000000000000" pitchFamily="2" charset="-78"/>
            </a:endParaRPr>
          </a:p>
          <a:p>
            <a:pPr marL="0" indent="0" algn="just" rtl="1">
              <a:buNone/>
            </a:pPr>
            <a:r>
              <a:rPr lang="fa-IR" b="1" dirty="0">
                <a:cs typeface="B Mitra" panose="00000400000000000000" pitchFamily="2" charset="-78"/>
              </a:rPr>
              <a:t>4- تقویم ورزشی </a:t>
            </a:r>
            <a:endParaRPr lang="en-US" dirty="0">
              <a:cs typeface="B Mitra" panose="00000400000000000000" pitchFamily="2" charset="-78"/>
            </a:endParaRPr>
          </a:p>
          <a:p>
            <a:pPr marL="0" indent="0" algn="just" rtl="1">
              <a:buNone/>
            </a:pPr>
            <a:r>
              <a:rPr lang="fa-IR" dirty="0">
                <a:cs typeface="B Mitra" panose="00000400000000000000" pitchFamily="2" charset="-78"/>
              </a:rPr>
              <a:t>تقویم ورزشی درواقع برنامۀ عملیاتی یک فدراسیون، هیئت یا سازمان ورزشی است که معمولاً برای دورۀ یک‌ساله تنظیم می‌شود. به‌عبارت‌دیگر، تقویم ورزشی یک فدراسیون بیانگر فعالیت‌های زمان‌بندی‌شدۀ آن فدراسیون در طی </a:t>
            </a:r>
            <a:r>
              <a:rPr lang="fa-IR" b="1" i="1" dirty="0">
                <a:cs typeface="B Mitra" panose="00000400000000000000" pitchFamily="2" charset="-78"/>
              </a:rPr>
              <a:t>یکسال </a:t>
            </a:r>
            <a:r>
              <a:rPr lang="fa-IR" dirty="0">
                <a:cs typeface="B Mitra" panose="00000400000000000000" pitchFamily="2" charset="-78"/>
              </a:rPr>
              <a:t>است. تقویم‌های ورزشی فدراسیون‌های جهانی و قاره­ای برای دوره‌های </a:t>
            </a:r>
            <a:r>
              <a:rPr lang="fa-IR" b="1" i="1" dirty="0">
                <a:cs typeface="B Mitra" panose="00000400000000000000" pitchFamily="2" charset="-78"/>
              </a:rPr>
              <a:t>چهارساله</a:t>
            </a:r>
            <a:r>
              <a:rPr lang="fa-IR" dirty="0">
                <a:cs typeface="B Mitra" panose="00000400000000000000" pitchFamily="2" charset="-78"/>
              </a:rPr>
              <a:t> نیز تنظیم می‌شود.</a:t>
            </a:r>
            <a:endParaRPr lang="en-US" dirty="0" smtClean="0">
              <a:effectLst/>
              <a:cs typeface="B Mitra" panose="00000400000000000000" pitchFamily="2" charset="-78"/>
            </a:endParaRPr>
          </a:p>
          <a:p>
            <a:pPr marL="0" indent="0" algn="just" rtl="1">
              <a:buNone/>
            </a:pPr>
            <a:endParaRPr lang="en-US" dirty="0">
              <a:cs typeface="B Mitra" panose="00000400000000000000" pitchFamily="2" charset="-78"/>
            </a:endParaRPr>
          </a:p>
        </p:txBody>
      </p:sp>
    </p:spTree>
    <p:extLst>
      <p:ext uri="{BB962C8B-B14F-4D97-AF65-F5344CB8AC3E}">
        <p14:creationId xmlns:p14="http://schemas.microsoft.com/office/powerpoint/2010/main" val="516847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rtl="1">
              <a:buNone/>
            </a:pPr>
            <a:r>
              <a:rPr lang="fa-IR" sz="2000" b="1" dirty="0" smtClean="0">
                <a:cs typeface="B Mitra" panose="00000400000000000000" pitchFamily="2" charset="-78"/>
              </a:rPr>
              <a:t>5- برنامه‌ریزی </a:t>
            </a:r>
            <a:r>
              <a:rPr lang="fa-IR" sz="2000" b="1" dirty="0">
                <a:cs typeface="B Mitra" panose="00000400000000000000" pitchFamily="2" charset="-78"/>
              </a:rPr>
              <a:t>بر مبنای تکنیک ارزیابی و بازنگری برنامه(شبکه‌ی پرت </a:t>
            </a:r>
            <a:r>
              <a:rPr lang="en-US" sz="2000" b="1" dirty="0">
                <a:cs typeface="B Mitra" panose="00000400000000000000" pitchFamily="2" charset="-78"/>
              </a:rPr>
              <a:t>PERT</a:t>
            </a:r>
            <a:r>
              <a:rPr lang="fa-IR" sz="2000" b="1" dirty="0" smtClean="0">
                <a:cs typeface="B Mitra" panose="00000400000000000000" pitchFamily="2" charset="-78"/>
              </a:rPr>
              <a:t>)</a:t>
            </a:r>
          </a:p>
          <a:p>
            <a:pPr marL="0" indent="0" algn="just" rtl="1">
              <a:buNone/>
            </a:pPr>
            <a:r>
              <a:rPr lang="fa-IR" sz="2000" dirty="0">
                <a:cs typeface="B Mitra" panose="00000400000000000000" pitchFamily="2" charset="-78"/>
              </a:rPr>
              <a:t>این نوع برنامه‌ریزی مدلی از نوع برنامه‌ریزی شبکه‌ای هستند. در برنامه‌ریزی به کمک شبکه از علائم و نشانه‌هایی استفاده می‌شود که به شرح زیرند: </a:t>
            </a:r>
            <a:endParaRPr lang="en-US" sz="2000" dirty="0">
              <a:cs typeface="B Mitra" panose="00000400000000000000" pitchFamily="2" charset="-78"/>
            </a:endParaRPr>
          </a:p>
          <a:p>
            <a:pPr marL="0" indent="0" algn="just" rtl="1">
              <a:buNone/>
            </a:pPr>
            <a:r>
              <a:rPr lang="fa-IR" sz="2000" b="1" dirty="0">
                <a:cs typeface="B Mitra" panose="00000400000000000000" pitchFamily="2" charset="-78"/>
              </a:rPr>
              <a:t>الف) فعالیت:</a:t>
            </a:r>
            <a:r>
              <a:rPr lang="fa-IR" sz="2000" dirty="0">
                <a:cs typeface="B Mitra" panose="00000400000000000000" pitchFamily="2" charset="-78"/>
              </a:rPr>
              <a:t> عملیات مختلف یک برنامه یا پروژه را فعالیت گویند و آن را در شبکه‌ی پرت به‌صورت فلش نشان می‌دهند. این اجزا و عملیات از یک زمان مشخص شروع و در زمان معینی خاتمه می‌یابند و انجام آن‌ها نیاز به صرف هزینه و زمان دارد. مشخصات فعالیت در قسمت بالای فلش و زمان انجام آن در قسمت زیر فلش درج می‌شود. </a:t>
            </a:r>
            <a:endParaRPr lang="en-US" sz="2000" dirty="0">
              <a:cs typeface="B Mitra" panose="00000400000000000000" pitchFamily="2" charset="-78"/>
            </a:endParaRPr>
          </a:p>
          <a:p>
            <a:pPr marL="0" indent="0" algn="just" rtl="1">
              <a:buNone/>
            </a:pPr>
            <a:r>
              <a:rPr lang="fa-IR" sz="2000" b="1" dirty="0">
                <a:cs typeface="B Mitra" panose="00000400000000000000" pitchFamily="2" charset="-78"/>
              </a:rPr>
              <a:t>ب) فعالیت مجازی:</a:t>
            </a:r>
            <a:r>
              <a:rPr lang="fa-IR" sz="2000" dirty="0">
                <a:cs typeface="B Mitra" panose="00000400000000000000" pitchFamily="2" charset="-78"/>
              </a:rPr>
              <a:t> این نوع فعالیت را معمولاً به‌صورت نقطه‌چین در ترسیم شبکه نمایش می‌دهند. از فعالیت‌های مجازی صرفاً جهت نمایش دادن رابطه‌ی منطقی بین دو رویداد استفاده می‌شود و علی‌رغم فعالیت‌های دیگر که انجام آن‌ها مستلزم صرف زمانی معنی است. این نوع از فعالیت‌ها فاقد زمان و هزینه است و یا به‌عبارت‌دیگر زمان لازم جهت انجام آن برابر صفر است </a:t>
            </a:r>
            <a:endParaRPr lang="en-US" sz="2000" dirty="0">
              <a:cs typeface="B Mitra" panose="00000400000000000000" pitchFamily="2" charset="-78"/>
            </a:endParaRPr>
          </a:p>
          <a:p>
            <a:pPr marL="0" indent="0" algn="just" rtl="1">
              <a:buNone/>
            </a:pPr>
            <a:r>
              <a:rPr lang="fa-IR" sz="2000" b="1" dirty="0">
                <a:cs typeface="B Mitra" panose="00000400000000000000" pitchFamily="2" charset="-78"/>
              </a:rPr>
              <a:t>ج) رویداد:</a:t>
            </a:r>
            <a:r>
              <a:rPr lang="fa-IR" sz="2000" dirty="0">
                <a:cs typeface="B Mitra" panose="00000400000000000000" pitchFamily="2" charset="-78"/>
              </a:rPr>
              <a:t> عبارت است از انجام یک عملیات در زمان معینی و معمولاً آن را به‌صورت دایره نشان می‌دهند. </a:t>
            </a:r>
            <a:endParaRPr lang="en-US" sz="2000" dirty="0">
              <a:cs typeface="B Mitra" panose="00000400000000000000" pitchFamily="2" charset="-78"/>
            </a:endParaRPr>
          </a:p>
        </p:txBody>
      </p:sp>
      <p:sp>
        <p:nvSpPr>
          <p:cNvPr id="4" name="Title 1"/>
          <p:cNvSpPr>
            <a:spLocks noGrp="1"/>
          </p:cNvSpPr>
          <p:nvPr>
            <p:ph type="title"/>
          </p:nvPr>
        </p:nvSpPr>
        <p:spPr>
          <a:xfrm>
            <a:off x="838200" y="365125"/>
            <a:ext cx="10515600" cy="1325563"/>
          </a:xfrm>
          <a:solidFill>
            <a:schemeClr val="accent6">
              <a:lumMod val="60000"/>
              <a:lumOff val="40000"/>
            </a:schemeClr>
          </a:solidFill>
        </p:spPr>
        <p:txBody>
          <a:bodyPr/>
          <a:lstStyle/>
          <a:p>
            <a:pPr algn="ctr"/>
            <a:r>
              <a:rPr lang="fa-IR" b="1" dirty="0" smtClean="0">
                <a:cs typeface="B Mitra" panose="00000400000000000000" pitchFamily="2" charset="-78"/>
              </a:rPr>
              <a:t>انواع برنامه های عملیاتی</a:t>
            </a:r>
            <a:endParaRPr lang="en-US" b="1" dirty="0">
              <a:cs typeface="B Mitra" panose="00000400000000000000" pitchFamily="2" charset="-78"/>
            </a:endParaRPr>
          </a:p>
        </p:txBody>
      </p:sp>
      <p:pic>
        <p:nvPicPr>
          <p:cNvPr id="5" name="Picture 4" descr="C:\Users\Administrator\Desktop\pertchart.gif"/>
          <p:cNvPicPr/>
          <p:nvPr/>
        </p:nvPicPr>
        <p:blipFill>
          <a:blip r:embed="rId2">
            <a:extLst>
              <a:ext uri="{28A0092B-C50C-407E-A947-70E740481C1C}">
                <a14:useLocalDpi xmlns:a14="http://schemas.microsoft.com/office/drawing/2010/main" val="0"/>
              </a:ext>
            </a:extLst>
          </a:blip>
          <a:srcRect/>
          <a:stretch>
            <a:fillRect/>
          </a:stretch>
        </p:blipFill>
        <p:spPr bwMode="auto">
          <a:xfrm>
            <a:off x="338391" y="4873752"/>
            <a:ext cx="4169601" cy="1883664"/>
          </a:xfrm>
          <a:prstGeom prst="rect">
            <a:avLst/>
          </a:prstGeom>
          <a:noFill/>
          <a:ln>
            <a:noFill/>
          </a:ln>
        </p:spPr>
      </p:pic>
    </p:spTree>
    <p:extLst>
      <p:ext uri="{BB962C8B-B14F-4D97-AF65-F5344CB8AC3E}">
        <p14:creationId xmlns:p14="http://schemas.microsoft.com/office/powerpoint/2010/main" val="14299550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rtl="1">
              <a:buNone/>
            </a:pPr>
            <a:r>
              <a:rPr lang="fa-IR" sz="2400" b="1" dirty="0">
                <a:cs typeface="B Mitra" panose="00000400000000000000" pitchFamily="2" charset="-78"/>
              </a:rPr>
              <a:t>6- تکنیک برنامه‌ریزی روش مسیر بحرانی </a:t>
            </a:r>
            <a:r>
              <a:rPr lang="en-US" sz="2400" b="1" dirty="0">
                <a:cs typeface="B Mitra" panose="00000400000000000000" pitchFamily="2" charset="-78"/>
              </a:rPr>
              <a:t>CPM</a:t>
            </a:r>
            <a:endParaRPr lang="en-US" sz="2400" dirty="0">
              <a:cs typeface="B Mitra" panose="00000400000000000000" pitchFamily="2" charset="-78"/>
            </a:endParaRPr>
          </a:p>
          <a:p>
            <a:pPr marL="0" indent="0" algn="just" rtl="1">
              <a:buNone/>
            </a:pPr>
            <a:r>
              <a:rPr lang="fa-IR" sz="2400" dirty="0">
                <a:cs typeface="B Mitra" panose="00000400000000000000" pitchFamily="2" charset="-78"/>
              </a:rPr>
              <a:t>این تکنیک شباهت بسیار با تکنیک برنامه‌ریزی پرت دارد. به‌طور خیلی ساده مسیر بحرانی شبکه عبارت است از طولانی‌ترین مسیر از جهت زمانی. مسیر بحرانی مسیری است که در آن امکان کندی کار وجود نداشته و در تعیین زمان پایان پروژه نقش تعیین‌کننده‌ای دارد. برنامه‌ریزان شبکه تلاش می‌کنند تا با متعادل ساختن مسیرها و جابه‌جایی امکانات تجهیزات و نیروها، زمان مسیر بحرانی و زمان اجرای کل پروژه را کاهش دهند. </a:t>
            </a:r>
            <a:endParaRPr lang="fa-IR" sz="2400" dirty="0" smtClean="0">
              <a:cs typeface="B Mitra" panose="00000400000000000000" pitchFamily="2" charset="-78"/>
            </a:endParaRPr>
          </a:p>
          <a:p>
            <a:pPr marL="0" indent="0" algn="just" rtl="1">
              <a:buNone/>
            </a:pPr>
            <a:r>
              <a:rPr lang="fa-IR" sz="2400" b="1" dirty="0">
                <a:cs typeface="B Mitra" panose="00000400000000000000" pitchFamily="2" charset="-78"/>
              </a:rPr>
              <a:t>7- تجزیه‌وتحلیل نقطه‌ای سربه‌سر </a:t>
            </a:r>
            <a:endParaRPr lang="en-US" sz="2400" b="1" dirty="0">
              <a:cs typeface="B Mitra" panose="00000400000000000000" pitchFamily="2" charset="-78"/>
            </a:endParaRPr>
          </a:p>
          <a:p>
            <a:pPr marL="0" indent="0" algn="just" rtl="1">
              <a:buNone/>
            </a:pPr>
            <a:r>
              <a:rPr lang="fa-IR" sz="2400" dirty="0" smtClean="0">
                <a:cs typeface="B Mitra" panose="00000400000000000000" pitchFamily="2" charset="-78"/>
              </a:rPr>
              <a:t>تکنیکی </a:t>
            </a:r>
            <a:r>
              <a:rPr lang="fa-IR" sz="2400" dirty="0">
                <a:cs typeface="B Mitra" panose="00000400000000000000" pitchFamily="2" charset="-78"/>
              </a:rPr>
              <a:t>است که به‌طور گسترده‌ای به مدیران در تخمین زدن میزان سود کمک می‌کند. </a:t>
            </a:r>
            <a:r>
              <a:rPr lang="fa-IR" sz="2400" dirty="0">
                <a:cs typeface="B Mitra" panose="00000400000000000000" pitchFamily="2" charset="-78"/>
              </a:rPr>
              <a:t>این تکنیک ساده‌ترین فرمول‌بندی بوده و هنوز برای مدیران با ارزش است؛ زیرا که به‌روشنی رابطه‌ی بین درآمدها، هزینه‌ها و سود را نشان می‌دهد. </a:t>
            </a:r>
            <a:r>
              <a:rPr lang="fa-IR" sz="2400" dirty="0">
                <a:cs typeface="B Mitra" panose="00000400000000000000" pitchFamily="2" charset="-78"/>
              </a:rPr>
              <a:t>یک سازمان زمانی به نقطه‌ی سربه‌سر می‌رسد که کل درآمدش دقیقاً برابر با کل هزینه‌هایش باشد. </a:t>
            </a:r>
            <a:endParaRPr lang="en-US" sz="2400" dirty="0">
              <a:cs typeface="B Mitra" panose="00000400000000000000" pitchFamily="2" charset="-78"/>
            </a:endParaRPr>
          </a:p>
        </p:txBody>
      </p:sp>
      <p:sp>
        <p:nvSpPr>
          <p:cNvPr id="4" name="Title 1"/>
          <p:cNvSpPr>
            <a:spLocks noGrp="1"/>
          </p:cNvSpPr>
          <p:nvPr>
            <p:ph type="title"/>
          </p:nvPr>
        </p:nvSpPr>
        <p:spPr>
          <a:xfrm>
            <a:off x="838200" y="365125"/>
            <a:ext cx="10515600" cy="1325563"/>
          </a:xfrm>
          <a:solidFill>
            <a:schemeClr val="accent6">
              <a:lumMod val="60000"/>
              <a:lumOff val="40000"/>
            </a:schemeClr>
          </a:solidFill>
        </p:spPr>
        <p:txBody>
          <a:bodyPr/>
          <a:lstStyle/>
          <a:p>
            <a:pPr algn="ctr"/>
            <a:r>
              <a:rPr lang="fa-IR" b="1" dirty="0" smtClean="0">
                <a:cs typeface="B Mitra" panose="00000400000000000000" pitchFamily="2" charset="-78"/>
              </a:rPr>
              <a:t>انواع برنامه های عملیاتی</a:t>
            </a:r>
            <a:endParaRPr lang="en-US" b="1" dirty="0">
              <a:cs typeface="B Mitra" panose="00000400000000000000" pitchFamily="2" charset="-78"/>
            </a:endParaRPr>
          </a:p>
        </p:txBody>
      </p:sp>
    </p:spTree>
    <p:extLst>
      <p:ext uri="{BB962C8B-B14F-4D97-AF65-F5344CB8AC3E}">
        <p14:creationId xmlns:p14="http://schemas.microsoft.com/office/powerpoint/2010/main" val="394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تعریف مدیریت</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smtClean="0">
                <a:cs typeface="B Mitra" panose="00000400000000000000" pitchFamily="2" charset="-78"/>
              </a:rPr>
              <a:t>کار </a:t>
            </a:r>
            <a:r>
              <a:rPr lang="fa-IR" dirty="0">
                <a:cs typeface="B Mitra" panose="00000400000000000000" pitchFamily="2" charset="-78"/>
              </a:rPr>
              <a:t>کردن با افراد و به‌وسیله افراد را برای تحقق هدف‌های </a:t>
            </a:r>
            <a:r>
              <a:rPr lang="fa-IR" dirty="0" smtClean="0">
                <a:cs typeface="B Mitra" panose="00000400000000000000" pitchFamily="2" charset="-78"/>
              </a:rPr>
              <a:t>سازمانی را </a:t>
            </a:r>
            <a:r>
              <a:rPr lang="fa-IR" b="1" u="sng" dirty="0">
                <a:effectLst>
                  <a:outerShdw blurRad="38100" dist="38100" dir="2700000" algn="tl">
                    <a:srgbClr val="000000">
                      <a:alpha val="43137"/>
                    </a:srgbClr>
                  </a:outerShdw>
                </a:effectLst>
                <a:cs typeface="B Mitra" panose="00000400000000000000" pitchFamily="2" charset="-78"/>
              </a:rPr>
              <a:t>مدیریت</a:t>
            </a:r>
            <a:r>
              <a:rPr lang="fa-IR" dirty="0">
                <a:effectLst>
                  <a:outerShdw blurRad="38100" dist="38100" dir="2700000" algn="tl">
                    <a:srgbClr val="000000">
                      <a:alpha val="43137"/>
                    </a:srgbClr>
                  </a:outerShdw>
                </a:effectLst>
                <a:cs typeface="B Mitra" panose="00000400000000000000" pitchFamily="2" charset="-78"/>
              </a:rPr>
              <a:t> </a:t>
            </a:r>
            <a:r>
              <a:rPr lang="fa-IR" dirty="0" smtClean="0">
                <a:cs typeface="B Mitra" panose="00000400000000000000" pitchFamily="2" charset="-78"/>
              </a:rPr>
              <a:t>می‌نامند(در </a:t>
            </a:r>
            <a:r>
              <a:rPr lang="fa-IR" dirty="0">
                <a:cs typeface="B Mitra" panose="00000400000000000000" pitchFamily="2" charset="-78"/>
              </a:rPr>
              <a:t>این تعریف سازمان به معنای عام آن مدنظر است و می‌تواند آموزشی، فرهنگی، اقتصادی، ورزشی و درمانی </a:t>
            </a:r>
            <a:r>
              <a:rPr lang="fa-IR" dirty="0" smtClean="0">
                <a:cs typeface="B Mitra" panose="00000400000000000000" pitchFamily="2" charset="-78"/>
              </a:rPr>
              <a:t>باشد).</a:t>
            </a:r>
          </a:p>
          <a:p>
            <a:pPr algn="just" rtl="1"/>
            <a:endParaRPr lang="fa-IR" dirty="0" smtClean="0">
              <a:cs typeface="B Mitra" panose="00000400000000000000" pitchFamily="2" charset="-78"/>
            </a:endParaRPr>
          </a:p>
          <a:p>
            <a:pPr marL="0" indent="0" algn="ctr" rtl="1">
              <a:buNone/>
            </a:pPr>
            <a:r>
              <a:rPr lang="fa-IR" sz="3200" dirty="0" smtClean="0">
                <a:solidFill>
                  <a:srgbClr val="FF0000"/>
                </a:solidFill>
                <a:effectLst>
                  <a:outerShdw blurRad="38100" dist="38100" dir="2700000" algn="tl">
                    <a:srgbClr val="000000">
                      <a:alpha val="43137"/>
                    </a:srgbClr>
                  </a:outerShdw>
                </a:effectLst>
                <a:cs typeface="B Mitra" panose="00000400000000000000" pitchFamily="2" charset="-78"/>
              </a:rPr>
              <a:t>در تعریفی دیگر...</a:t>
            </a:r>
          </a:p>
          <a:p>
            <a:pPr algn="just" rtl="1"/>
            <a:endParaRPr lang="fa-IR" dirty="0" smtClean="0">
              <a:cs typeface="B Mitra" panose="00000400000000000000" pitchFamily="2" charset="-78"/>
            </a:endParaRPr>
          </a:p>
          <a:p>
            <a:pPr algn="just" rtl="1"/>
            <a:r>
              <a:rPr lang="fa-IR" b="1" u="sng" dirty="0">
                <a:effectLst>
                  <a:outerShdw blurRad="38100" dist="38100" dir="2700000" algn="tl">
                    <a:srgbClr val="000000">
                      <a:alpha val="43137"/>
                    </a:srgbClr>
                  </a:outerShdw>
                </a:effectLst>
                <a:cs typeface="B Mitra" panose="00000400000000000000" pitchFamily="2" charset="-78"/>
              </a:rPr>
              <a:t>مدیریت</a:t>
            </a:r>
            <a:r>
              <a:rPr lang="fa-IR" dirty="0" smtClean="0">
                <a:cs typeface="B Mitra" panose="00000400000000000000" pitchFamily="2" charset="-78"/>
              </a:rPr>
              <a:t> عبارت </a:t>
            </a:r>
            <a:r>
              <a:rPr lang="fa-IR" dirty="0">
                <a:cs typeface="B Mitra" panose="00000400000000000000" pitchFamily="2" charset="-78"/>
              </a:rPr>
              <a:t>است از علم و هنر </a:t>
            </a:r>
            <a:r>
              <a:rPr lang="fa-IR" dirty="0" smtClean="0">
                <a:cs typeface="B Mitra" panose="00000400000000000000" pitchFamily="2" charset="-78"/>
              </a:rPr>
              <a:t>بسیج کردن، </a:t>
            </a:r>
            <a:r>
              <a:rPr lang="fa-IR" dirty="0">
                <a:cs typeface="B Mitra" panose="00000400000000000000" pitchFamily="2" charset="-78"/>
              </a:rPr>
              <a:t>هماهنگ </a:t>
            </a:r>
            <a:r>
              <a:rPr lang="fa-IR" dirty="0" smtClean="0">
                <a:cs typeface="B Mitra" panose="00000400000000000000" pitchFamily="2" charset="-78"/>
              </a:rPr>
              <a:t>نمودن، </a:t>
            </a:r>
            <a:r>
              <a:rPr lang="fa-IR" dirty="0">
                <a:cs typeface="B Mitra" panose="00000400000000000000" pitchFamily="2" charset="-78"/>
              </a:rPr>
              <a:t>رهبری و کنترل فعالیت‌های دسته‌جمعی، که برای رسیدن به اهداف مشترک انجام می‌گردد. </a:t>
            </a:r>
            <a:endParaRPr lang="en-US" dirty="0">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343720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سوم:</a:t>
            </a:r>
            <a:endParaRPr lang="fa-IR" sz="4800" b="1" dirty="0">
              <a:cs typeface="B Mitra" panose="00000400000000000000" pitchFamily="2" charset="-78"/>
            </a:endParaRPr>
          </a:p>
          <a:p>
            <a:pPr marL="0" indent="0" algn="ctr" rtl="1">
              <a:buNone/>
            </a:pPr>
            <a:r>
              <a:rPr lang="fa-IR" sz="5400" b="1" dirty="0" smtClean="0">
                <a:cs typeface="B Mitra" panose="00000400000000000000" pitchFamily="2" charset="-78"/>
              </a:rPr>
              <a:t>سازماندهی</a:t>
            </a:r>
            <a:endParaRPr lang="en-US" sz="5400" b="1" dirty="0">
              <a:cs typeface="B Mitra" panose="00000400000000000000" pitchFamily="2" charset="-78"/>
            </a:endParaRPr>
          </a:p>
        </p:txBody>
      </p:sp>
    </p:spTree>
    <p:extLst>
      <p:ext uri="{BB962C8B-B14F-4D97-AF65-F5344CB8AC3E}">
        <p14:creationId xmlns:p14="http://schemas.microsoft.com/office/powerpoint/2010/main" val="2598646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dirty="0">
                <a:cs typeface="B Mitra" panose="00000400000000000000" pitchFamily="2" charset="-78"/>
              </a:rPr>
              <a:t>ـ سازمان‌دهی </a:t>
            </a:r>
            <a:r>
              <a:rPr lang="fa-IR" dirty="0" smtClean="0">
                <a:cs typeface="B Mitra" panose="00000400000000000000" pitchFamily="2" charset="-78"/>
              </a:rPr>
              <a:t>مشتمل </a:t>
            </a:r>
            <a:r>
              <a:rPr lang="fa-IR" dirty="0">
                <a:cs typeface="B Mitra" panose="00000400000000000000" pitchFamily="2" charset="-78"/>
              </a:rPr>
              <a:t>بر تعیین فعالیت‌های اجرایی و تفویض اختیارات و مسئولیت‌ها از طرف مدیر یک سازمان ورزشی است. </a:t>
            </a:r>
            <a:endParaRPr lang="en-US" dirty="0" smtClean="0">
              <a:effectLst/>
              <a:cs typeface="B Mitra" panose="00000400000000000000" pitchFamily="2" charset="-78"/>
            </a:endParaRPr>
          </a:p>
          <a:p>
            <a:pPr marL="0" indent="0" algn="just" rtl="1">
              <a:buNone/>
            </a:pPr>
            <a:r>
              <a:rPr lang="fa-IR" b="1" dirty="0" smtClean="0">
                <a:cs typeface="B Mitra" panose="00000400000000000000" pitchFamily="2" charset="-78"/>
              </a:rPr>
              <a:t>عملیات </a:t>
            </a:r>
            <a:r>
              <a:rPr lang="fa-IR" b="1" dirty="0">
                <a:cs typeface="B Mitra" panose="00000400000000000000" pitchFamily="2" charset="-78"/>
              </a:rPr>
              <a:t>لازم جهت سازمان‌دهی عبارت است از: </a:t>
            </a:r>
            <a:endParaRPr lang="en-US" dirty="0">
              <a:cs typeface="B Mitra" panose="00000400000000000000" pitchFamily="2" charset="-78"/>
            </a:endParaRPr>
          </a:p>
          <a:p>
            <a:pPr marL="0" indent="0" algn="just" rtl="1">
              <a:buNone/>
            </a:pPr>
            <a:r>
              <a:rPr lang="fa-IR" dirty="0">
                <a:cs typeface="B Mitra" panose="00000400000000000000" pitchFamily="2" charset="-78"/>
              </a:rPr>
              <a:t>1) شناسایی و دسته‌بندی کارها،</a:t>
            </a:r>
            <a:endParaRPr lang="en-US" dirty="0">
              <a:cs typeface="B Mitra" panose="00000400000000000000" pitchFamily="2" charset="-78"/>
            </a:endParaRPr>
          </a:p>
          <a:p>
            <a:pPr marL="0" indent="0" algn="just" rtl="1">
              <a:buNone/>
            </a:pPr>
            <a:r>
              <a:rPr lang="fa-IR" dirty="0">
                <a:cs typeface="B Mitra" panose="00000400000000000000" pitchFamily="2" charset="-78"/>
              </a:rPr>
              <a:t>2) تعریف و واگذاری اختیارات و مسئولیت‌ها به افراد با توجه به صلاحیت</a:t>
            </a:r>
            <a:endParaRPr lang="en-US" dirty="0">
              <a:cs typeface="B Mitra" panose="00000400000000000000" pitchFamily="2" charset="-78"/>
            </a:endParaRPr>
          </a:p>
          <a:p>
            <a:pPr marL="0" indent="0" algn="just" rtl="1">
              <a:buNone/>
            </a:pPr>
            <a:r>
              <a:rPr lang="fa-IR" dirty="0">
                <a:cs typeface="B Mitra" panose="00000400000000000000" pitchFamily="2" charset="-78"/>
              </a:rPr>
              <a:t>3) برقراری </a:t>
            </a:r>
            <a:r>
              <a:rPr lang="fa-IR" dirty="0" smtClean="0">
                <a:cs typeface="B Mitra" panose="00000400000000000000" pitchFamily="2" charset="-78"/>
              </a:rPr>
              <a:t>روابط و همکاری </a:t>
            </a:r>
            <a:r>
              <a:rPr lang="fa-IR" dirty="0">
                <a:cs typeface="B Mitra" panose="00000400000000000000" pitchFamily="2" charset="-78"/>
              </a:rPr>
              <a:t>افراد در یک گروه تشکل جهت تأمین مقاصدی معین. </a:t>
            </a:r>
            <a:endParaRPr lang="en-US" dirty="0">
              <a:cs typeface="B Mitra" panose="00000400000000000000" pitchFamily="2" charset="-78"/>
            </a:endParaRPr>
          </a:p>
          <a:p>
            <a:pPr marL="0" indent="0" algn="just" rtl="1">
              <a:buNone/>
            </a:pPr>
            <a:endParaRPr lang="en-US" dirty="0" smtClean="0">
              <a:effectLst/>
              <a:cs typeface="B Mitra" panose="00000400000000000000" pitchFamily="2" charset="-78"/>
            </a:endParaRPr>
          </a:p>
          <a:p>
            <a:pPr algn="just" rtl="1"/>
            <a:endParaRPr lang="en-US" dirty="0">
              <a:cs typeface="B Mitra" panose="00000400000000000000" pitchFamily="2" charset="-78"/>
            </a:endParaRPr>
          </a:p>
        </p:txBody>
      </p:sp>
    </p:spTree>
    <p:extLst>
      <p:ext uri="{BB962C8B-B14F-4D97-AF65-F5344CB8AC3E}">
        <p14:creationId xmlns:p14="http://schemas.microsoft.com/office/powerpoint/2010/main" val="6796338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نمودار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dirty="0">
                <a:cs typeface="B Mitra" panose="00000400000000000000" pitchFamily="2" charset="-78"/>
              </a:rPr>
              <a:t>نمودار سازمانی شکلی است که در طراحی سازمان، برای نشان دادن طبقه‌بندی فعالیت‌ها، روابط، اختیارات و تعیین مجاری ارتباطات ترسیم می‌شود. </a:t>
            </a:r>
            <a:endParaRPr lang="fa-IR" dirty="0" smtClean="0">
              <a:cs typeface="B Mitra" panose="00000400000000000000" pitchFamily="2" charset="-78"/>
            </a:endParaRPr>
          </a:p>
          <a:p>
            <a:pPr algn="just" rtl="1"/>
            <a:r>
              <a:rPr lang="fa-IR" dirty="0" smtClean="0">
                <a:cs typeface="B Mitra" panose="00000400000000000000" pitchFamily="2" charset="-78"/>
              </a:rPr>
              <a:t>در </a:t>
            </a:r>
            <a:r>
              <a:rPr lang="fa-IR" dirty="0">
                <a:cs typeface="B Mitra" panose="00000400000000000000" pitchFamily="2" charset="-78"/>
              </a:rPr>
              <a:t>نمودار سازمانی، برای نشان دادن واحدهای سازمانی به‌طورمعمول از یک کادر مستطیل شکل استفاده می‌کنند. </a:t>
            </a:r>
            <a:endParaRPr lang="fa-IR" dirty="0" smtClean="0">
              <a:cs typeface="B Mitra" panose="00000400000000000000" pitchFamily="2" charset="-78"/>
            </a:endParaRPr>
          </a:p>
          <a:p>
            <a:pPr algn="just" rtl="1"/>
            <a:r>
              <a:rPr lang="fa-IR" dirty="0" smtClean="0">
                <a:cs typeface="B Mitra" panose="00000400000000000000" pitchFamily="2" charset="-78"/>
              </a:rPr>
              <a:t>در </a:t>
            </a:r>
            <a:r>
              <a:rPr lang="fa-IR" dirty="0">
                <a:cs typeface="B Mitra" panose="00000400000000000000" pitchFamily="2" charset="-78"/>
              </a:rPr>
              <a:t>نمودارهای عمودی، معمولاً مدیران فوقانی در بالا قرار می‌گیرند. فاصلۀ هر واحد از بالاترین واحد در نمودار عمودی بیانگر میزان اختیارات و اهمیت آن واحدهاست. خطوط ارتباط بین واحدها نمایانگر ارتباطات سازمانی است</a:t>
            </a:r>
            <a:r>
              <a:rPr lang="fa-IR" dirty="0" smtClean="0">
                <a:cs typeface="B Mitra" panose="00000400000000000000" pitchFamily="2" charset="-78"/>
              </a:rPr>
              <a:t>.</a:t>
            </a:r>
          </a:p>
          <a:p>
            <a:pPr algn="just" rtl="1"/>
            <a:r>
              <a:rPr lang="fa-IR" dirty="0" smtClean="0">
                <a:cs typeface="B Mitra" panose="00000400000000000000" pitchFamily="2" charset="-78"/>
              </a:rPr>
              <a:t> </a:t>
            </a:r>
            <a:r>
              <a:rPr lang="fa-IR" u="sng" dirty="0">
                <a:cs typeface="B Mitra" panose="00000400000000000000" pitchFamily="2" charset="-78"/>
              </a:rPr>
              <a:t>هنگامی‌که خط ارتباط به‌صورت نقطه‌چین ترسیم شود نشان‌دهندۀ لزوم هماهنگی در اجرا بین واحدهای مرتبط است.</a:t>
            </a:r>
            <a:r>
              <a:rPr lang="fa-IR" dirty="0">
                <a:cs typeface="B Mitra" panose="00000400000000000000" pitchFamily="2" charset="-78"/>
              </a:rPr>
              <a:t> به‌جز نمودار عمودی نمونه‌های دیگری نیز مانند نمودار افقی و نمودار دایره­ای برای ترسیم نمودار سازمان وجود دارد. </a:t>
            </a:r>
            <a:endParaRPr lang="en-US" dirty="0">
              <a:effectLst/>
              <a:cs typeface="B Mitra" panose="00000400000000000000" pitchFamily="2" charset="-78"/>
            </a:endParaRPr>
          </a:p>
        </p:txBody>
      </p:sp>
    </p:spTree>
    <p:extLst>
      <p:ext uri="{BB962C8B-B14F-4D97-AF65-F5344CB8AC3E}">
        <p14:creationId xmlns:p14="http://schemas.microsoft.com/office/powerpoint/2010/main" val="1455882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تفویض اختیار و عدم تمرکز در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just" rtl="1">
              <a:buNone/>
            </a:pPr>
            <a:r>
              <a:rPr lang="fa-IR" dirty="0">
                <a:cs typeface="B Mitra" panose="00000400000000000000" pitchFamily="2" charset="-78"/>
              </a:rPr>
              <a:t>اختیار به معنی </a:t>
            </a:r>
            <a:r>
              <a:rPr lang="fa-IR" u="sng" dirty="0">
                <a:cs typeface="B Mitra" panose="00000400000000000000" pitchFamily="2" charset="-78"/>
              </a:rPr>
              <a:t>حق تصمیم‌گیری، حق هدایت کار دیگران و حق صدور دستور</a:t>
            </a:r>
            <a:r>
              <a:rPr lang="fa-IR" dirty="0">
                <a:cs typeface="B Mitra" panose="00000400000000000000" pitchFamily="2" charset="-78"/>
              </a:rPr>
              <a:t> است. اختیار عامل مهمی در تصمیم‌گیری به شمار می‌رود و از منابع زیر ناشی می‌شود:</a:t>
            </a:r>
            <a:endParaRPr lang="en-US" dirty="0">
              <a:cs typeface="B Mitra" panose="00000400000000000000" pitchFamily="2" charset="-78"/>
            </a:endParaRPr>
          </a:p>
          <a:p>
            <a:pPr algn="just" rtl="1"/>
            <a:r>
              <a:rPr lang="fa-IR" dirty="0">
                <a:cs typeface="B Mitra" panose="00000400000000000000" pitchFamily="2" charset="-78"/>
              </a:rPr>
              <a:t>ویژگی‌های شخصی مدیر</a:t>
            </a:r>
            <a:endParaRPr lang="en-US" dirty="0">
              <a:cs typeface="B Mitra" panose="00000400000000000000" pitchFamily="2" charset="-78"/>
            </a:endParaRPr>
          </a:p>
          <a:p>
            <a:pPr algn="just" rtl="1"/>
            <a:r>
              <a:rPr lang="fa-IR" dirty="0">
                <a:cs typeface="B Mitra" panose="00000400000000000000" pitchFamily="2" charset="-78"/>
              </a:rPr>
              <a:t>نفوذ</a:t>
            </a:r>
            <a:endParaRPr lang="en-US" dirty="0">
              <a:cs typeface="B Mitra" panose="00000400000000000000" pitchFamily="2" charset="-78"/>
            </a:endParaRPr>
          </a:p>
          <a:p>
            <a:pPr algn="just" rtl="1"/>
            <a:r>
              <a:rPr lang="fa-IR" dirty="0">
                <a:cs typeface="B Mitra" panose="00000400000000000000" pitchFamily="2" charset="-78"/>
              </a:rPr>
              <a:t>دانش و تخصص</a:t>
            </a:r>
            <a:endParaRPr lang="en-US" dirty="0">
              <a:cs typeface="B Mitra" panose="00000400000000000000" pitchFamily="2" charset="-78"/>
            </a:endParaRPr>
          </a:p>
          <a:p>
            <a:pPr marL="0" indent="0" algn="just" rtl="1">
              <a:buNone/>
            </a:pPr>
            <a:r>
              <a:rPr lang="fa-IR" dirty="0">
                <a:cs typeface="B Mitra" panose="00000400000000000000" pitchFamily="2" charset="-78"/>
              </a:rPr>
              <a:t>میزان کسب اختیار از طریق صفات شخصی مدیر، بیشتر از اختیارات کسب‌شدۀ ناشی از حکم سازمانی و مقام است. </a:t>
            </a:r>
            <a:r>
              <a:rPr lang="fa-IR" dirty="0" smtClean="0">
                <a:cs typeface="B Mitra" panose="00000400000000000000" pitchFamily="2" charset="-78"/>
              </a:rPr>
              <a:t> تفویض </a:t>
            </a:r>
            <a:r>
              <a:rPr lang="fa-IR" dirty="0">
                <a:cs typeface="B Mitra" panose="00000400000000000000" pitchFamily="2" charset="-78"/>
              </a:rPr>
              <a:t>اختیار درواقع واگذاری اختیارات از مدیران سطوح بالاتر به مدیران یا کارمندان سطوح پایین‌تر سازمان است. باید خاطرنشان کرد که سازمان‌دهی ادارات و مشاغل، بدون تفویض اختیار ممکن نخواهد بود</a:t>
            </a:r>
            <a:r>
              <a:rPr lang="fa-IR" dirty="0" smtClean="0">
                <a:cs typeface="B Mitra" panose="00000400000000000000" pitchFamily="2" charset="-78"/>
              </a:rPr>
              <a:t>.</a:t>
            </a:r>
          </a:p>
          <a:p>
            <a:pPr marL="0" indent="0" algn="just" rtl="1">
              <a:buNone/>
            </a:pPr>
            <a:r>
              <a:rPr lang="fa-IR" dirty="0">
                <a:cs typeface="B Mitra" panose="00000400000000000000" pitchFamily="2" charset="-78"/>
              </a:rPr>
              <a:t>تفویض اختیار متضمن پاسخگویی در قبال مسئولیت خواهد بود. درواقع کارمند در قبال وظایفی که مدیر به او محول کرده پاسخگو است. عدم تمرکز هم متضمن تفویض اختیارات است و هم تمرکز اختیارات از طریق وضع خط‌مشی‌ها و اعمال نظارت کافی. عدم تمرکز بدون نظارت باعث رکود و اختلال در امور سازمان می‌شود. این معادله برای تحقیق عدم تمرکز باید برقرار باشد:</a:t>
            </a:r>
            <a:endParaRPr lang="en-US" dirty="0">
              <a:cs typeface="B Mitra" panose="00000400000000000000" pitchFamily="2" charset="-78"/>
            </a:endParaRPr>
          </a:p>
          <a:p>
            <a:pPr marL="0" indent="0" algn="r" rtl="1">
              <a:buNone/>
            </a:pPr>
            <a:endParaRPr lang="en-US" dirty="0">
              <a:effectLst/>
              <a:cs typeface="B Mitra" panose="00000400000000000000" pitchFamily="2" charset="-78"/>
            </a:endParaRPr>
          </a:p>
        </p:txBody>
      </p:sp>
      <p:sp>
        <p:nvSpPr>
          <p:cNvPr id="7" name="Text Box 113"/>
          <p:cNvSpPr txBox="1">
            <a:spLocks noChangeArrowheads="1"/>
          </p:cNvSpPr>
          <p:nvPr/>
        </p:nvSpPr>
        <p:spPr bwMode="auto">
          <a:xfrm>
            <a:off x="2421445" y="5930900"/>
            <a:ext cx="4070795" cy="552196"/>
          </a:xfrm>
          <a:prstGeom prst="rect">
            <a:avLst/>
          </a:prstGeom>
          <a:solidFill>
            <a:srgbClr val="FFFFFF"/>
          </a:solidFill>
          <a:ln w="25400">
            <a:solidFill>
              <a:srgbClr val="000000"/>
            </a:solidFill>
            <a:miter lim="800000"/>
            <a:headEnd/>
            <a:tailEnd/>
          </a:ln>
        </p:spPr>
        <p:txBody>
          <a:bodyPr rot="0" vert="horz" wrap="square" lIns="91440" tIns="45720" rIns="91440" bIns="45720" anchor="t" anchorCtr="0" upright="1">
            <a:noAutofit/>
          </a:bodyPr>
          <a:lstStyle/>
          <a:p>
            <a:pPr indent="90170" algn="ctr" rtl="1">
              <a:lnSpc>
                <a:spcPct val="115000"/>
              </a:lnSpc>
              <a:spcAft>
                <a:spcPts val="600"/>
              </a:spcAft>
              <a:tabLst>
                <a:tab pos="6301105" algn="l"/>
              </a:tabLst>
            </a:pPr>
            <a:r>
              <a:rPr lang="fa-IR" dirty="0">
                <a:effectLst/>
                <a:latin typeface="Calibri" panose="020F0502020204030204" pitchFamily="34" charset="0"/>
                <a:ea typeface="Calibri" panose="020F0502020204030204" pitchFamily="34" charset="0"/>
                <a:cs typeface="B Zar" panose="00000400000000000000" pitchFamily="2" charset="-78"/>
              </a:rPr>
              <a:t>نظارت + تفویض اختیارات = عدم تمرکز</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276303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شیوه های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b="1" dirty="0">
                <a:cs typeface="B Mitra" panose="00000400000000000000" pitchFamily="2" charset="-78"/>
              </a:rPr>
              <a:t>1) بر اساس منطقه یا موقعیت جغرافیایی </a:t>
            </a:r>
            <a:endParaRPr lang="en-US" dirty="0">
              <a:cs typeface="B Mitra" panose="00000400000000000000" pitchFamily="2" charset="-78"/>
            </a:endParaRPr>
          </a:p>
          <a:p>
            <a:pPr marL="0" indent="0" algn="just" rtl="1">
              <a:buNone/>
            </a:pPr>
            <a:r>
              <a:rPr lang="fa-IR" dirty="0">
                <a:cs typeface="B Mitra" panose="00000400000000000000" pitchFamily="2" charset="-78"/>
              </a:rPr>
              <a:t>این تقسیم‌بندی برای سازمان‌ها و تشکیلاتی مورد استفاده قرار می‌گیرد که از گستردگی جغرافیایی برخوردار باشد، مانند انجمن جهانی کمیته‌های ملی المپیک </a:t>
            </a:r>
            <a:r>
              <a:rPr lang="en-US" dirty="0">
                <a:cs typeface="B Mitra" panose="00000400000000000000" pitchFamily="2" charset="-78"/>
              </a:rPr>
              <a:t>(ANOC)</a:t>
            </a:r>
            <a:r>
              <a:rPr lang="fa-IR" dirty="0">
                <a:cs typeface="B Mitra" panose="00000400000000000000" pitchFamily="2" charset="-78"/>
              </a:rPr>
              <a:t>. در این سازمان‌ها معمولاً بخشی در اداره کل ستادی و مرکزی وجود دارد که مسئولیت هماهنگی بین مناطق را بر عهده دارد. در زیر نمودار کمیته‌های ملی المپیک(</a:t>
            </a:r>
            <a:r>
              <a:rPr lang="en-US" dirty="0">
                <a:cs typeface="B Mitra" panose="00000400000000000000" pitchFamily="2" charset="-78"/>
              </a:rPr>
              <a:t>ANOC</a:t>
            </a:r>
            <a:r>
              <a:rPr lang="fa-IR" dirty="0">
                <a:cs typeface="B Mitra" panose="00000400000000000000" pitchFamily="2" charset="-78"/>
              </a:rPr>
              <a:t>) ترسیم شده است.</a:t>
            </a:r>
            <a:endParaRPr lang="en-US" dirty="0">
              <a:cs typeface="B Mitra" panose="00000400000000000000" pitchFamily="2" charset="-78"/>
            </a:endParaRPr>
          </a:p>
        </p:txBody>
      </p:sp>
      <p:sp>
        <p:nvSpPr>
          <p:cNvPr id="4" name="Rectangle 2"/>
          <p:cNvSpPr>
            <a:spLocks noChangeArrowheads="1"/>
          </p:cNvSpPr>
          <p:nvPr/>
        </p:nvSpPr>
        <p:spPr bwMode="auto">
          <a:xfrm>
            <a:off x="1298448" y="4370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381947262"/>
              </p:ext>
            </p:extLst>
          </p:nvPr>
        </p:nvGraphicFramePr>
        <p:xfrm>
          <a:off x="1298448" y="4370832"/>
          <a:ext cx="5410200" cy="1554163"/>
        </p:xfrm>
        <a:graphic>
          <a:graphicData uri="http://schemas.openxmlformats.org/presentationml/2006/ole">
            <mc:AlternateContent xmlns:mc="http://schemas.openxmlformats.org/markup-compatibility/2006">
              <mc:Choice xmlns:v="urn:schemas-microsoft-com:vml" Requires="v">
                <p:oleObj spid="_x0000_s1138" name="Visio" r:id="rId3" imgW="6244542" imgH="1834739" progId="Visio.Drawing.11">
                  <p:embed/>
                </p:oleObj>
              </mc:Choice>
              <mc:Fallback>
                <p:oleObj name="Visio" r:id="rId3" imgW="6244542" imgH="183473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448" y="4370832"/>
                        <a:ext cx="5410200" cy="155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06653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شیوه های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b="1" dirty="0">
                <a:cs typeface="B Mitra" panose="00000400000000000000" pitchFamily="2" charset="-78"/>
              </a:rPr>
              <a:t>2) بر اساس تقسیم‌کار و ارباب‌رجوع </a:t>
            </a:r>
            <a:endParaRPr lang="en-US" dirty="0">
              <a:cs typeface="B Mitra" panose="00000400000000000000" pitchFamily="2" charset="-78"/>
            </a:endParaRPr>
          </a:p>
          <a:p>
            <a:pPr marL="0" indent="0" algn="r" rtl="1">
              <a:buNone/>
            </a:pPr>
            <a:r>
              <a:rPr lang="fa-IR" dirty="0">
                <a:cs typeface="B Mitra" panose="00000400000000000000" pitchFamily="2" charset="-78"/>
              </a:rPr>
              <a:t>این شکل از ترسیم نمودار سازمانی در مواقعی صورت می‌گیرد که هدف ارائه‌ی خدمات بیشتر و بهتر به مراجعه‌کنندگان به سازمان باشد. </a:t>
            </a:r>
            <a:endParaRPr lang="en-US" dirty="0">
              <a:cs typeface="B Mitra" panose="00000400000000000000" pitchFamily="2" charset="-78"/>
            </a:endParaRPr>
          </a:p>
        </p:txBody>
      </p:sp>
      <p:sp>
        <p:nvSpPr>
          <p:cNvPr id="4" name="Rectangle 2"/>
          <p:cNvSpPr>
            <a:spLocks noChangeArrowheads="1"/>
          </p:cNvSpPr>
          <p:nvPr/>
        </p:nvSpPr>
        <p:spPr bwMode="auto">
          <a:xfrm>
            <a:off x="1298448" y="4370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2"/>
          <a:stretch>
            <a:fillRect/>
          </a:stretch>
        </p:blipFill>
        <p:spPr>
          <a:xfrm>
            <a:off x="838200" y="3644900"/>
            <a:ext cx="7591425" cy="2667000"/>
          </a:xfrm>
          <a:prstGeom prst="rect">
            <a:avLst/>
          </a:prstGeom>
        </p:spPr>
      </p:pic>
    </p:spTree>
    <p:extLst>
      <p:ext uri="{BB962C8B-B14F-4D97-AF65-F5344CB8AC3E}">
        <p14:creationId xmlns:p14="http://schemas.microsoft.com/office/powerpoint/2010/main" val="814812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شیوه های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b="1" dirty="0" smtClean="0">
                <a:cs typeface="B Mitra" panose="00000400000000000000" pitchFamily="2" charset="-78"/>
              </a:rPr>
              <a:t>3) </a:t>
            </a:r>
            <a:r>
              <a:rPr lang="fa-IR" b="1" dirty="0">
                <a:cs typeface="B Mitra" panose="00000400000000000000" pitchFamily="2" charset="-78"/>
              </a:rPr>
              <a:t>طبقه‌بندی بر اساس محصول </a:t>
            </a:r>
            <a:endParaRPr lang="en-US" dirty="0">
              <a:cs typeface="B Mitra" panose="00000400000000000000" pitchFamily="2" charset="-78"/>
            </a:endParaRPr>
          </a:p>
          <a:p>
            <a:pPr marL="0" indent="0" algn="r" rtl="1">
              <a:buNone/>
            </a:pPr>
            <a:r>
              <a:rPr lang="fa-IR" dirty="0">
                <a:cs typeface="B Mitra" panose="00000400000000000000" pitchFamily="2" charset="-78"/>
              </a:rPr>
              <a:t>با رشد سازمان رسمی و پیچیده‌تر شدن وظایف آن ممکن است تقسیم‌کار در ردۀ بالای مدیریت برحسب نوع محصول انجام گیرد. به‌این‌ترتیب مسئولیت موفقیت و احتمالاً شکست هر بخش بر عهده مدیر همان بخش قرار می‌گیرد. در حیطه مدیریت ورزشی می‌توان به فدراسیون‌های ورزشی اشاره کرد که هر یک با توجه به موضوع و نوع فعالیت، محصول خاص خود را تولید می‌کند. </a:t>
            </a:r>
            <a:endParaRPr lang="en-US" dirty="0">
              <a:effectLst/>
              <a:cs typeface="B Mitra" panose="00000400000000000000" pitchFamily="2" charset="-78"/>
            </a:endParaRPr>
          </a:p>
        </p:txBody>
      </p:sp>
      <p:sp>
        <p:nvSpPr>
          <p:cNvPr id="4" name="Rectangle 2"/>
          <p:cNvSpPr>
            <a:spLocks noChangeArrowheads="1"/>
          </p:cNvSpPr>
          <p:nvPr/>
        </p:nvSpPr>
        <p:spPr bwMode="auto">
          <a:xfrm>
            <a:off x="1298448" y="4370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1161288" y="44968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3687952"/>
              </p:ext>
            </p:extLst>
          </p:nvPr>
        </p:nvGraphicFramePr>
        <p:xfrm>
          <a:off x="1161288" y="4370832"/>
          <a:ext cx="5410200" cy="2013712"/>
        </p:xfrm>
        <a:graphic>
          <a:graphicData uri="http://schemas.openxmlformats.org/presentationml/2006/ole">
            <mc:AlternateContent xmlns:mc="http://schemas.openxmlformats.org/markup-compatibility/2006">
              <mc:Choice xmlns:v="urn:schemas-microsoft-com:vml" Requires="v">
                <p:oleObj spid="_x0000_s6258" name="Visio" r:id="rId3" imgW="6244542" imgH="1834739" progId="Visio.Drawing.11">
                  <p:embed/>
                </p:oleObj>
              </mc:Choice>
              <mc:Fallback>
                <p:oleObj name="Visio" r:id="rId3" imgW="6244542" imgH="183473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88" y="4370832"/>
                        <a:ext cx="5410200" cy="2013712"/>
                      </a:xfrm>
                      <a:prstGeom prst="rect">
                        <a:avLst/>
                      </a:prstGeom>
                      <a:noFill/>
                    </p:spPr>
                  </p:pic>
                </p:oleObj>
              </mc:Fallback>
            </mc:AlternateContent>
          </a:graphicData>
        </a:graphic>
      </p:graphicFrame>
    </p:spTree>
    <p:extLst>
      <p:ext uri="{BB962C8B-B14F-4D97-AF65-F5344CB8AC3E}">
        <p14:creationId xmlns:p14="http://schemas.microsoft.com/office/powerpoint/2010/main" val="1447355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شیوه های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b="1" dirty="0">
                <a:cs typeface="B Mitra" panose="00000400000000000000" pitchFamily="2" charset="-78"/>
              </a:rPr>
              <a:t>4) طبقه‌بندی بر اساس نوع وظیفه یا جریان عملیات </a:t>
            </a:r>
            <a:endParaRPr lang="en-US" sz="2400" dirty="0">
              <a:cs typeface="B Mitra" panose="00000400000000000000" pitchFamily="2" charset="-78"/>
            </a:endParaRPr>
          </a:p>
          <a:p>
            <a:pPr marL="0" indent="0" algn="just" rtl="1">
              <a:buNone/>
            </a:pPr>
            <a:r>
              <a:rPr lang="fa-IR" sz="2400" dirty="0">
                <a:cs typeface="B Mitra" panose="00000400000000000000" pitchFamily="2" charset="-78"/>
              </a:rPr>
              <a:t>به‌احتمال‌زیاد این نوع سازمان‌دهی، رایج‌ترین روش طرح‌ریزی در سازمان‌ها است. فعالیت‌های اصلی سازمان در بالاترین رده سلسله‌مراتب مدیریت منعکس می‌شود. به عبارتی وظایف در بالاترین رده‌ی سازمانی قرار می‌گیرد. این نوع طبقه‌بندی در نمودار سازمانی اغلب سازمان‌ها و وزارتخانه‌های </a:t>
            </a:r>
            <a:r>
              <a:rPr lang="fa-IR" sz="2400" u="sng" dirty="0">
                <a:cs typeface="B Mitra" panose="00000400000000000000" pitchFamily="2" charset="-78"/>
              </a:rPr>
              <a:t>دولتی نظیر دانشگاه‌ها و دانشکده‌های تربیت‌بدنی </a:t>
            </a:r>
            <a:r>
              <a:rPr lang="fa-IR" sz="2400" dirty="0">
                <a:cs typeface="B Mitra" panose="00000400000000000000" pitchFamily="2" charset="-78"/>
              </a:rPr>
              <a:t>مشاهده می‌شود. یکی از مزایای سازمان بر مبنای وظیفه، ایجاد حوزه‌های قوی تخصصی در سازمان است. نمودار سازمانی سطح مدیران فوقانی وزارت ورزش و جوانان از این نوع است.</a:t>
            </a:r>
            <a:endParaRPr lang="en-US" sz="2400" dirty="0">
              <a:cs typeface="B Mitra" panose="00000400000000000000" pitchFamily="2" charset="-78"/>
            </a:endParaRPr>
          </a:p>
        </p:txBody>
      </p:sp>
      <p:sp>
        <p:nvSpPr>
          <p:cNvPr id="4" name="Rectangle 2"/>
          <p:cNvSpPr>
            <a:spLocks noChangeArrowheads="1"/>
          </p:cNvSpPr>
          <p:nvPr/>
        </p:nvSpPr>
        <p:spPr bwMode="auto">
          <a:xfrm>
            <a:off x="1298448" y="4370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1161288" y="44968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161288" y="44968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672722830"/>
              </p:ext>
            </p:extLst>
          </p:nvPr>
        </p:nvGraphicFramePr>
        <p:xfrm>
          <a:off x="1225296" y="4069080"/>
          <a:ext cx="6821424" cy="2720150"/>
        </p:xfrm>
        <a:graphic>
          <a:graphicData uri="http://schemas.openxmlformats.org/presentationml/2006/ole">
            <mc:AlternateContent xmlns:mc="http://schemas.openxmlformats.org/markup-compatibility/2006">
              <mc:Choice xmlns:v="urn:schemas-microsoft-com:vml" Requires="v">
                <p:oleObj spid="_x0000_s8306" name="Visio" r:id="rId3" imgW="7957587" imgH="2400789" progId="Visio.Drawing.11">
                  <p:embed/>
                </p:oleObj>
              </mc:Choice>
              <mc:Fallback>
                <p:oleObj name="Visio" r:id="rId3" imgW="7957587" imgH="240078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296" y="4069080"/>
                        <a:ext cx="6821424" cy="2720150"/>
                      </a:xfrm>
                      <a:prstGeom prst="rect">
                        <a:avLst/>
                      </a:prstGeom>
                      <a:noFill/>
                    </p:spPr>
                  </p:pic>
                </p:oleObj>
              </mc:Fallback>
            </mc:AlternateContent>
          </a:graphicData>
        </a:graphic>
      </p:graphicFrame>
    </p:spTree>
    <p:extLst>
      <p:ext uri="{BB962C8B-B14F-4D97-AF65-F5344CB8AC3E}">
        <p14:creationId xmlns:p14="http://schemas.microsoft.com/office/powerpoint/2010/main" val="37759488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شیوه های سازماندهی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000" b="1" dirty="0">
                <a:cs typeface="B Mitra" panose="00000400000000000000" pitchFamily="2" charset="-78"/>
              </a:rPr>
              <a:t>5) سازمان ماتریسی </a:t>
            </a:r>
            <a:endParaRPr lang="en-US" sz="2000" dirty="0">
              <a:cs typeface="B Mitra" panose="00000400000000000000" pitchFamily="2" charset="-78"/>
            </a:endParaRPr>
          </a:p>
          <a:p>
            <a:pPr algn="just" rtl="1"/>
            <a:r>
              <a:rPr lang="fa-IR" sz="2000" dirty="0">
                <a:cs typeface="B Mitra" panose="00000400000000000000" pitchFamily="2" charset="-78"/>
              </a:rPr>
              <a:t>این نوع سازمان‌دهی به‌ویژه در صنایع هوا- فضا به‌مراتب بیشتر به کار گرفته شده است. در سازمان‌دهی ماتریسی </a:t>
            </a:r>
            <a:r>
              <a:rPr lang="fa-IR" sz="2000" b="1" dirty="0">
                <a:cs typeface="B Mitra" panose="00000400000000000000" pitchFamily="2" charset="-78"/>
              </a:rPr>
              <a:t>جریان اختیار</a:t>
            </a:r>
            <a:r>
              <a:rPr lang="fa-IR" sz="2000" dirty="0">
                <a:cs typeface="B Mitra" panose="00000400000000000000" pitchFamily="2" charset="-78"/>
              </a:rPr>
              <a:t> در واحدهای تخصصی به شکل </a:t>
            </a:r>
            <a:r>
              <a:rPr lang="fa-IR" sz="2000" b="1" dirty="0">
                <a:cs typeface="B Mitra" panose="00000400000000000000" pitchFamily="2" charset="-78"/>
              </a:rPr>
              <a:t>عمودی</a:t>
            </a:r>
            <a:r>
              <a:rPr lang="fa-IR" sz="2000" dirty="0">
                <a:cs typeface="B Mitra" panose="00000400000000000000" pitchFamily="2" charset="-78"/>
              </a:rPr>
              <a:t> است؛ درحالی‌که اختیار در </a:t>
            </a:r>
            <a:r>
              <a:rPr lang="fa-IR" sz="2000" b="1" dirty="0">
                <a:cs typeface="B Mitra" panose="00000400000000000000" pitchFamily="2" charset="-78"/>
              </a:rPr>
              <a:t>واحدهای اجرایی</a:t>
            </a:r>
            <a:r>
              <a:rPr lang="fa-IR" sz="2000" dirty="0">
                <a:cs typeface="B Mitra" panose="00000400000000000000" pitchFamily="2" charset="-78"/>
              </a:rPr>
              <a:t>، جریان </a:t>
            </a:r>
            <a:r>
              <a:rPr lang="fa-IR" sz="2000" b="1" dirty="0">
                <a:cs typeface="B Mitra" panose="00000400000000000000" pitchFamily="2" charset="-78"/>
              </a:rPr>
              <a:t>افقی</a:t>
            </a:r>
            <a:r>
              <a:rPr lang="fa-IR" sz="2000" dirty="0">
                <a:cs typeface="B Mitra" panose="00000400000000000000" pitchFamily="2" charset="-78"/>
              </a:rPr>
              <a:t> دارد. بدین ترتیب، برخورد این خطوط افقی و عمودی، یک ماتریس شخص را ترسیم می‌کند که نام سازمان از آن گرفته شده است. اختیاراتی که جریان عمودی دارند، در دست مدیران تخصصی است. جریان افقی اختیارات به مدیر پروژه و گروه او منتهی می‌شود. هر جا که هزینه‌ها، زمان و کیفیت، عواملی حساس محسوب می‌گردد و هماهنگی از طریق ابزارهای سنتی به‌گونه‌ای مطلوب حاصل نمی‌شود استفاده از سازمان ماتریسی موجه است. </a:t>
            </a:r>
            <a:endParaRPr lang="en-US" sz="2000" dirty="0">
              <a:cs typeface="B Mitra" panose="00000400000000000000" pitchFamily="2" charset="-78"/>
            </a:endParaRPr>
          </a:p>
        </p:txBody>
      </p:sp>
      <p:sp>
        <p:nvSpPr>
          <p:cNvPr id="4" name="Rectangle 2"/>
          <p:cNvSpPr>
            <a:spLocks noChangeArrowheads="1"/>
          </p:cNvSpPr>
          <p:nvPr/>
        </p:nvSpPr>
        <p:spPr bwMode="auto">
          <a:xfrm>
            <a:off x="1298448" y="4370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1161288" y="44968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161288" y="44968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7600"/>
            <a:ext cx="5064443" cy="3200400"/>
          </a:xfrm>
          <a:prstGeom prst="rect">
            <a:avLst/>
          </a:prstGeom>
        </p:spPr>
      </p:pic>
    </p:spTree>
    <p:extLst>
      <p:ext uri="{BB962C8B-B14F-4D97-AF65-F5344CB8AC3E}">
        <p14:creationId xmlns:p14="http://schemas.microsoft.com/office/powerpoint/2010/main" val="30784039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pattFill prst="pct75">
          <a:fgClr>
            <a:srgbClr val="FF0000"/>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838200" y="1201007"/>
            <a:ext cx="10515600" cy="4351338"/>
          </a:xfrm>
          <a:prstGeom prst="rect">
            <a:avLst/>
          </a:prstGeom>
          <a:solidFill>
            <a:schemeClr val="accent1">
              <a:lumMod val="40000"/>
              <a:lumOff val="60000"/>
            </a:schemeClr>
          </a:solidFill>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cs typeface="B Mitra" panose="00000400000000000000" pitchFamily="2" charset="-78"/>
            </a:endParaRPr>
          </a:p>
          <a:p>
            <a:pPr marL="0" indent="0" algn="ctr" rtl="1">
              <a:buNone/>
            </a:pPr>
            <a:r>
              <a:rPr lang="fa-IR" sz="4800" b="1" dirty="0" smtClean="0">
                <a:cs typeface="B Mitra" panose="00000400000000000000" pitchFamily="2" charset="-78"/>
              </a:rPr>
              <a:t>فصل چهارم:</a:t>
            </a:r>
            <a:endParaRPr lang="fa-IR" sz="4800" b="1" dirty="0">
              <a:cs typeface="B Mitra" panose="00000400000000000000" pitchFamily="2" charset="-78"/>
            </a:endParaRPr>
          </a:p>
          <a:p>
            <a:pPr marL="0" indent="0" algn="ctr" rtl="1">
              <a:buNone/>
            </a:pPr>
            <a:r>
              <a:rPr lang="fa-IR" sz="5400" b="1" dirty="0">
                <a:cs typeface="B Mitra" panose="00000400000000000000" pitchFamily="2" charset="-78"/>
              </a:rPr>
              <a:t>آشنایی با سازمان های ورزشی داخلی و بین المللی</a:t>
            </a:r>
            <a:endParaRPr lang="en-US" sz="5400" b="1" dirty="0">
              <a:cs typeface="B Mitra" panose="00000400000000000000" pitchFamily="2" charset="-78"/>
            </a:endParaRPr>
          </a:p>
        </p:txBody>
      </p:sp>
    </p:spTree>
    <p:extLst>
      <p:ext uri="{BB962C8B-B14F-4D97-AF65-F5344CB8AC3E}">
        <p14:creationId xmlns:p14="http://schemas.microsoft.com/office/powerpoint/2010/main" val="1895795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rtl="1"/>
            <a:r>
              <a:rPr lang="fa-IR" b="1" dirty="0" smtClean="0">
                <a:cs typeface="B Mitra" panose="00000400000000000000" pitchFamily="2" charset="-78"/>
              </a:rPr>
              <a:t>وظایف مدیریتی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just" rtl="1">
              <a:buNone/>
            </a:pPr>
            <a:r>
              <a:rPr lang="fa-IR" dirty="0">
                <a:cs typeface="B Mitra" panose="00000400000000000000" pitchFamily="2" charset="-78"/>
              </a:rPr>
              <a:t>لوتر گیولیک و لیندال اوریک وظایف و عناصر مدیریت را در 7 اصل مهم تقسیم کردند. این وظایف مدیر قالب اصطلاح کلیدی </a:t>
            </a:r>
            <a:r>
              <a:rPr lang="en-US" dirty="0">
                <a:cs typeface="B Mitra" panose="00000400000000000000" pitchFamily="2" charset="-78"/>
              </a:rPr>
              <a:t>POSDCORB</a:t>
            </a:r>
            <a:r>
              <a:rPr lang="fa-IR" dirty="0">
                <a:cs typeface="B Mitra" panose="00000400000000000000" pitchFamily="2" charset="-78"/>
              </a:rPr>
              <a:t> خلاصه شده است. این کلمه معنای خاصی ندارد؛ ولی هر یک از حروف آن نشان‌دهندۀ وظایف خاص مدیر به شرح زیر است:</a:t>
            </a:r>
            <a:endParaRPr lang="en-US" dirty="0">
              <a:cs typeface="B Mitra" panose="00000400000000000000" pitchFamily="2" charset="-78"/>
            </a:endParaRPr>
          </a:p>
          <a:p>
            <a:pPr marL="0" lvl="0" indent="0" algn="just" rtl="1">
              <a:buNone/>
            </a:pPr>
            <a:r>
              <a:rPr lang="fa-IR" dirty="0">
                <a:cs typeface="B Mitra" panose="00000400000000000000" pitchFamily="2" charset="-78"/>
              </a:rPr>
              <a:t>برنامه‌ریزی </a:t>
            </a:r>
            <a:r>
              <a:rPr lang="en-US" dirty="0">
                <a:cs typeface="B Mitra" panose="00000400000000000000" pitchFamily="2" charset="-78"/>
              </a:rPr>
              <a:t>(Planning)</a:t>
            </a:r>
          </a:p>
          <a:p>
            <a:pPr marL="0" lvl="0" indent="0" algn="just" rtl="1">
              <a:buNone/>
            </a:pPr>
            <a:r>
              <a:rPr lang="fa-IR" dirty="0">
                <a:cs typeface="B Mitra" panose="00000400000000000000" pitchFamily="2" charset="-78"/>
              </a:rPr>
              <a:t>سازمان‌دهی </a:t>
            </a:r>
            <a:r>
              <a:rPr lang="en-US" dirty="0">
                <a:cs typeface="B Mitra" panose="00000400000000000000" pitchFamily="2" charset="-78"/>
              </a:rPr>
              <a:t>(Organizing)</a:t>
            </a:r>
          </a:p>
          <a:p>
            <a:pPr marL="0" lvl="0" indent="0" algn="just" rtl="1">
              <a:buNone/>
            </a:pPr>
            <a:r>
              <a:rPr lang="fa-IR" dirty="0">
                <a:cs typeface="B Mitra" panose="00000400000000000000" pitchFamily="2" charset="-78"/>
              </a:rPr>
              <a:t>کارگزینی / بسیج امکانات و منابع </a:t>
            </a:r>
            <a:r>
              <a:rPr lang="en-US" dirty="0">
                <a:cs typeface="B Mitra" panose="00000400000000000000" pitchFamily="2" charset="-78"/>
              </a:rPr>
              <a:t>(Staffing)</a:t>
            </a:r>
          </a:p>
          <a:p>
            <a:pPr marL="0" lvl="0" indent="0" algn="just" rtl="1">
              <a:buNone/>
            </a:pPr>
            <a:r>
              <a:rPr lang="fa-IR" dirty="0">
                <a:cs typeface="B Mitra" panose="00000400000000000000" pitchFamily="2" charset="-78"/>
              </a:rPr>
              <a:t>هدایت و جهت‌دهی </a:t>
            </a:r>
            <a:r>
              <a:rPr lang="en-US" dirty="0">
                <a:cs typeface="B Mitra" panose="00000400000000000000" pitchFamily="2" charset="-78"/>
              </a:rPr>
              <a:t>(Directing)</a:t>
            </a:r>
            <a:r>
              <a:rPr lang="fa-IR" dirty="0">
                <a:cs typeface="B Mitra" panose="00000400000000000000" pitchFamily="2" charset="-78"/>
              </a:rPr>
              <a:t>  </a:t>
            </a:r>
            <a:endParaRPr lang="en-US" dirty="0">
              <a:cs typeface="B Mitra" panose="00000400000000000000" pitchFamily="2" charset="-78"/>
            </a:endParaRPr>
          </a:p>
          <a:p>
            <a:pPr marL="0" lvl="0" indent="0" algn="just" rtl="1">
              <a:buNone/>
            </a:pPr>
            <a:r>
              <a:rPr lang="fa-IR" dirty="0">
                <a:cs typeface="B Mitra" panose="00000400000000000000" pitchFamily="2" charset="-78"/>
              </a:rPr>
              <a:t>هماهنگی </a:t>
            </a:r>
            <a:r>
              <a:rPr lang="en-US" dirty="0">
                <a:cs typeface="B Mitra" panose="00000400000000000000" pitchFamily="2" charset="-78"/>
              </a:rPr>
              <a:t>(Coordinating)</a:t>
            </a:r>
          </a:p>
          <a:p>
            <a:pPr marL="0" lvl="0" indent="0" algn="just" rtl="1">
              <a:buNone/>
            </a:pPr>
            <a:r>
              <a:rPr lang="fa-IR" dirty="0">
                <a:cs typeface="B Mitra" panose="00000400000000000000" pitchFamily="2" charset="-78"/>
              </a:rPr>
              <a:t>گزارش دادن </a:t>
            </a:r>
            <a:r>
              <a:rPr lang="en-US" dirty="0">
                <a:cs typeface="B Mitra" panose="00000400000000000000" pitchFamily="2" charset="-78"/>
              </a:rPr>
              <a:t>(Reporting)</a:t>
            </a:r>
          </a:p>
          <a:p>
            <a:pPr marL="0" lvl="0" indent="0" algn="just" rtl="1">
              <a:buNone/>
            </a:pPr>
            <a:r>
              <a:rPr lang="fa-IR" dirty="0">
                <a:cs typeface="B Mitra" panose="00000400000000000000" pitchFamily="2" charset="-78"/>
              </a:rPr>
              <a:t>بودجه‌ریزی </a:t>
            </a:r>
            <a:r>
              <a:rPr lang="en-US" dirty="0">
                <a:cs typeface="B Mitra" panose="00000400000000000000" pitchFamily="2" charset="-78"/>
              </a:rPr>
              <a:t>(Budgeting)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04" y="3035808"/>
            <a:ext cx="4794504" cy="2802826"/>
          </a:xfrm>
          <a:prstGeom prst="rect">
            <a:avLst/>
          </a:prstGeom>
        </p:spPr>
      </p:pic>
    </p:spTree>
    <p:extLst>
      <p:ext uri="{BB962C8B-B14F-4D97-AF65-F5344CB8AC3E}">
        <p14:creationId xmlns:p14="http://schemas.microsoft.com/office/powerpoint/2010/main" val="2468148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chemeClr val="tx1"/>
            </a:solidFill>
          </a:ln>
        </p:spPr>
        <p:txBody>
          <a:bodyPr/>
          <a:lstStyle/>
          <a:p>
            <a:pPr algn="ctr"/>
            <a:r>
              <a:rPr lang="fa-IR" b="1" dirty="0" smtClean="0">
                <a:cs typeface="B Mitra" panose="00000400000000000000" pitchFamily="2" charset="-78"/>
              </a:rPr>
              <a:t>سازمان های ورزشی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dirty="0">
                <a:cs typeface="B Mitra" panose="00000400000000000000" pitchFamily="2" charset="-78"/>
              </a:rPr>
              <a:t>سازمان‌های ورزشی را به دو دسته سازمان‌های ورزشی عمومی(یا دولتی) و خصوصی می‌توان تقسیم کرد. این تقسیم‌بندی با توجه به نوع وظایف و مأموریت‌هایی که سازمان به عهده دارد صورت می‌گیرد. </a:t>
            </a:r>
            <a:endParaRPr lang="fa-IR" dirty="0" smtClean="0">
              <a:cs typeface="B Mitra" panose="00000400000000000000" pitchFamily="2" charset="-78"/>
            </a:endParaRPr>
          </a:p>
          <a:p>
            <a:pPr marL="0" indent="0" algn="r" rtl="1">
              <a:buNone/>
            </a:pPr>
            <a:r>
              <a:rPr lang="fa-IR" b="1" dirty="0">
                <a:cs typeface="B Mitra" panose="00000400000000000000" pitchFamily="2" charset="-78"/>
              </a:rPr>
              <a:t>الف) سازمان‌های خصوصی </a:t>
            </a:r>
            <a:endParaRPr lang="en-US" dirty="0">
              <a:cs typeface="B Mitra" panose="00000400000000000000" pitchFamily="2" charset="-78"/>
            </a:endParaRPr>
          </a:p>
          <a:p>
            <a:pPr marL="0" indent="0" algn="r" rtl="1">
              <a:buNone/>
            </a:pPr>
            <a:r>
              <a:rPr lang="fa-IR" dirty="0">
                <a:cs typeface="B Mitra" panose="00000400000000000000" pitchFamily="2" charset="-78"/>
              </a:rPr>
              <a:t>در </a:t>
            </a:r>
            <a:r>
              <a:rPr lang="fa-IR" dirty="0" smtClean="0">
                <a:cs typeface="B Mitra" panose="00000400000000000000" pitchFamily="2" charset="-78"/>
              </a:rPr>
              <a:t>ورزش </a:t>
            </a:r>
            <a:r>
              <a:rPr lang="fa-IR" dirty="0">
                <a:cs typeface="B Mitra" panose="00000400000000000000" pitchFamily="2" charset="-78"/>
              </a:rPr>
              <a:t>دو نوع سازمان وجود دارد:</a:t>
            </a:r>
            <a:endParaRPr lang="en-US" dirty="0">
              <a:cs typeface="B Mitra" panose="00000400000000000000" pitchFamily="2" charset="-78"/>
            </a:endParaRPr>
          </a:p>
          <a:p>
            <a:pPr marL="0" indent="0" algn="r" rtl="1">
              <a:buNone/>
            </a:pPr>
            <a:r>
              <a:rPr lang="fa-IR" dirty="0" smtClean="0">
                <a:cs typeface="B Mitra" panose="00000400000000000000" pitchFamily="2" charset="-78"/>
              </a:rPr>
              <a:t>1) </a:t>
            </a:r>
            <a:r>
              <a:rPr lang="fa-IR" dirty="0">
                <a:cs typeface="B Mitra" panose="00000400000000000000" pitchFamily="2" charset="-78"/>
              </a:rPr>
              <a:t>سازمان‌هایی که به دلیل کسب درآمد کار می‌کنند و </a:t>
            </a:r>
            <a:endParaRPr lang="en-US" dirty="0">
              <a:cs typeface="B Mitra" panose="00000400000000000000" pitchFamily="2" charset="-78"/>
            </a:endParaRPr>
          </a:p>
          <a:p>
            <a:pPr marL="0" indent="0" algn="r" rtl="1">
              <a:buNone/>
            </a:pPr>
            <a:r>
              <a:rPr lang="fa-IR" dirty="0">
                <a:cs typeface="B Mitra" panose="00000400000000000000" pitchFamily="2" charset="-78"/>
              </a:rPr>
              <a:t>2</a:t>
            </a:r>
            <a:r>
              <a:rPr lang="fa-IR" dirty="0" smtClean="0">
                <a:cs typeface="B Mitra" panose="00000400000000000000" pitchFamily="2" charset="-78"/>
              </a:rPr>
              <a:t>) </a:t>
            </a:r>
            <a:r>
              <a:rPr lang="fa-IR" dirty="0">
                <a:cs typeface="B Mitra" panose="00000400000000000000" pitchFamily="2" charset="-78"/>
              </a:rPr>
              <a:t>سازمان‌هایی که به اعضا یا عموم مردم خدمات ارائه می‌دهند(غیرانتفاعی). </a:t>
            </a:r>
            <a:endParaRPr lang="en-US" dirty="0">
              <a:cs typeface="B Mitra" panose="00000400000000000000" pitchFamily="2" charset="-78"/>
            </a:endParaRPr>
          </a:p>
          <a:p>
            <a:pPr marL="0" indent="0" algn="r" rtl="1">
              <a:buNone/>
            </a:pPr>
            <a:r>
              <a:rPr lang="fa-IR" b="1" dirty="0" smtClean="0">
                <a:cs typeface="B Mitra" panose="00000400000000000000" pitchFamily="2" charset="-78"/>
              </a:rPr>
              <a:t>ب</a:t>
            </a:r>
            <a:r>
              <a:rPr lang="fa-IR" b="1" dirty="0">
                <a:cs typeface="B Mitra" panose="00000400000000000000" pitchFamily="2" charset="-78"/>
              </a:rPr>
              <a:t>) سازمان‌های عمومی رسمی </a:t>
            </a:r>
            <a:endParaRPr lang="en-US" dirty="0">
              <a:cs typeface="B Mitra" panose="00000400000000000000" pitchFamily="2" charset="-78"/>
            </a:endParaRPr>
          </a:p>
          <a:p>
            <a:pPr marL="0" indent="0" algn="r" rtl="1">
              <a:buNone/>
            </a:pPr>
            <a:r>
              <a:rPr lang="fa-IR" dirty="0">
                <a:cs typeface="B Mitra" panose="00000400000000000000" pitchFamily="2" charset="-78"/>
              </a:rPr>
              <a:t>این سازمان‌ها با بهره‌مندی از بخشودگی‌های مالیاتی از لحاظ مالی به‌وسیله دولت مرکزی، فرمانداری‌ها یا استانداری‌ها اداره می‌شود. </a:t>
            </a:r>
            <a:endParaRPr lang="en-US" dirty="0">
              <a:cs typeface="B Mitra" panose="00000400000000000000" pitchFamily="2" charset="-78"/>
            </a:endParaRPr>
          </a:p>
        </p:txBody>
      </p:sp>
    </p:spTree>
    <p:extLst>
      <p:ext uri="{BB962C8B-B14F-4D97-AF65-F5344CB8AC3E}">
        <p14:creationId xmlns:p14="http://schemas.microsoft.com/office/powerpoint/2010/main" val="2639228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109567"/>
            <a:ext cx="10515600" cy="4351338"/>
          </a:xfrm>
          <a:prstGeom prst="rect">
            <a:avLst/>
          </a:prstGeom>
          <a:solidFill>
            <a:schemeClr val="accent4"/>
          </a:solidFill>
          <a:ln w="19050"/>
        </p:spPr>
        <p:style>
          <a:lnRef idx="2">
            <a:schemeClr val="dk1"/>
          </a:lnRef>
          <a:fillRef idx="1001">
            <a:schemeClr val="lt2"/>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fa-IR" sz="4800" b="1" dirty="0" smtClean="0"/>
          </a:p>
          <a:p>
            <a:pPr marL="0" indent="0" algn="ctr" rtl="1">
              <a:buNone/>
            </a:pPr>
            <a:endParaRPr lang="fa-IR" sz="4800" b="1" dirty="0"/>
          </a:p>
          <a:p>
            <a:pPr marL="0" indent="0" algn="ctr" rtl="1">
              <a:buNone/>
            </a:pPr>
            <a:r>
              <a:rPr lang="fa-IR" sz="4800" b="1" dirty="0" smtClean="0"/>
              <a:t>آشنایی با سازمان های ورزشی داخلی</a:t>
            </a:r>
            <a:endParaRPr lang="en-US" sz="4800" b="1" dirty="0"/>
          </a:p>
        </p:txBody>
      </p:sp>
    </p:spTree>
    <p:extLst>
      <p:ext uri="{BB962C8B-B14F-4D97-AF65-F5344CB8AC3E}">
        <p14:creationId xmlns:p14="http://schemas.microsoft.com/office/powerpoint/2010/main" val="34597635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pPr algn="ctr"/>
            <a:r>
              <a:rPr lang="fa-IR" b="1" dirty="0" smtClean="0">
                <a:cs typeface="B Mitra" panose="00000400000000000000" pitchFamily="2" charset="-78"/>
              </a:rPr>
              <a:t>سازمان های ورزشی داخلی</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lnSpc>
                <a:spcPct val="150000"/>
              </a:lnSpc>
            </a:pPr>
            <a:r>
              <a:rPr lang="fa-IR" dirty="0">
                <a:solidFill>
                  <a:schemeClr val="tx1"/>
                </a:solidFill>
                <a:cs typeface="B Mitra" panose="00000400000000000000" pitchFamily="2" charset="-78"/>
              </a:rPr>
              <a:t>امور مربوط به تربیت بدنی و ورزش در کشور ما به عهده سازمان تربیت </a:t>
            </a:r>
            <a:r>
              <a:rPr lang="fa-IR" dirty="0" smtClean="0">
                <a:solidFill>
                  <a:schemeClr val="tx1"/>
                </a:solidFill>
                <a:cs typeface="B Mitra" panose="00000400000000000000" pitchFamily="2" charset="-78"/>
              </a:rPr>
              <a:t>بدنی سابق(وزارت ورزش و جوانان فعلی) </a:t>
            </a:r>
            <a:r>
              <a:rPr lang="fa-IR" dirty="0">
                <a:solidFill>
                  <a:schemeClr val="tx1"/>
                </a:solidFill>
                <a:cs typeface="B Mitra" panose="00000400000000000000" pitchFamily="2" charset="-78"/>
              </a:rPr>
              <a:t>گذاشته شده </a:t>
            </a:r>
            <a:r>
              <a:rPr lang="fa-IR" dirty="0" smtClean="0">
                <a:solidFill>
                  <a:schemeClr val="tx1"/>
                </a:solidFill>
                <a:cs typeface="B Mitra" panose="00000400000000000000" pitchFamily="2" charset="-78"/>
              </a:rPr>
              <a:t>است؛ </a:t>
            </a:r>
            <a:r>
              <a:rPr lang="fa-IR" dirty="0">
                <a:solidFill>
                  <a:schemeClr val="tx1"/>
                </a:solidFill>
                <a:cs typeface="B Mitra" panose="00000400000000000000" pitchFamily="2" charset="-78"/>
              </a:rPr>
              <a:t>اما این بدان معنا نیست که سایر سازمان ها و دستگاه های دولتی در زمینه تربیت بدنی </a:t>
            </a:r>
            <a:r>
              <a:rPr lang="fa-IR" dirty="0" smtClean="0">
                <a:solidFill>
                  <a:schemeClr val="tx1"/>
                </a:solidFill>
                <a:cs typeface="B Mitra" panose="00000400000000000000" pitchFamily="2" charset="-78"/>
              </a:rPr>
              <a:t>و ورزش </a:t>
            </a:r>
            <a:r>
              <a:rPr lang="fa-IR" dirty="0">
                <a:solidFill>
                  <a:schemeClr val="tx1"/>
                </a:solidFill>
                <a:cs typeface="B Mitra" panose="00000400000000000000" pitchFamily="2" charset="-78"/>
              </a:rPr>
              <a:t>فعالیت مستقل </a:t>
            </a:r>
            <a:r>
              <a:rPr lang="fa-IR" dirty="0" smtClean="0">
                <a:solidFill>
                  <a:schemeClr val="tx1"/>
                </a:solidFill>
                <a:cs typeface="B Mitra" panose="00000400000000000000" pitchFamily="2" charset="-78"/>
              </a:rPr>
              <a:t>ندارند.</a:t>
            </a:r>
          </a:p>
          <a:p>
            <a:pPr algn="just" rtl="1">
              <a:lnSpc>
                <a:spcPct val="150000"/>
              </a:lnSpc>
            </a:pPr>
            <a:r>
              <a:rPr lang="fa-IR" dirty="0" smtClean="0">
                <a:solidFill>
                  <a:schemeClr val="tx1"/>
                </a:solidFill>
                <a:cs typeface="B Mitra" panose="00000400000000000000" pitchFamily="2" charset="-78"/>
              </a:rPr>
              <a:t>زمان </a:t>
            </a:r>
            <a:r>
              <a:rPr lang="fa-IR" dirty="0">
                <a:solidFill>
                  <a:schemeClr val="tx1"/>
                </a:solidFill>
                <a:cs typeface="B Mitra" panose="00000400000000000000" pitchFamily="2" charset="-78"/>
              </a:rPr>
              <a:t>تشکیل اولین سازمان رسمی متولی ورزش در ایران به سال 1306 بر می </a:t>
            </a:r>
            <a:r>
              <a:rPr lang="fa-IR" dirty="0" smtClean="0">
                <a:solidFill>
                  <a:schemeClr val="tx1"/>
                </a:solidFill>
                <a:cs typeface="B Mitra" panose="00000400000000000000" pitchFamily="2" charset="-78"/>
              </a:rPr>
              <a:t>گردد </a:t>
            </a:r>
            <a:r>
              <a:rPr lang="fa-IR" dirty="0">
                <a:solidFill>
                  <a:schemeClr val="tx1"/>
                </a:solidFill>
                <a:cs typeface="B Mitra" panose="00000400000000000000" pitchFamily="2" charset="-78"/>
              </a:rPr>
              <a:t>که قانون اجباری کردن ورزش در مدارس تصویب شد. </a:t>
            </a:r>
          </a:p>
          <a:p>
            <a:pPr algn="just" rtl="1">
              <a:lnSpc>
                <a:spcPct val="150000"/>
              </a:lnSpc>
            </a:pPr>
            <a:r>
              <a:rPr lang="fa-IR" dirty="0" smtClean="0">
                <a:solidFill>
                  <a:schemeClr val="tx1"/>
                </a:solidFill>
                <a:cs typeface="B Mitra" panose="00000400000000000000" pitchFamily="2" charset="-78"/>
              </a:rPr>
              <a:t>اولین </a:t>
            </a:r>
            <a:r>
              <a:rPr lang="fa-IR" dirty="0">
                <a:solidFill>
                  <a:schemeClr val="tx1"/>
                </a:solidFill>
                <a:cs typeface="B Mitra" panose="00000400000000000000" pitchFamily="2" charset="-78"/>
              </a:rPr>
              <a:t>انجمن تربیت بدنی و ورزش در اردیبهشت 1313 به صورت رسمی و قانونی تصویب شد.</a:t>
            </a:r>
          </a:p>
          <a:p>
            <a:pPr algn="just" rtl="1">
              <a:lnSpc>
                <a:spcPct val="150000"/>
              </a:lnSpc>
            </a:pPr>
            <a:endParaRPr lang="en-US" dirty="0">
              <a:solidFill>
                <a:schemeClr val="tx1"/>
              </a:solidFill>
              <a:cs typeface="B Mitra" panose="00000400000000000000" pitchFamily="2" charset="-78"/>
            </a:endParaRPr>
          </a:p>
        </p:txBody>
      </p:sp>
    </p:spTree>
    <p:extLst>
      <p:ext uri="{BB962C8B-B14F-4D97-AF65-F5344CB8AC3E}">
        <p14:creationId xmlns:p14="http://schemas.microsoft.com/office/powerpoint/2010/main" val="16809707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وزارت ورزش و جوانان</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a:bodyPr>
          <a:lstStyle/>
          <a:p>
            <a:pPr marL="0" indent="0" algn="r" rtl="1">
              <a:buNone/>
            </a:pPr>
            <a:r>
              <a:rPr lang="fa-IR" dirty="0">
                <a:cs typeface="B Mitra" panose="00000400000000000000" pitchFamily="2" charset="-78"/>
              </a:rPr>
              <a:t>این سازمان در تاریخ 8 دی‌ماه 1389 و پس از ادغام سازمان تربیت‌بدنی کشور و سازمان ملی جوانان در مجلس هشتم تشکیل شد. این سازمان عالی‌ترین مرجع رسیدگی به مسائل مربوط به ورزش و جوانان در ایران است. </a:t>
            </a:r>
            <a:endParaRPr lang="fa-IR" dirty="0" smtClean="0">
              <a:cs typeface="B Mitra" panose="00000400000000000000" pitchFamily="2" charset="-78"/>
            </a:endParaRPr>
          </a:p>
          <a:p>
            <a:pPr algn="r" rtl="1">
              <a:buFont typeface="Wingdings" panose="05000000000000000000" pitchFamily="2" charset="2"/>
              <a:buChar char="q"/>
            </a:pPr>
            <a:r>
              <a:rPr lang="fa-IR" b="1" dirty="0" smtClean="0">
                <a:cs typeface="B Mitra" panose="00000400000000000000" pitchFamily="2" charset="-78"/>
              </a:rPr>
              <a:t>اهداف </a:t>
            </a:r>
            <a:r>
              <a:rPr lang="fa-IR" b="1" dirty="0">
                <a:cs typeface="B Mitra" panose="00000400000000000000" pitchFamily="2" charset="-78"/>
              </a:rPr>
              <a:t>وزارت‌ ورزش و جوانان عبارت‌اند از: </a:t>
            </a:r>
            <a:endParaRPr lang="en-US" b="1" dirty="0">
              <a:cs typeface="B Mitra" panose="00000400000000000000" pitchFamily="2" charset="-78"/>
            </a:endParaRPr>
          </a:p>
          <a:p>
            <a:pPr marL="0" indent="0" algn="r" rtl="1">
              <a:buNone/>
            </a:pPr>
            <a:r>
              <a:rPr lang="fa-IR" dirty="0">
                <a:cs typeface="B Mitra" panose="00000400000000000000" pitchFamily="2" charset="-78"/>
              </a:rPr>
              <a:t>- پرورش نیروی جسمانی و تقویت روحیه‌ی سالم در افراد </a:t>
            </a:r>
            <a:endParaRPr lang="en-US" dirty="0">
              <a:cs typeface="B Mitra" panose="00000400000000000000" pitchFamily="2" charset="-78"/>
            </a:endParaRPr>
          </a:p>
          <a:p>
            <a:pPr marL="0" indent="0" algn="r" rtl="1">
              <a:buNone/>
            </a:pPr>
            <a:r>
              <a:rPr lang="fa-IR" dirty="0">
                <a:cs typeface="B Mitra" panose="00000400000000000000" pitchFamily="2" charset="-78"/>
              </a:rPr>
              <a:t>- توسعه‌ و تعلیم ورزش و هماهنگ ساختن فعالیت‌های تربیت‌بدنی و تفریحی ناسالم </a:t>
            </a:r>
            <a:endParaRPr lang="en-US" dirty="0">
              <a:cs typeface="B Mitra" panose="00000400000000000000" pitchFamily="2" charset="-78"/>
            </a:endParaRPr>
          </a:p>
          <a:p>
            <a:pPr marL="0" indent="0" algn="r" rtl="1">
              <a:buNone/>
            </a:pPr>
            <a:r>
              <a:rPr lang="fa-IR" dirty="0">
                <a:cs typeface="B Mitra" panose="00000400000000000000" pitchFamily="2" charset="-78"/>
              </a:rPr>
              <a:t>- ایجاد و اراده‌ی امور مراکز ورزش و توسعه و ترویج ورزش قهرمانی به‌منظور تحقق اهداف نظام </a:t>
            </a:r>
            <a:endParaRPr lang="en-US" dirty="0">
              <a:cs typeface="B Mitra" panose="00000400000000000000" pitchFamily="2" charset="-78"/>
            </a:endParaRPr>
          </a:p>
          <a:p>
            <a:pPr marL="0" indent="0" algn="r" rtl="1">
              <a:buNone/>
            </a:pPr>
            <a:r>
              <a:rPr lang="fa-IR" dirty="0">
                <a:cs typeface="B Mitra" panose="00000400000000000000" pitchFamily="2" charset="-78"/>
              </a:rPr>
              <a:t>- حل مسائل جوانان </a:t>
            </a:r>
            <a:endParaRPr lang="en-US" dirty="0">
              <a:cs typeface="B Mitra" panose="00000400000000000000" pitchFamily="2" charset="-78"/>
            </a:endParaRPr>
          </a:p>
          <a:p>
            <a:pPr marL="0" indent="0" algn="r" rtl="1">
              <a:buNone/>
            </a:pPr>
            <a:r>
              <a:rPr lang="fa-IR" dirty="0">
                <a:cs typeface="B Mitra" panose="00000400000000000000" pitchFamily="2" charset="-78"/>
              </a:rPr>
              <a:t>- اعتلا در شهر نسل جوان کشور </a:t>
            </a:r>
            <a:endParaRPr lang="en-US" dirty="0">
              <a:cs typeface="B Mitra" panose="00000400000000000000" pitchFamily="2" charset="-78"/>
            </a:endParaRPr>
          </a:p>
          <a:p>
            <a:pPr algn="r" rtl="1">
              <a:buFontTx/>
              <a:buChar char="-"/>
            </a:pPr>
            <a:r>
              <a:rPr lang="fa-IR" dirty="0" smtClean="0">
                <a:cs typeface="B Mitra" panose="00000400000000000000" pitchFamily="2" charset="-78"/>
              </a:rPr>
              <a:t>استفاده </a:t>
            </a:r>
            <a:r>
              <a:rPr lang="fa-IR" dirty="0">
                <a:cs typeface="B Mitra" panose="00000400000000000000" pitchFamily="2" charset="-78"/>
              </a:rPr>
              <a:t>بهینه از استعداد و توانایی‌های نسل جوان </a:t>
            </a:r>
            <a:endParaRPr lang="fa-IR" dirty="0" smtClean="0">
              <a:cs typeface="B Mitra" panose="00000400000000000000" pitchFamily="2" charset="-78"/>
            </a:endParaRPr>
          </a:p>
          <a:p>
            <a:pPr algn="r" rtl="1">
              <a:buFontTx/>
              <a:buChar char="-"/>
            </a:pPr>
            <a:endParaRPr lang="en-US" dirty="0">
              <a:cs typeface="B Mitra" panose="00000400000000000000" pitchFamily="2" charset="-78"/>
            </a:endParaRPr>
          </a:p>
          <a:p>
            <a:pPr marL="0" indent="0" algn="r" rtl="1">
              <a:buNone/>
            </a:pPr>
            <a:endParaRPr lang="en-US" dirty="0">
              <a:cs typeface="B Mitra" panose="00000400000000000000" pitchFamily="2" charset="-78"/>
            </a:endParaRPr>
          </a:p>
        </p:txBody>
      </p:sp>
    </p:spTree>
    <p:extLst>
      <p:ext uri="{BB962C8B-B14F-4D97-AF65-F5344CB8AC3E}">
        <p14:creationId xmlns:p14="http://schemas.microsoft.com/office/powerpoint/2010/main" val="2007379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pPr algn="ctr"/>
            <a:r>
              <a:rPr lang="fa-IR" b="1" dirty="0" smtClean="0">
                <a:cs typeface="B Mitra" panose="00000400000000000000" pitchFamily="2" charset="-78"/>
              </a:rPr>
              <a:t>وزارت ورزش و جوانان</a:t>
            </a:r>
            <a:endParaRPr lang="en-US" b="1" dirty="0">
              <a:cs typeface="B Mitra" panose="00000400000000000000" pitchFamily="2" charset="-78"/>
            </a:endParaRPr>
          </a:p>
        </p:txBody>
      </p:sp>
      <p:pic>
        <p:nvPicPr>
          <p:cNvPr id="4" name="Content Placeholder 3" descr="C:\Users\Administrator\Desktop\نمودار سازمانی وزارت ورزش و جوانان.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656" y="1905794"/>
            <a:ext cx="7059168" cy="4732750"/>
          </a:xfrm>
          <a:prstGeom prst="rect">
            <a:avLst/>
          </a:prstGeom>
          <a:noFill/>
          <a:ln>
            <a:noFill/>
          </a:ln>
        </p:spPr>
      </p:pic>
      <p:sp>
        <p:nvSpPr>
          <p:cNvPr id="5" name="Rectangle 4"/>
          <p:cNvSpPr/>
          <p:nvPr/>
        </p:nvSpPr>
        <p:spPr>
          <a:xfrm>
            <a:off x="7635240" y="1905794"/>
            <a:ext cx="4227576" cy="1508105"/>
          </a:xfrm>
          <a:prstGeom prst="rect">
            <a:avLst/>
          </a:prstGeom>
        </p:spPr>
        <p:txBody>
          <a:bodyPr wrap="square">
            <a:spAutoFit/>
          </a:bodyPr>
          <a:lstStyle/>
          <a:p>
            <a:pPr algn="justLow" rtl="1">
              <a:lnSpc>
                <a:spcPct val="115000"/>
              </a:lnSpc>
              <a:spcAft>
                <a:spcPts val="0"/>
              </a:spcAft>
            </a:pPr>
            <a:r>
              <a:rPr lang="fa-IR" sz="2000" b="1" dirty="0" smtClean="0">
                <a:effectLst/>
                <a:highlight>
                  <a:srgbClr val="FFFF00"/>
                </a:highlight>
                <a:latin typeface="Times New Roman" panose="02020603050405020304" pitchFamily="18" charset="0"/>
                <a:ea typeface="Calibri" panose="020F0502020204030204" pitchFamily="34" charset="0"/>
                <a:cs typeface="B Nazanin" panose="00000400000000000000" pitchFamily="2" charset="-78"/>
              </a:rPr>
              <a:t>بالاترین مرجع تصمیم‌گیری و هماهنگی در بخش تربیت‌بدنی کشور، شورای وزارت ورزش و جوانان است. این شورا از 13 نفر تشکل شده و رئیس‌جمهور سمت ریاست آن را خواهد داشت.</a:t>
            </a:r>
            <a:endParaRPr lang="en-US"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843451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smtClean="0">
                <a:cs typeface="B Mitra" panose="00000400000000000000" pitchFamily="2" charset="-78"/>
              </a:rPr>
              <a:t>کمیته‌ی </a:t>
            </a:r>
            <a:r>
              <a:rPr lang="fa-IR" b="1" dirty="0">
                <a:cs typeface="B Mitra" panose="00000400000000000000" pitchFamily="2" charset="-78"/>
              </a:rPr>
              <a:t>ملی المپیک </a:t>
            </a:r>
            <a:endParaRPr lang="en-US" dirty="0">
              <a:cs typeface="B Mitra" panose="00000400000000000000" pitchFamily="2" charset="-78"/>
            </a:endParaRPr>
          </a:p>
        </p:txBody>
      </p:sp>
      <p:sp>
        <p:nvSpPr>
          <p:cNvPr id="3" name="Content Placeholder 2"/>
          <p:cNvSpPr>
            <a:spLocks noGrp="1"/>
          </p:cNvSpPr>
          <p:nvPr>
            <p:ph idx="1"/>
          </p:nvPr>
        </p:nvSpPr>
        <p:spPr/>
        <p:txBody>
          <a:bodyPr>
            <a:normAutofit lnSpcReduction="10000"/>
          </a:bodyPr>
          <a:lstStyle/>
          <a:p>
            <a:pPr algn="r" rtl="1"/>
            <a:r>
              <a:rPr lang="fa-IR" dirty="0">
                <a:cs typeface="B Mitra" panose="00000400000000000000" pitchFamily="2" charset="-78"/>
              </a:rPr>
              <a:t>کمیته‌ی ملی المپیک ایران در سال 1326(1947 م) بر اساس اصول اساسنامه‌ی </a:t>
            </a:r>
            <a:r>
              <a:rPr lang="en-US" dirty="0">
                <a:cs typeface="B Mitra" panose="00000400000000000000" pitchFamily="2" charset="-78"/>
              </a:rPr>
              <a:t>IOC </a:t>
            </a:r>
            <a:r>
              <a:rPr lang="fa-IR" dirty="0" smtClean="0">
                <a:cs typeface="B Mitra" panose="00000400000000000000" pitchFamily="2" charset="-78"/>
              </a:rPr>
              <a:t> به‌منظور </a:t>
            </a:r>
            <a:r>
              <a:rPr lang="fa-IR" dirty="0">
                <a:cs typeface="B Mitra" panose="00000400000000000000" pitchFamily="2" charset="-78"/>
              </a:rPr>
              <a:t>تعلیم و تربیت نیروهای جوان و حمایت از جنبش المپیک و بازی‌های مربوط به آن و هم‌چنین ورزش آماتوری در ایران تشکیل شده است. </a:t>
            </a:r>
            <a:endParaRPr lang="fa-IR" dirty="0" smtClean="0">
              <a:cs typeface="B Mitra" panose="00000400000000000000" pitchFamily="2" charset="-78"/>
            </a:endParaRPr>
          </a:p>
          <a:p>
            <a:pPr algn="r" rtl="1"/>
            <a:r>
              <a:rPr lang="fa-IR" dirty="0" smtClean="0">
                <a:cs typeface="B Mitra" panose="00000400000000000000" pitchFamily="2" charset="-78"/>
              </a:rPr>
              <a:t>این </a:t>
            </a:r>
            <a:r>
              <a:rPr lang="fa-IR" dirty="0">
                <a:cs typeface="B Mitra" panose="00000400000000000000" pitchFamily="2" charset="-78"/>
              </a:rPr>
              <a:t>کمیته سازمانی است "</a:t>
            </a:r>
            <a:r>
              <a:rPr lang="fa-IR" b="1" dirty="0">
                <a:cs typeface="B Mitra" panose="00000400000000000000" pitchFamily="2" charset="-78"/>
              </a:rPr>
              <a:t>مستقل، غیرانتفاعی، دارای شخصیت حقوقی، استقلال مالی و دور از هرگونه منظورهای نژادی، مذهبی و سیاسی</a:t>
            </a:r>
            <a:r>
              <a:rPr lang="fa-IR" dirty="0" smtClean="0">
                <a:cs typeface="B Mitra" panose="00000400000000000000" pitchFamily="2" charset="-78"/>
              </a:rPr>
              <a:t>".</a:t>
            </a:r>
          </a:p>
          <a:p>
            <a:pPr algn="r" rtl="1"/>
            <a:endParaRPr lang="fa-IR" dirty="0">
              <a:cs typeface="B Mitra" panose="00000400000000000000" pitchFamily="2" charset="-78"/>
            </a:endParaRPr>
          </a:p>
          <a:p>
            <a:pPr algn="r" rtl="1">
              <a:buFont typeface="Wingdings" panose="05000000000000000000" pitchFamily="2" charset="2"/>
              <a:buChar char="q"/>
            </a:pPr>
            <a:r>
              <a:rPr lang="fa-IR" dirty="0" smtClean="0">
                <a:cs typeface="B Mitra" panose="00000400000000000000" pitchFamily="2" charset="-78"/>
              </a:rPr>
              <a:t>ارکان </a:t>
            </a:r>
            <a:r>
              <a:rPr lang="fa-IR" dirty="0">
                <a:cs typeface="B Mitra" panose="00000400000000000000" pitchFamily="2" charset="-78"/>
              </a:rPr>
              <a:t>کمیته‌ی ملی المپیک به شرح زیرند:</a:t>
            </a:r>
            <a:endParaRPr lang="en-US" dirty="0">
              <a:cs typeface="B Mitra" panose="00000400000000000000" pitchFamily="2" charset="-78"/>
            </a:endParaRPr>
          </a:p>
          <a:p>
            <a:pPr marL="0" indent="0" algn="r" rtl="1">
              <a:buNone/>
            </a:pPr>
            <a:r>
              <a:rPr lang="fa-IR" dirty="0">
                <a:cs typeface="B Mitra" panose="00000400000000000000" pitchFamily="2" charset="-78"/>
              </a:rPr>
              <a:t>1- مجمع عمومی 2- هیئت‌رئیسه 3- هیئت اجرایی 4- دبیرخانه کل 5- کمیته‌ی تدارکاتی بازی‌های المپیک و آسیایی </a:t>
            </a:r>
            <a:endParaRPr lang="en-US" dirty="0">
              <a:cs typeface="B Mitra" panose="00000400000000000000" pitchFamily="2" charset="-78"/>
            </a:endParaRPr>
          </a:p>
          <a:p>
            <a:pPr marL="0" indent="0" algn="r" rtl="1">
              <a:buNone/>
            </a:pPr>
            <a:r>
              <a:rPr lang="fa-IR" dirty="0" smtClean="0">
                <a:cs typeface="B Mitra" panose="00000400000000000000" pitchFamily="2" charset="-78"/>
              </a:rPr>
              <a:t> </a:t>
            </a:r>
            <a:endParaRPr lang="en-US" dirty="0">
              <a:cs typeface="B Mitra" panose="00000400000000000000" pitchFamily="2" charset="-78"/>
            </a:endParaRPr>
          </a:p>
        </p:txBody>
      </p:sp>
    </p:spTree>
    <p:extLst>
      <p:ext uri="{BB962C8B-B14F-4D97-AF65-F5344CB8AC3E}">
        <p14:creationId xmlns:p14="http://schemas.microsoft.com/office/powerpoint/2010/main" val="669127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ctr"/>
            <a:r>
              <a:rPr lang="fa-IR" b="1" dirty="0" smtClean="0">
                <a:cs typeface="B Mitra" panose="00000400000000000000" pitchFamily="2" charset="-78"/>
              </a:rPr>
              <a:t>کمیته‌ی </a:t>
            </a:r>
            <a:r>
              <a:rPr lang="fa-IR" b="1" dirty="0">
                <a:cs typeface="B Mitra" panose="00000400000000000000" pitchFamily="2" charset="-78"/>
              </a:rPr>
              <a:t>ملی المپیک </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marL="0" indent="0" algn="r" rtl="1">
              <a:buNone/>
            </a:pPr>
            <a:r>
              <a:rPr lang="fa-IR" dirty="0" smtClean="0">
                <a:cs typeface="B Mitra" panose="00000400000000000000" pitchFamily="2" charset="-78"/>
              </a:rPr>
              <a:t>برخی </a:t>
            </a:r>
            <a:r>
              <a:rPr lang="fa-IR" dirty="0">
                <a:cs typeface="B Mitra" panose="00000400000000000000" pitchFamily="2" charset="-78"/>
              </a:rPr>
              <a:t>از وظایف کمیته ملی المپیک عبارت‌اند از: </a:t>
            </a:r>
            <a:endParaRPr lang="en-US" dirty="0">
              <a:cs typeface="B Mitra" panose="00000400000000000000" pitchFamily="2" charset="-78"/>
            </a:endParaRPr>
          </a:p>
          <a:p>
            <a:pPr algn="r" rtl="1"/>
            <a:r>
              <a:rPr lang="fa-IR" dirty="0">
                <a:cs typeface="B Mitra" panose="00000400000000000000" pitchFamily="2" charset="-78"/>
              </a:rPr>
              <a:t>- اجرای قوانین و مقررات </a:t>
            </a:r>
            <a:r>
              <a:rPr lang="en-US" dirty="0">
                <a:cs typeface="B Mitra" panose="00000400000000000000" pitchFamily="2" charset="-78"/>
              </a:rPr>
              <a:t>IOC</a:t>
            </a:r>
          </a:p>
          <a:p>
            <a:pPr algn="r" rtl="1"/>
            <a:r>
              <a:rPr lang="fa-IR" dirty="0">
                <a:cs typeface="B Mitra" panose="00000400000000000000" pitchFamily="2" charset="-78"/>
              </a:rPr>
              <a:t>- تلاش در جهت توسعه‌ی ورزش قهرمانی </a:t>
            </a:r>
            <a:endParaRPr lang="en-US" dirty="0">
              <a:cs typeface="B Mitra" panose="00000400000000000000" pitchFamily="2" charset="-78"/>
            </a:endParaRPr>
          </a:p>
          <a:p>
            <a:pPr algn="r" rtl="1"/>
            <a:r>
              <a:rPr lang="fa-IR" dirty="0">
                <a:cs typeface="B Mitra" panose="00000400000000000000" pitchFamily="2" charset="-78"/>
              </a:rPr>
              <a:t>- شرکت در بازی‌های المپیک زمستانی و تابستانی و اعزام ورزشکاران به بازی‌های المپیک، آسیایی و جهانی </a:t>
            </a:r>
            <a:endParaRPr lang="en-US" dirty="0">
              <a:cs typeface="B Mitra" panose="00000400000000000000" pitchFamily="2" charset="-78"/>
            </a:endParaRPr>
          </a:p>
          <a:p>
            <a:pPr algn="r" rtl="1"/>
            <a:r>
              <a:rPr lang="fa-IR" dirty="0">
                <a:cs typeface="B Mitra" panose="00000400000000000000" pitchFamily="2" charset="-78"/>
              </a:rPr>
              <a:t>- برقراری ارتباط مستمر با </a:t>
            </a:r>
            <a:r>
              <a:rPr lang="en-US" dirty="0">
                <a:cs typeface="B Mitra" panose="00000400000000000000" pitchFamily="2" charset="-78"/>
              </a:rPr>
              <a:t>IOC</a:t>
            </a:r>
            <a:r>
              <a:rPr lang="fa-IR" dirty="0">
                <a:cs typeface="B Mitra" panose="00000400000000000000" pitchFamily="2" charset="-78"/>
              </a:rPr>
              <a:t>، شوراها و انجمن‌های وابسته، فدراسیون‌ها، کنفدراسیون‌ها و ... </a:t>
            </a:r>
            <a:endParaRPr lang="en-US" dirty="0">
              <a:cs typeface="B Mitra" panose="00000400000000000000" pitchFamily="2" charset="-78"/>
            </a:endParaRPr>
          </a:p>
          <a:p>
            <a:pPr algn="r" rtl="1"/>
            <a:r>
              <a:rPr lang="fa-IR" dirty="0">
                <a:cs typeface="B Mitra" panose="00000400000000000000" pitchFamily="2" charset="-78"/>
              </a:rPr>
              <a:t>- بررسی و تأیید اساسنامه‌های فدراسیون‌ها و ارگان‌های ورزشی </a:t>
            </a:r>
            <a:endParaRPr lang="en-US" dirty="0">
              <a:cs typeface="B Mitra" panose="00000400000000000000" pitchFamily="2" charset="-78"/>
            </a:endParaRPr>
          </a:p>
          <a:p>
            <a:pPr algn="r" rtl="1"/>
            <a:r>
              <a:rPr lang="fa-IR" dirty="0">
                <a:cs typeface="B Mitra" panose="00000400000000000000" pitchFamily="2" charset="-78"/>
              </a:rPr>
              <a:t>- آشنا ساختن عموم مردم با منشور و مرام بازی‌های المپیک </a:t>
            </a:r>
            <a:endParaRPr lang="en-US" dirty="0">
              <a:cs typeface="B Mitra" panose="00000400000000000000" pitchFamily="2" charset="-78"/>
            </a:endParaRPr>
          </a:p>
          <a:p>
            <a:pPr algn="r" rtl="1"/>
            <a:r>
              <a:rPr lang="fa-IR" dirty="0">
                <a:cs typeface="B Mitra" panose="00000400000000000000" pitchFamily="2" charset="-78"/>
              </a:rPr>
              <a:t>- تهیه‌ی پرچم، نماد و سرود کمیته ملی المپیک </a:t>
            </a:r>
            <a:endParaRPr lang="en-US" dirty="0">
              <a:cs typeface="B Mitra" panose="00000400000000000000" pitchFamily="2" charset="-78"/>
            </a:endParaRPr>
          </a:p>
          <a:p>
            <a:pPr algn="r" rtl="1"/>
            <a:r>
              <a:rPr lang="fa-IR" dirty="0">
                <a:cs typeface="B Mitra" panose="00000400000000000000" pitchFamily="2" charset="-78"/>
              </a:rPr>
              <a:t>- تشکیل دوره‌های آموزشی مربوطه </a:t>
            </a:r>
            <a:endParaRPr lang="en-US" dirty="0">
              <a:cs typeface="B Mitra" panose="00000400000000000000" pitchFamily="2" charset="-78"/>
            </a:endParaRPr>
          </a:p>
          <a:p>
            <a:pPr algn="r" rtl="1"/>
            <a:r>
              <a:rPr lang="fa-IR" dirty="0">
                <a:cs typeface="B Mitra" panose="00000400000000000000" pitchFamily="2" charset="-78"/>
              </a:rPr>
              <a:t>- انتخاب شهر میزبان داوطلب بازی‌های المپیک در کشور </a:t>
            </a:r>
            <a:endParaRPr lang="en-US" dirty="0">
              <a:cs typeface="B Mitra" panose="00000400000000000000" pitchFamily="2" charset="-78"/>
            </a:endParaRPr>
          </a:p>
          <a:p>
            <a:pPr algn="r" rtl="1"/>
            <a:r>
              <a:rPr lang="fa-IR" dirty="0">
                <a:cs typeface="B Mitra" panose="00000400000000000000" pitchFamily="2" charset="-78"/>
              </a:rPr>
              <a:t>- همکاری در انجام امور فدراسیون‌ها و ... </a:t>
            </a:r>
            <a:endParaRPr lang="en-US" dirty="0">
              <a:cs typeface="B Mitra" panose="00000400000000000000" pitchFamily="2" charset="-78"/>
            </a:endParaRPr>
          </a:p>
        </p:txBody>
      </p:sp>
    </p:spTree>
    <p:extLst>
      <p:ext uri="{BB962C8B-B14F-4D97-AF65-F5344CB8AC3E}">
        <p14:creationId xmlns:p14="http://schemas.microsoft.com/office/powerpoint/2010/main" val="1580108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pPr algn="ctr"/>
            <a:r>
              <a:rPr lang="fa-IR" b="1" dirty="0" smtClean="0">
                <a:cs typeface="B Mitra" panose="00000400000000000000" pitchFamily="2" charset="-78"/>
              </a:rPr>
              <a:t>آکادمی ملی المپیک</a:t>
            </a:r>
            <a:endParaRPr lang="en-US" b="1" dirty="0">
              <a:cs typeface="B Mitra"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just" rtl="1">
              <a:buNone/>
            </a:pPr>
            <a:r>
              <a:rPr lang="fa-IR" dirty="0">
                <a:cs typeface="B Mitra" panose="00000400000000000000" pitchFamily="2" charset="-78"/>
              </a:rPr>
              <a:t>آکادمی ملی المپیک در زمینه‌های علمی آموزشی، پژوهشی، فرهنگی و هنری ورزشی در سطح ملی و بین‌المللی و کشورهای اسلامی فعالیت می‌کند. در حقیقت، آکادمی ملی المپیک جمهوری اسلامی ایران موسسه‌ای علمی آموزشی پژوهشی، فرهنگی و تخصصی بوده و وابسته به کمیته ملی المپیک جمهوری اسلامی ایران است. اهداف آکادمی ملی المپیک به شرح زیر است:</a:t>
            </a:r>
            <a:endParaRPr lang="en-US" dirty="0">
              <a:cs typeface="B Mitra" panose="00000400000000000000" pitchFamily="2" charset="-78"/>
            </a:endParaRPr>
          </a:p>
          <a:p>
            <a:pPr lvl="0" algn="just" rtl="1"/>
            <a:r>
              <a:rPr lang="fa-IR" dirty="0">
                <a:cs typeface="B Mitra" panose="00000400000000000000" pitchFamily="2" charset="-78"/>
              </a:rPr>
              <a:t>تبیین و ترویج اصول و اهداف نهضت المپیزم و آشنا کردن جامعه با آرمان‌ها و اهداف بازی‌های المپیک.</a:t>
            </a:r>
            <a:endParaRPr lang="en-US" dirty="0">
              <a:cs typeface="B Mitra" panose="00000400000000000000" pitchFamily="2" charset="-78"/>
            </a:endParaRPr>
          </a:p>
          <a:p>
            <a:pPr lvl="0" algn="just" rtl="1"/>
            <a:r>
              <a:rPr lang="fa-IR" dirty="0">
                <a:cs typeface="B Mitra" panose="00000400000000000000" pitchFamily="2" charset="-78"/>
              </a:rPr>
              <a:t>مطالعه و پژوهش و بهره‌گیری از علوم ورزشی در جهت رشد و توسعه و ارتقاء سطح عملکرد ورزشکاران، مربیان و دست‌اندرکاران امر ورزش همراه با تشکیل اردوهای تمرینی در صورت لزوم.</a:t>
            </a:r>
            <a:endParaRPr lang="en-US" dirty="0">
              <a:cs typeface="B Mitra" panose="00000400000000000000" pitchFamily="2" charset="-78"/>
            </a:endParaRPr>
          </a:p>
          <a:p>
            <a:pPr lvl="0" algn="just" rtl="1"/>
            <a:r>
              <a:rPr lang="fa-IR" dirty="0">
                <a:cs typeface="B Mitra" panose="00000400000000000000" pitchFamily="2" charset="-78"/>
              </a:rPr>
              <a:t>اشاعه و گسترش روحیه جوانمردی و تحکیم فضایل اخلاقی در میان ورزشکاران و دست‌اندرکاران از طریق طراحی و اجرای امور فرهنگی مربوطه.</a:t>
            </a:r>
            <a:endParaRPr lang="en-US" dirty="0">
              <a:cs typeface="B Mitra" panose="00000400000000000000" pitchFamily="2" charset="-78"/>
            </a:endParaRPr>
          </a:p>
          <a:p>
            <a:pPr lvl="0" algn="just" rtl="1"/>
            <a:r>
              <a:rPr lang="fa-IR" dirty="0">
                <a:cs typeface="B Mitra" panose="00000400000000000000" pitchFamily="2" charset="-78"/>
              </a:rPr>
              <a:t>فراهم‌سازی تسهیلات و ارائه خدمات آموزشی، پژوهشی، فرهنگی و ورزشی همبستگی در سطوح ملی، منطقه‌ای، بین‌المللی و کشورهای اسلامی.</a:t>
            </a:r>
            <a:endParaRPr lang="en-US" dirty="0">
              <a:cs typeface="B Mitra" panose="00000400000000000000" pitchFamily="2" charset="-78"/>
            </a:endParaRPr>
          </a:p>
          <a:p>
            <a:pPr algn="just"/>
            <a:endParaRPr lang="en-US" dirty="0">
              <a:cs typeface="B Mitra" panose="00000400000000000000" pitchFamily="2" charset="-78"/>
            </a:endParaRPr>
          </a:p>
        </p:txBody>
      </p:sp>
    </p:spTree>
    <p:extLst>
      <p:ext uri="{BB962C8B-B14F-4D97-AF65-F5344CB8AC3E}">
        <p14:creationId xmlns:p14="http://schemas.microsoft.com/office/powerpoint/2010/main" val="1508324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pPr algn="ctr" rtl="1"/>
            <a:r>
              <a:rPr lang="fa-IR" b="1" dirty="0" smtClean="0">
                <a:cs typeface="B Mitra" panose="00000400000000000000" pitchFamily="2" charset="-78"/>
              </a:rPr>
              <a:t>فدراسیون‌های </a:t>
            </a:r>
            <a:r>
              <a:rPr lang="fa-IR" b="1" dirty="0">
                <a:cs typeface="B Mitra" panose="00000400000000000000" pitchFamily="2" charset="-78"/>
              </a:rPr>
              <a:t>ملی ورزشی </a:t>
            </a:r>
            <a:endParaRPr lang="en-US" dirty="0">
              <a:cs typeface="B Mitra" panose="00000400000000000000" pitchFamily="2" charset="-78"/>
            </a:endParaRPr>
          </a:p>
        </p:txBody>
      </p:sp>
      <p:sp>
        <p:nvSpPr>
          <p:cNvPr id="3" name="Content Placeholder 2"/>
          <p:cNvSpPr>
            <a:spLocks noGrp="1"/>
          </p:cNvSpPr>
          <p:nvPr>
            <p:ph idx="1"/>
          </p:nvPr>
        </p:nvSpPr>
        <p:spPr/>
        <p:txBody>
          <a:bodyPr/>
          <a:lstStyle/>
          <a:p>
            <a:pPr algn="r" rtl="1"/>
            <a:r>
              <a:rPr lang="fa-IR" dirty="0">
                <a:cs typeface="B Mitra" panose="00000400000000000000" pitchFamily="2" charset="-78"/>
              </a:rPr>
              <a:t>فدراسیون‌های ورزشی، مؤسسات عمومی غیردولتی و دارای شخصیت حقوقی هستند که بر اساس مشی و اصول ورزشی تعیین‌شده به‌موجب منشور المپیک با مراعات شئون اسلامی و ملی و به‌عنوان بالاترین مرجع ذی‌صلاح در هر رشته‌ی ورزشی تشکیل می‌شوند. </a:t>
            </a:r>
            <a:endParaRPr lang="fa-IR" dirty="0" smtClean="0">
              <a:cs typeface="B Mitra" panose="00000400000000000000" pitchFamily="2" charset="-78"/>
            </a:endParaRPr>
          </a:p>
          <a:p>
            <a:pPr algn="r" rtl="1"/>
            <a:r>
              <a:rPr lang="fa-IR" dirty="0" smtClean="0">
                <a:cs typeface="B Mitra" panose="00000400000000000000" pitchFamily="2" charset="-78"/>
              </a:rPr>
              <a:t>وظایف </a:t>
            </a:r>
            <a:r>
              <a:rPr lang="fa-IR" dirty="0">
                <a:cs typeface="B Mitra" panose="00000400000000000000" pitchFamily="2" charset="-78"/>
              </a:rPr>
              <a:t>فدراسیون‌های می‌تواند شامل: برگزاری مسابقات ورزشی، دوره‌های آموزشی مربیگری و داوری، گزینش ورزشکاران نخبه، تعیین مربیان تیم‌های ملی، تهیه و تدوین تقویم ورزشی انتشار کتب، جزوات و ... است</a:t>
            </a:r>
            <a:r>
              <a:rPr lang="fa-IR" dirty="0" smtClean="0">
                <a:cs typeface="B Mitra" panose="00000400000000000000" pitchFamily="2" charset="-78"/>
              </a:rPr>
              <a:t>.</a:t>
            </a:r>
          </a:p>
          <a:p>
            <a:pPr algn="r" rtl="1"/>
            <a:endParaRPr lang="en-US" dirty="0">
              <a:cs typeface="B Mitra" panose="00000400000000000000" pitchFamily="2" charset="-78"/>
            </a:endParaRPr>
          </a:p>
          <a:p>
            <a:pPr algn="r" rtl="1">
              <a:buFont typeface="Wingdings" panose="05000000000000000000" pitchFamily="2" charset="2"/>
              <a:buChar char="q"/>
            </a:pPr>
            <a:r>
              <a:rPr lang="fa-IR" dirty="0" smtClean="0">
                <a:cs typeface="B Mitra" panose="00000400000000000000" pitchFamily="2" charset="-78"/>
              </a:rPr>
              <a:t> ارکان </a:t>
            </a:r>
            <a:r>
              <a:rPr lang="fa-IR" dirty="0">
                <a:cs typeface="B Mitra" panose="00000400000000000000" pitchFamily="2" charset="-78"/>
              </a:rPr>
              <a:t>فدراسیون عبارت‌اند از: 1- مجمع عمومی 2- هیئت‌رئیسه 3- رئیس 4- بازرس قانونی. </a:t>
            </a:r>
            <a:endParaRPr lang="en-US" dirty="0">
              <a:cs typeface="B Mitra" panose="00000400000000000000" pitchFamily="2" charset="-78"/>
            </a:endParaRPr>
          </a:p>
          <a:p>
            <a:pPr algn="r" rtl="1"/>
            <a:endParaRPr lang="en-US" dirty="0">
              <a:cs typeface="B Mitra" panose="00000400000000000000" pitchFamily="2" charset="-78"/>
            </a:endParaRPr>
          </a:p>
        </p:txBody>
      </p:sp>
    </p:spTree>
    <p:extLst>
      <p:ext uri="{BB962C8B-B14F-4D97-AF65-F5344CB8AC3E}">
        <p14:creationId xmlns:p14="http://schemas.microsoft.com/office/powerpoint/2010/main" val="1250756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pPr algn="ctr" rtl="1"/>
            <a:r>
              <a:rPr lang="fa-IR" b="1" dirty="0">
                <a:cs typeface="B Mitra" panose="00000400000000000000" pitchFamily="2" charset="-78"/>
              </a:rPr>
              <a:t>هیئت‌های ورزشی </a:t>
            </a:r>
            <a:endParaRPr lang="en-US" dirty="0">
              <a:cs typeface="B Mitra" panose="00000400000000000000" pitchFamily="2" charset="-78"/>
            </a:endParaRPr>
          </a:p>
        </p:txBody>
      </p:sp>
      <p:sp>
        <p:nvSpPr>
          <p:cNvPr id="3" name="Content Placeholder 2"/>
          <p:cNvSpPr>
            <a:spLocks noGrp="1"/>
          </p:cNvSpPr>
          <p:nvPr>
            <p:ph idx="1"/>
          </p:nvPr>
        </p:nvSpPr>
        <p:spPr/>
        <p:txBody>
          <a:bodyPr>
            <a:normAutofit fontScale="92500"/>
          </a:bodyPr>
          <a:lstStyle/>
          <a:p>
            <a:pPr algn="just" rtl="1"/>
            <a:r>
              <a:rPr lang="fa-IR" dirty="0">
                <a:cs typeface="B Mitra" panose="00000400000000000000" pitchFamily="2" charset="-78"/>
              </a:rPr>
              <a:t>به‌منظور اجرای برنامه‌های مصوب فدراسیون‌های ورزشی در استان‌ها، شهرستان‌ها، و بخش‌ها هیئت‌هایی بنام هیئت ورزشی استان، شهرستان و بخش در هر رشته‌ی ورزشی و بر اساس ماده 15 اساسنامه فدراسیون‌های ورزشی آماتوری تشکیل می‌گردد. </a:t>
            </a:r>
            <a:endParaRPr lang="en-US" dirty="0">
              <a:cs typeface="B Mitra" panose="00000400000000000000" pitchFamily="2" charset="-78"/>
            </a:endParaRPr>
          </a:p>
          <a:p>
            <a:pPr algn="just" rtl="1"/>
            <a:r>
              <a:rPr lang="fa-IR" dirty="0">
                <a:cs typeface="B Mitra" panose="00000400000000000000" pitchFamily="2" charset="-78"/>
              </a:rPr>
              <a:t>ارکان </a:t>
            </a:r>
            <a:r>
              <a:rPr lang="fa-IR" dirty="0" smtClean="0">
                <a:cs typeface="B Mitra" panose="00000400000000000000" pitchFamily="2" charset="-78"/>
              </a:rPr>
              <a:t>هیئت شامل: </a:t>
            </a:r>
            <a:r>
              <a:rPr lang="fa-IR" dirty="0">
                <a:cs typeface="B Mitra" panose="00000400000000000000" pitchFamily="2" charset="-78"/>
              </a:rPr>
              <a:t>1- مجمع عمومی(19 نفر) 2- هیئت‌رئیسه(7 نفر) 3- رئیس هیئت </a:t>
            </a:r>
            <a:endParaRPr lang="fa-IR" dirty="0" smtClean="0">
              <a:cs typeface="B Mitra" panose="00000400000000000000" pitchFamily="2" charset="-78"/>
            </a:endParaRPr>
          </a:p>
          <a:p>
            <a:pPr algn="just" rtl="1"/>
            <a:r>
              <a:rPr lang="fa-IR" dirty="0" smtClean="0">
                <a:cs typeface="B Mitra" panose="00000400000000000000" pitchFamily="2" charset="-78"/>
              </a:rPr>
              <a:t>کلیه </a:t>
            </a:r>
            <a:r>
              <a:rPr lang="fa-IR" dirty="0">
                <a:cs typeface="B Mitra" panose="00000400000000000000" pitchFamily="2" charset="-78"/>
              </a:rPr>
              <a:t>وظایف مجمع، هیئت‌رئیسه و رئیس هیئت فدراسیون، در سطح استان نیز توسط مجمع عمومی هیئت استان(بر اساس ماده‌ی 4)، هیئت‌رئیسه هیئت استان(بر اساس ماده‌ی 8) و رئیس هیئت استان صورت می‌پذیرد. </a:t>
            </a:r>
            <a:endParaRPr lang="fa-IR" dirty="0" smtClean="0">
              <a:cs typeface="B Mitra" panose="00000400000000000000" pitchFamily="2" charset="-78"/>
            </a:endParaRPr>
          </a:p>
          <a:p>
            <a:pPr algn="just" rtl="1"/>
            <a:r>
              <a:rPr lang="fa-IR" dirty="0" smtClean="0">
                <a:cs typeface="B Mitra" panose="00000400000000000000" pitchFamily="2" charset="-78"/>
              </a:rPr>
              <a:t>هیئت‌رئیسه </a:t>
            </a:r>
            <a:r>
              <a:rPr lang="fa-IR" dirty="0">
                <a:cs typeface="B Mitra" panose="00000400000000000000" pitchFamily="2" charset="-78"/>
              </a:rPr>
              <a:t>شامل 7 نفرند: رئیس هیئت، نایب‌رئیس، دبیر، خزانه‌دار و 3 نفر به پیشنهاد رئیس هیئت و تصویب مجمع. </a:t>
            </a:r>
            <a:endParaRPr lang="en-US" dirty="0">
              <a:cs typeface="B Mitra" panose="00000400000000000000" pitchFamily="2" charset="-78"/>
            </a:endParaRPr>
          </a:p>
          <a:p>
            <a:pPr algn="just" rtl="1"/>
            <a:r>
              <a:rPr lang="fa-IR" dirty="0">
                <a:cs typeface="B Mitra" panose="00000400000000000000" pitchFamily="2" charset="-78"/>
              </a:rPr>
              <a:t>رئیس هیئت استان توسط اداره کل ورزش و جوانان به فدراسیون پیشنهاد می‌شود و حکم آن توسط رئیس فدراسیون صادر می‌شود. </a:t>
            </a:r>
            <a:endParaRPr lang="en-US" dirty="0">
              <a:cs typeface="B Mitra" panose="00000400000000000000" pitchFamily="2" charset="-78"/>
            </a:endParaRPr>
          </a:p>
          <a:p>
            <a:pPr algn="just"/>
            <a:endParaRPr lang="en-US" dirty="0">
              <a:cs typeface="B Mitra" panose="00000400000000000000" pitchFamily="2" charset="-78"/>
            </a:endParaRPr>
          </a:p>
        </p:txBody>
      </p:sp>
    </p:spTree>
    <p:extLst>
      <p:ext uri="{BB962C8B-B14F-4D97-AF65-F5344CB8AC3E}">
        <p14:creationId xmlns:p14="http://schemas.microsoft.com/office/powerpoint/2010/main" val="4187510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B Titr"/>
      </a:majorFont>
      <a:minorFont>
        <a:latin typeface="Arial"/>
        <a:ea typeface=""/>
        <a:cs typeface="B Nazan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26187</Words>
  <Application>Microsoft Office PowerPoint</Application>
  <PresentationFormat>Widescreen</PresentationFormat>
  <Paragraphs>1969</Paragraphs>
  <Slides>291</Slides>
  <Notes>4</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2</vt:i4>
      </vt:variant>
      <vt:variant>
        <vt:lpstr>Slide Titles</vt:lpstr>
      </vt:variant>
      <vt:variant>
        <vt:i4>291</vt:i4>
      </vt:variant>
    </vt:vector>
  </HeadingPairs>
  <TitlesOfParts>
    <vt:vector size="313" baseType="lpstr">
      <vt:lpstr>2  Nazanin</vt:lpstr>
      <vt:lpstr>Arial</vt:lpstr>
      <vt:lpstr>B Jadid</vt:lpstr>
      <vt:lpstr>B Mitra</vt:lpstr>
      <vt:lpstr>B Nazanin</vt:lpstr>
      <vt:lpstr>B Titr</vt:lpstr>
      <vt:lpstr>B Yagut</vt:lpstr>
      <vt:lpstr>B Zar</vt:lpstr>
      <vt:lpstr>Calibri</vt:lpstr>
      <vt:lpstr>Calibri Light</vt:lpstr>
      <vt:lpstr>Majalla UI</vt:lpstr>
      <vt:lpstr>Math Symbol</vt:lpstr>
      <vt:lpstr>Nazanin</vt:lpstr>
      <vt:lpstr>Symbol</vt:lpstr>
      <vt:lpstr>Times</vt:lpstr>
      <vt:lpstr>Times New Roman</vt:lpstr>
      <vt:lpstr>Wingdings</vt:lpstr>
      <vt:lpstr>Wingdings 2</vt:lpstr>
      <vt:lpstr>Office Theme</vt:lpstr>
      <vt:lpstr>Default Design</vt:lpstr>
      <vt:lpstr>Visio</vt:lpstr>
      <vt:lpstr>Bitmap Image</vt:lpstr>
      <vt:lpstr>       مدیریت سازمان‌ها و مسابقات ورزشی </vt:lpstr>
      <vt:lpstr>سرفصل مطالب</vt:lpstr>
      <vt:lpstr>PowerPoint Presentation</vt:lpstr>
      <vt:lpstr>تعریف سازمان</vt:lpstr>
      <vt:lpstr>منابع سازمان</vt:lpstr>
      <vt:lpstr>انواع سازمان</vt:lpstr>
      <vt:lpstr>انواع سازمان</vt:lpstr>
      <vt:lpstr>تعریف مدیریت</vt:lpstr>
      <vt:lpstr>وظایف مدیریتی</vt:lpstr>
      <vt:lpstr>مهارت های مدیریتی</vt:lpstr>
      <vt:lpstr>مهارت های مدیریتی</vt:lpstr>
      <vt:lpstr>سطوح مدیریت در ورزش و تربیت بدنی</vt:lpstr>
      <vt:lpstr>سطوح مدیریت در ورزش و تربیت بدنی در ایران</vt:lpstr>
      <vt:lpstr>انواع سازمانهای ورزشی درایران</vt:lpstr>
      <vt:lpstr>PowerPoint Presentation</vt:lpstr>
      <vt:lpstr>طبقه بندی نظریه های مدیریت</vt:lpstr>
      <vt:lpstr>رهیافت های عمده در سیر تکوین نظریه های مدیریت</vt:lpstr>
      <vt:lpstr>PowerPoint Presentation</vt:lpstr>
      <vt:lpstr>PowerPoint Presentation</vt:lpstr>
      <vt:lpstr>PowerPoint Presentation</vt:lpstr>
      <vt:lpstr>مدیریت علمی</vt:lpstr>
      <vt:lpstr>مدیریت علمی</vt:lpstr>
      <vt:lpstr>مدیریت علمی</vt:lpstr>
      <vt:lpstr>هنری فایول و اصول علم اداره(مدیریت اداری)</vt:lpstr>
      <vt:lpstr>هنری فایول و اصول علم اداره(مدیریت اداری)</vt:lpstr>
      <vt:lpstr>هنری فایول و اصول علم اداره(مدیریت اداری)</vt:lpstr>
      <vt:lpstr>هنری فایول و اصول علم اداره(مدیریت اداری)</vt:lpstr>
      <vt:lpstr>نظریه بوروکراسی وبر</vt:lpstr>
      <vt:lpstr>نظریه بوروکراسی وبر</vt:lpstr>
      <vt:lpstr>PowerPoint Presentation</vt:lpstr>
      <vt:lpstr>دیویس و  برنامه ریزی عقلایی </vt:lpstr>
      <vt:lpstr>PowerPoint Presentation</vt:lpstr>
      <vt:lpstr>نظریه های نئوکلاسیک</vt:lpstr>
      <vt:lpstr>نظریه های نئوکلاسیک</vt:lpstr>
      <vt:lpstr>روند شکل گیری مکتب نئوکلاسیک</vt:lpstr>
      <vt:lpstr>اصول نئوکلاسیک ها</vt:lpstr>
      <vt:lpstr>مکتب نئوکلاسیک</vt:lpstr>
      <vt:lpstr>نظریه روابط انسانی آلتون مایو(مطالعات هاثورن)</vt:lpstr>
      <vt:lpstr>نظریه نیازهای انسانی 1980-1970 (آبراهام مازلو)</vt:lpstr>
      <vt:lpstr>PowerPoint Presentation</vt:lpstr>
      <vt:lpstr>نظریه x و y مک گریگور</vt:lpstr>
      <vt:lpstr>نظریه x و y مک گریگور</vt:lpstr>
      <vt:lpstr>نظریه شخصیت بالغ و نابالغ آرجریس </vt:lpstr>
      <vt:lpstr>نظریه شخصیت بالغ و نابالغ آرجریس </vt:lpstr>
      <vt:lpstr>PowerPoint Presentation</vt:lpstr>
      <vt:lpstr>دیدگاه سیستمی</vt:lpstr>
      <vt:lpstr>دیدگاه سیستمی</vt:lpstr>
      <vt:lpstr>دیدگاه سیستمی</vt:lpstr>
      <vt:lpstr>دیدگاه سیستمی</vt:lpstr>
      <vt:lpstr>دیدگاه سیستمی</vt:lpstr>
      <vt:lpstr>PowerPoint Presentation</vt:lpstr>
      <vt:lpstr>رویکرد اقتضایی</vt:lpstr>
      <vt:lpstr>رویکرد اقتضایی</vt:lpstr>
      <vt:lpstr>رویکرد اقتضایی</vt:lpstr>
      <vt:lpstr>دیدگاه مصالحه جویانه اقتضایی</vt:lpstr>
      <vt:lpstr>PowerPoint Presentation</vt:lpstr>
      <vt:lpstr>علم مدیریت</vt:lpstr>
      <vt:lpstr>علم مدیریت</vt:lpstr>
      <vt:lpstr>علم مدیریت</vt:lpstr>
      <vt:lpstr>اصول علم مدیریت </vt:lpstr>
      <vt:lpstr>PowerPoint Presentation</vt:lpstr>
      <vt:lpstr>مدیریت نوین</vt:lpstr>
      <vt:lpstr>رویکرد فرایندی</vt:lpstr>
      <vt:lpstr>رویکرد فرایندی</vt:lpstr>
      <vt:lpstr>رویکرد فرایندی</vt:lpstr>
      <vt:lpstr>PowerPoint Presentation</vt:lpstr>
      <vt:lpstr>برنامه ریزی</vt:lpstr>
      <vt:lpstr>مفاهيم اساسي در برنامه ريزي</vt:lpstr>
      <vt:lpstr>گامهاي فرايند برنامه ريزي </vt:lpstr>
      <vt:lpstr>برنامه ريزي در تربيت بدني و ورزش </vt:lpstr>
      <vt:lpstr>تركيب اعضاي شوراي عالی ورزش کشور</vt:lpstr>
      <vt:lpstr>انواع برنامه ریزی</vt:lpstr>
      <vt:lpstr>برنامه ریزی استراتژیک</vt:lpstr>
      <vt:lpstr>برنامه ریزی استراتژیک</vt:lpstr>
      <vt:lpstr>انواع برنامه های عملیاتی</vt:lpstr>
      <vt:lpstr>انواع برنامه های عملیاتی</vt:lpstr>
      <vt:lpstr>انواع برنامه های عملیاتی</vt:lpstr>
      <vt:lpstr>انواع برنامه های عملیاتی</vt:lpstr>
      <vt:lpstr>انواع برنامه های عملیاتی</vt:lpstr>
      <vt:lpstr>PowerPoint Presentation</vt:lpstr>
      <vt:lpstr>سازماندهی</vt:lpstr>
      <vt:lpstr>نمودار سازماندهی</vt:lpstr>
      <vt:lpstr>تفویض اختیار و عدم تمرکز در سازماندهی</vt:lpstr>
      <vt:lpstr>شیوه های سازماندهی</vt:lpstr>
      <vt:lpstr>شیوه های سازماندهی</vt:lpstr>
      <vt:lpstr>شیوه های سازماندهی</vt:lpstr>
      <vt:lpstr>شیوه های سازماندهی</vt:lpstr>
      <vt:lpstr>شیوه های سازماندهی</vt:lpstr>
      <vt:lpstr>PowerPoint Presentation</vt:lpstr>
      <vt:lpstr>سازمان های ورزشی</vt:lpstr>
      <vt:lpstr>PowerPoint Presentation</vt:lpstr>
      <vt:lpstr>سازمان های ورزشی داخلی</vt:lpstr>
      <vt:lpstr>وزارت ورزش و جوانان</vt:lpstr>
      <vt:lpstr>وزارت ورزش و جوانان</vt:lpstr>
      <vt:lpstr>کمیته‌ی ملی المپیک </vt:lpstr>
      <vt:lpstr>کمیته‌ی ملی المپیک </vt:lpstr>
      <vt:lpstr>آکادمی ملی المپیک</vt:lpstr>
      <vt:lpstr>فدراسیون‌های ملی ورزشی </vt:lpstr>
      <vt:lpstr>هیئت‌های ورزشی </vt:lpstr>
      <vt:lpstr>تربیت‌بدنی وزارت آموزش‌وپرورش </vt:lpstr>
      <vt:lpstr>تربیت‌بدنی وزارت آموزش‌وپرورش </vt:lpstr>
      <vt:lpstr>تربیت‌بدنی وزارت علوم، تحقیقات و فناوری </vt:lpstr>
      <vt:lpstr>PowerPoint Presentation</vt:lpstr>
      <vt:lpstr>کمیته بین المللی المپیک(IOC)</vt:lpstr>
      <vt:lpstr>کمیته بین المللی المپیک(IOC)</vt:lpstr>
      <vt:lpstr>کمیته بین المللی المپیک(IOC)</vt:lpstr>
      <vt:lpstr>کمیته بین المللی المپیک(IOC)</vt:lpstr>
      <vt:lpstr>کمیته بین المللی المپیک(IOC)</vt:lpstr>
      <vt:lpstr>کمیته بین المللی المپیک(IOC)</vt:lpstr>
      <vt:lpstr>کمیته بین المللی المپیک(IOC)</vt:lpstr>
      <vt:lpstr>کمیته بین المللی المپیک(IOC)</vt:lpstr>
      <vt:lpstr>کمیته‌ی بین‌المللی پارالمپیک (IPC)</vt:lpstr>
      <vt:lpstr>فدراسیون‌های بین‌المللی ورزشی </vt:lpstr>
      <vt:lpstr>دادگاه حکمیت ورزشی(CAS)</vt:lpstr>
      <vt:lpstr>آژانس جهانی ضد دوپینگ(WADA)</vt:lpstr>
      <vt:lpstr>PowerPoint Presentation</vt:lpstr>
      <vt:lpstr>عوامل‌ مهم‌ در سازماندهی و برنامه‌ريزي مسابقات‌ ورزشي‌ </vt:lpstr>
      <vt:lpstr> سازماندهی و تنظيم‌ برنامة‌ مسابقات‌ ورزشي‌ </vt:lpstr>
      <vt:lpstr> 1. اقدامات‌ قبل‌ از اجراي‌ رويداد ورزشي‌</vt:lpstr>
      <vt:lpstr> 1. اقدامات‌ قبل‌ از اجراي‌ رويداد ورزشي‌</vt:lpstr>
      <vt:lpstr> 2. اقدامات‌ ضمن اجراي‌ رويداد ورزشي‌</vt:lpstr>
      <vt:lpstr> 3. اقدامات‌ پس از اجراي‌ رويداد ورزشي‌</vt:lpstr>
      <vt:lpstr> سازماندهي‌ مسابقات‌ ورزشي‌</vt:lpstr>
      <vt:lpstr>نمودار سازمانی یک مسابقه ورزشی</vt:lpstr>
      <vt:lpstr>وظايف‌ واحد پذيرش‌ و تشريفات‌</vt:lpstr>
      <vt:lpstr>وظايف‌ واحد امور مالي‌ و اداري‌</vt:lpstr>
      <vt:lpstr>وظايف‌ واحد تداركات‌</vt:lpstr>
      <vt:lpstr>وظايف‌ واحد روابط‌ عمومي‌</vt:lpstr>
      <vt:lpstr>وظايف‌ واحد فني‌</vt:lpstr>
      <vt:lpstr>مقررات و سیاست‌های مسابقات ورزشی </vt:lpstr>
      <vt:lpstr>الف) شایستگی </vt:lpstr>
      <vt:lpstr>ب) اعتراضات</vt:lpstr>
      <vt:lpstr>ج) اقدامات انضباطی و جریمه</vt:lpstr>
      <vt:lpstr>د) تعویق بازی و تنظیم مجدد جدول بازی‌ها</vt:lpstr>
      <vt:lpstr>ه) مقررات و تأییدیۀ پزشکی</vt:lpstr>
      <vt:lpstr>و) کارت شناسایی(ID)</vt:lpstr>
      <vt:lpstr>PowerPoint Presentation</vt:lpstr>
      <vt:lpstr>برنامه ریزی برای حضور در یک رویداد بین المللی ورزشی</vt:lpstr>
      <vt:lpstr>طبقه‌بندی هیئت‌های ورزشی اعزام به مسابقات</vt:lpstr>
      <vt:lpstr>طبقه‌بندی هیئت‌های ورزشی اعزام به مسابقات</vt:lpstr>
      <vt:lpstr>مدیریت و سرپرستی کاروان‌های ورزشی اعزامی به رقابت‌های برون‌مرزی</vt:lpstr>
      <vt:lpstr>الف) اقدامات قبل از اعزام کاروان </vt:lpstr>
      <vt:lpstr>الف) اقدامات قبل از اعزام کاروان </vt:lpstr>
      <vt:lpstr>ب) اقدامات لازم در کشور میزبان </vt:lpstr>
      <vt:lpstr>ب) اقدامات لازم در کشور میزبان </vt:lpstr>
      <vt:lpstr>ج) اقدامات لازم عملیات پس از اعزام کاروان</vt:lpstr>
      <vt:lpstr>PowerPoint Presentation</vt:lpstr>
      <vt:lpstr>تعریف رویدادهای وزشی</vt:lpstr>
      <vt:lpstr>اهداف راهبردی برگزاری رویدادهای ورزشی</vt:lpstr>
      <vt:lpstr>نهادهای استفاده کننده از رویدادهای ورزشی</vt:lpstr>
      <vt:lpstr>تأثیرات رویدادهای ورزشی بر محل برگزاری رویدادها</vt:lpstr>
      <vt:lpstr>تأثیرات رویدادهای ورزشی بر محل برگزاری رویدادها</vt:lpstr>
      <vt:lpstr>سطوح مسابقات و رویدادهای ورزشی</vt:lpstr>
      <vt:lpstr>سطوح مسابقات ورزشی</vt:lpstr>
      <vt:lpstr>سطوح مسابقات ورزشی</vt:lpstr>
      <vt:lpstr>سطوح مسابقات ورزشی</vt:lpstr>
      <vt:lpstr>سطوح مسابقات ورزشی</vt:lpstr>
      <vt:lpstr>سطوح مسابقات ورزشی</vt:lpstr>
      <vt:lpstr>سطوح مسابقات ورزشی</vt:lpstr>
      <vt:lpstr>سطوح مسابقات ورزشی</vt:lpstr>
      <vt:lpstr>PowerPoint Presentation</vt:lpstr>
      <vt:lpstr>منابع انسانی</vt:lpstr>
      <vt:lpstr>طراحی مشاغل</vt:lpstr>
      <vt:lpstr>مراحل شکل گیری تیم های کاری</vt:lpstr>
      <vt:lpstr>داوطلبی در ورزش</vt:lpstr>
      <vt:lpstr>انگیزه‌های داوطلبی</vt:lpstr>
      <vt:lpstr>انواع سازمان‌های داوطلبی</vt:lpstr>
      <vt:lpstr>دلایل داوطلبی در رویدادهای ورزشی</vt:lpstr>
      <vt:lpstr>الف) محرک‌های فایده‌نگر</vt:lpstr>
      <vt:lpstr>ب) محرک‌های عاطفی</vt:lpstr>
      <vt:lpstr>ج)محرک‌های هنجاری</vt:lpstr>
      <vt:lpstr>PowerPoint Presentation</vt:lpstr>
      <vt:lpstr>تعریف بازاریابی</vt:lpstr>
      <vt:lpstr>ابعاد بازاریابی</vt:lpstr>
      <vt:lpstr>تعریف بازاریابی ورزشی (Sport marketing)</vt:lpstr>
      <vt:lpstr>بازاریابی ورزشی؟</vt:lpstr>
      <vt:lpstr>آمیخته بازاریابی (Marketing Mix)</vt:lpstr>
      <vt:lpstr>تحقیقات بازاریابی(marketing research)</vt:lpstr>
      <vt:lpstr>هفت O (7O) در تحقیقات بازاریابی</vt:lpstr>
      <vt:lpstr>آمیخته بازاریابی ورزشی(7P)</vt:lpstr>
      <vt:lpstr>چهار سی (4C) بازاریابی ورزشی </vt:lpstr>
      <vt:lpstr>ویژگی های منحصر به فرد ورزش و بازاریابی ورزشی</vt:lpstr>
      <vt:lpstr>ویژگی های منحصر به فرد ورزش و بازاریابی ورزشی</vt:lpstr>
      <vt:lpstr>بخش اول: شناسایی فرصت ها در بازاریابی</vt:lpstr>
      <vt:lpstr>بخش دوم: تدوین استراتژی در بازاریابی</vt:lpstr>
      <vt:lpstr>بخش سوم: اجرا و پیاده سازی استراتژی و ارزیابی آن</vt:lpstr>
      <vt:lpstr>PowerPoint Presentation</vt:lpstr>
      <vt:lpstr>بلیت‌فروشی(Ticketing)</vt:lpstr>
      <vt:lpstr>مدیریت بلیت‌فروشی (Ticketing management)</vt:lpstr>
      <vt:lpstr>هدف های مدیریت بلیت‌فروشی</vt:lpstr>
      <vt:lpstr>تشریح سیستم بلیت فروشی</vt:lpstr>
      <vt:lpstr>تشریح سیستم بلیت فروشی</vt:lpstr>
      <vt:lpstr>تشریح سیستم بلیت فروشی</vt:lpstr>
      <vt:lpstr>تشریح سیستم بلیت فروشی</vt:lpstr>
      <vt:lpstr>اجزای یک سیستم بلیت فروشی</vt:lpstr>
      <vt:lpstr>PowerPoint Presentation</vt:lpstr>
      <vt:lpstr>روش های مختلف قیمت گذاری بلیت </vt:lpstr>
      <vt:lpstr>عوامل تأثیر گذار بر قیمت بلیت یک رویداد ورزشی </vt:lpstr>
      <vt:lpstr>رایج ترین سیستم های توزیع بلیت</vt:lpstr>
      <vt:lpstr>فروش چهره به چهره</vt:lpstr>
      <vt:lpstr>فروش تلفنی</vt:lpstr>
      <vt:lpstr>فروش پستی یا از طریق فکس </vt:lpstr>
      <vt:lpstr>فروش آنلاین</vt:lpstr>
      <vt:lpstr>تخصیص بلیت به حامیان و سایر سهامداران </vt:lpstr>
      <vt:lpstr>فروش بلیت توسط آژانس های توزیع بلیت </vt:lpstr>
      <vt:lpstr>بازار دوم(بازار سیاه) </vt:lpstr>
      <vt:lpstr>PowerPoint Presentation</vt:lpstr>
      <vt:lpstr>PowerPoint Presentation</vt:lpstr>
      <vt:lpstr>ارتباطات چیست؟</vt:lpstr>
      <vt:lpstr>عناصر ارتباطات</vt:lpstr>
      <vt:lpstr>فرستنده</vt:lpstr>
      <vt:lpstr>گیرنده</vt:lpstr>
      <vt:lpstr>پیام</vt:lpstr>
      <vt:lpstr>کانال ارتباطی</vt:lpstr>
      <vt:lpstr>بازخورد</vt:lpstr>
      <vt:lpstr>هدف</vt:lpstr>
      <vt:lpstr>ارتباطات عمومي در ورزش</vt:lpstr>
      <vt:lpstr>انواع مخاطبان روابط عمومی</vt:lpstr>
      <vt:lpstr>مثال از مخاطبين در ورزش</vt:lpstr>
      <vt:lpstr>PowerPoint Presentation</vt:lpstr>
      <vt:lpstr>تعریف خبر</vt:lpstr>
      <vt:lpstr>خبر نویسی</vt:lpstr>
      <vt:lpstr>ارزش خبری</vt:lpstr>
      <vt:lpstr>عناصر خبر</vt:lpstr>
      <vt:lpstr>اجزای قالب خبر</vt:lpstr>
      <vt:lpstr>اجزای قالب خبر</vt:lpstr>
      <vt:lpstr>سبک‏های خبر نویسی</vt:lpstr>
      <vt:lpstr>شیوه هرم وارونه</vt:lpstr>
      <vt:lpstr>شیوه هرم وارونه</vt:lpstr>
      <vt:lpstr>شیوه تاریخی </vt:lpstr>
      <vt:lpstr>شیوه ترکیبی (تاریخی و هرم وارونه)</vt:lpstr>
      <vt:lpstr>شیوه پایان شگفت انگیز</vt:lpstr>
      <vt:lpstr>نوشتن عنوان خبر ( تیتر نویسی )</vt:lpstr>
      <vt:lpstr>الف) انواع عنوان خبر از نظر شکل</vt:lpstr>
      <vt:lpstr>ب) انواع عنوان خبر از نظر محتوا</vt:lpstr>
      <vt:lpstr>PowerPoint Presentation</vt:lpstr>
      <vt:lpstr>اهمیت جلسات و شوراهای ورزشی</vt:lpstr>
      <vt:lpstr>انواع جلسات </vt:lpstr>
      <vt:lpstr>اصول برگزاری جلسات</vt:lpstr>
      <vt:lpstr>معيارهاي دعوت از شرکت‌کنندگان در جلسه</vt:lpstr>
      <vt:lpstr>نکات مهم در خصوص آیین‌نامه اداره کلی جلسات </vt:lpstr>
      <vt:lpstr>محتوای صورت جلسات</vt:lpstr>
      <vt:lpstr>PowerPoint Presentation</vt:lpstr>
      <vt:lpstr>تصمیم گیری چیست؟</vt:lpstr>
      <vt:lpstr>مراحل تصمیم گیری</vt:lpstr>
      <vt:lpstr>انواع تصمیم­گیری</vt:lpstr>
      <vt:lpstr>روش های حل مسئله</vt:lpstr>
      <vt:lpstr>تکنیک شش کلاه تفکر در جلسات تصمیم‌گیری و حل مسئله</vt:lpstr>
      <vt:lpstr>PowerPoint Presentation</vt:lpstr>
      <vt:lpstr>بودجه چیست؟</vt:lpstr>
      <vt:lpstr>مراحل تفصیلی اجرای بودجه </vt:lpstr>
      <vt:lpstr>اصول بودجه‌بندی</vt:lpstr>
      <vt:lpstr>چرخه یا دورۀ بودجه‌بندی </vt:lpstr>
      <vt:lpstr>انواع بودجه</vt:lpstr>
      <vt:lpstr>انواع بودجه</vt:lpstr>
      <vt:lpstr>ارگان های دخیل در مدیریت مالی</vt:lpstr>
      <vt:lpstr>مناقصه و مزایده</vt:lpstr>
      <vt:lpstr>PowerPoint Presentation</vt:lpstr>
      <vt:lpstr>ارزیابی چیست؟</vt:lpstr>
      <vt:lpstr>اهداف ارزیابی</vt:lpstr>
      <vt:lpstr>تعاریف کنترل</vt:lpstr>
      <vt:lpstr>مبنای کنترل</vt:lpstr>
      <vt:lpstr>مراحل کنترل</vt:lpstr>
      <vt:lpstr>انواع کنترل از نظر زمان اجرا </vt:lpstr>
      <vt:lpstr>ارزیابی عملكرد</vt:lpstr>
      <vt:lpstr>روش‌های ارزیابی عملكرد</vt:lpstr>
      <vt:lpstr>خطاهاي بالقوه در سيستم‌هاي ارزیابی عملكرد</vt:lpstr>
      <vt:lpstr>ارزیابی در رویدادهای ورزشی</vt:lpstr>
      <vt:lpstr>PowerPoint Presentation</vt:lpstr>
      <vt:lpstr> روشهاي‌ تنظيم‌ جدول‌ مسابقات‌ ورزشي‌</vt:lpstr>
      <vt:lpstr>  انواع‌ جدول‌ مسابقات‌ ورزشی </vt:lpstr>
      <vt:lpstr>جدول یک حذفی(Single Elimintiornal Table) </vt:lpstr>
      <vt:lpstr>جدول دو حذفی(Double Elimination Table)</vt:lpstr>
      <vt:lpstr>جدول بگنال وایلد (Bagnal Wild tournament)</vt:lpstr>
      <vt:lpstr>جدول دوره­ای (Round – Robin Table)</vt:lpstr>
      <vt:lpstr>جدول آسیایی  (جدول حذفی پیشرفته یا جدول حذفی تصاعدی)</vt:lpstr>
      <vt:lpstr>جدول رزمی (Repechage) </vt:lpstr>
      <vt:lpstr>سیدینگ یا سرگروه گذاری </vt:lpstr>
      <vt:lpstr>جدول المپیکی</vt:lpstr>
      <vt:lpstr>جدول جام جهانی </vt:lpstr>
      <vt:lpstr>جدول فیزو (FISU) </vt:lpstr>
      <vt:lpstr>جدول ترکیبی MW و دو دوره‌ای</vt:lpstr>
      <vt:lpstr>جدول ترکیبی فیزو و دو دوره‌ای </vt:lpstr>
      <vt:lpstr>جدول چالشی (مبارزه‌طلبی، انتقامی)</vt:lpstr>
      <vt:lpstr>انواع جدول های چالشی</vt:lpstr>
      <vt:lpstr>انواع جدول های چالشی</vt:lpstr>
      <vt:lpstr>انواع جدول های چالشی</vt:lpstr>
      <vt:lpstr>انواع جدول های چالشی</vt:lpstr>
      <vt:lpstr>انواع جدول های چالشی</vt:lpstr>
      <vt:lpstr>انواع جدول های چالشی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مدیریت رویدادهای ورزشی</dc:title>
  <dc:creator>NO.Name</dc:creator>
  <cp:lastModifiedBy>NO.Name</cp:lastModifiedBy>
  <cp:revision>146</cp:revision>
  <dcterms:created xsi:type="dcterms:W3CDTF">2022-05-26T06:45:01Z</dcterms:created>
  <dcterms:modified xsi:type="dcterms:W3CDTF">2022-06-20T14:05:42Z</dcterms:modified>
</cp:coreProperties>
</file>